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5.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8" r:id="rId3"/>
    <p:sldId id="257" r:id="rId4"/>
    <p:sldId id="258" r:id="rId5"/>
    <p:sldId id="259" r:id="rId6"/>
    <p:sldId id="260" r:id="rId7"/>
    <p:sldId id="261" r:id="rId8"/>
    <p:sldId id="262" r:id="rId9"/>
    <p:sldId id="264" r:id="rId10"/>
    <p:sldId id="265" r:id="rId11"/>
    <p:sldId id="266" r:id="rId12"/>
    <p:sldId id="263" r:id="rId13"/>
    <p:sldId id="269" r:id="rId14"/>
    <p:sldId id="270" r:id="rId15"/>
    <p:sldId id="271" r:id="rId16"/>
    <p:sldId id="267" r:id="rId17"/>
    <p:sldId id="272" r:id="rId18"/>
    <p:sldId id="273" r:id="rId19"/>
    <p:sldId id="274" r:id="rId20"/>
    <p:sldId id="275" r:id="rId21"/>
    <p:sldId id="276" r:id="rId22"/>
    <p:sldId id="277" r:id="rId23"/>
    <p:sldId id="279" r:id="rId24"/>
    <p:sldId id="280" r:id="rId25"/>
    <p:sldId id="296" r:id="rId26"/>
    <p:sldId id="281" r:id="rId27"/>
    <p:sldId id="283" r:id="rId28"/>
    <p:sldId id="284" r:id="rId29"/>
    <p:sldId id="285" r:id="rId30"/>
    <p:sldId id="286" r:id="rId31"/>
    <p:sldId id="287" r:id="rId32"/>
    <p:sldId id="288" r:id="rId33"/>
    <p:sldId id="289" r:id="rId34"/>
    <p:sldId id="290" r:id="rId35"/>
    <p:sldId id="291" r:id="rId36"/>
    <p:sldId id="292" r:id="rId37"/>
    <p:sldId id="294"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nneson Noanne" initials="TN" lastIdx="11" clrIdx="0">
    <p:extLst>
      <p:ext uri="{19B8F6BF-5375-455C-9EA6-DF929625EA0E}">
        <p15:presenceInfo xmlns:p15="http://schemas.microsoft.com/office/powerpoint/2012/main" userId="Tenneson No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F20"/>
    <a:srgbClr val="FBA617"/>
    <a:srgbClr val="5CB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8716" autoAdjust="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8T10:41:38.629" idx="6">
    <p:pos x="10" y="10"/>
    <p:text>idem</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18T17:31:00.209" idx="8">
    <p:pos x="10" y="10"/>
    <p:text>Rien compris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18T17:36:43.924" idx="9">
    <p:pos x="10" y="10"/>
    <p:text>Impossible car me dit en FR que fichier endommagé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18T17:46:34.265" idx="10">
    <p:pos x="10" y="10"/>
    <p:text>A changer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18T18:01:38.879" idx="11">
    <p:pos x="10" y="10"/>
    <p:text>Attention les tableaux doivent etre imprimes pour la formation - anticiper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986C4-E2EC-4283-BBE2-BE2EDF8CA231}" type="datetimeFigureOut">
              <a:rPr lang="en-GB" smtClean="0"/>
              <a:t>22/03/2023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70C19-A9CB-4630-8F10-21A6DF2F6B4B}" type="slidenum">
              <a:rPr lang="en-GB" smtClean="0"/>
              <a:t>‹N°›</a:t>
            </a:fld>
            <a:endParaRPr lang="en-GB"/>
          </a:p>
        </p:txBody>
      </p:sp>
    </p:spTree>
    <p:extLst>
      <p:ext uri="{BB962C8B-B14F-4D97-AF65-F5344CB8AC3E}">
        <p14:creationId xmlns:p14="http://schemas.microsoft.com/office/powerpoint/2010/main" val="344283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a:t>
            </a:fld>
            <a:endParaRPr lang="en-GB"/>
          </a:p>
        </p:txBody>
      </p:sp>
    </p:spTree>
    <p:extLst>
      <p:ext uri="{BB962C8B-B14F-4D97-AF65-F5344CB8AC3E}">
        <p14:creationId xmlns:p14="http://schemas.microsoft.com/office/powerpoint/2010/main" val="139790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Expliquez</a:t>
            </a:r>
            <a:r>
              <a:rPr lang="en-US" dirty="0"/>
              <a:t> </a:t>
            </a:r>
            <a:r>
              <a:rPr lang="en-US" dirty="0" err="1"/>
              <a:t>cette</a:t>
            </a:r>
            <a:r>
              <a:rPr lang="en-US" dirty="0"/>
              <a:t> </a:t>
            </a:r>
            <a:r>
              <a:rPr lang="en-US" dirty="0" err="1"/>
              <a:t>procédure</a:t>
            </a:r>
            <a:r>
              <a:rPr lang="en-US" dirty="0"/>
              <a:t> </a:t>
            </a:r>
            <a:r>
              <a:rPr lang="en-US" dirty="0" err="1"/>
              <a:t>en</a:t>
            </a:r>
            <a:r>
              <a:rPr lang="en-US" dirty="0"/>
              <a:t> deux </a:t>
            </a:r>
            <a:r>
              <a:rPr lang="en-US" dirty="0" err="1"/>
              <a:t>ou</a:t>
            </a:r>
            <a:r>
              <a:rPr lang="en-US" dirty="0"/>
              <a:t> trois mots, </a:t>
            </a:r>
            <a:r>
              <a:rPr lang="en-US" dirty="0" err="1"/>
              <a:t>mais</a:t>
            </a:r>
            <a:r>
              <a:rPr lang="en-US" dirty="0"/>
              <a:t> </a:t>
            </a:r>
            <a:r>
              <a:rPr lang="en-US" dirty="0" err="1"/>
              <a:t>n'insistez</a:t>
            </a:r>
            <a:r>
              <a:rPr lang="en-US" dirty="0"/>
              <a:t> pas trop, car </a:t>
            </a:r>
            <a:r>
              <a:rPr lang="en-US" dirty="0" err="1"/>
              <a:t>elle</a:t>
            </a:r>
            <a:r>
              <a:rPr lang="en-US" dirty="0"/>
              <a:t> </a:t>
            </a:r>
            <a:r>
              <a:rPr lang="en-US" dirty="0" err="1"/>
              <a:t>n'est</a:t>
            </a:r>
            <a:r>
              <a:rPr lang="en-US" dirty="0"/>
              <a:t> pas </a:t>
            </a:r>
            <a:r>
              <a:rPr lang="en-US" dirty="0" err="1"/>
              <a:t>souvent</a:t>
            </a:r>
            <a:r>
              <a:rPr lang="en-US" dirty="0"/>
              <a:t> </a:t>
            </a:r>
            <a:r>
              <a:rPr lang="en-US" dirty="0" err="1"/>
              <a:t>utilisée</a:t>
            </a:r>
            <a:r>
              <a:rPr lang="en-US" dirty="0"/>
              <a:t> et </a:t>
            </a:r>
            <a:r>
              <a:rPr lang="en-US" dirty="0" err="1"/>
              <a:t>peu</a:t>
            </a:r>
            <a:r>
              <a:rPr lang="en-US" dirty="0"/>
              <a:t> utile aux avocats </a:t>
            </a:r>
            <a:r>
              <a:rPr lang="en-US" dirty="0" err="1"/>
              <a:t>directement</a:t>
            </a:r>
            <a:r>
              <a:rPr lang="en-US" dirty="0"/>
              <a:t>.</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10</a:t>
            </a:fld>
            <a:endParaRPr lang="en-GB"/>
          </a:p>
        </p:txBody>
      </p:sp>
    </p:spTree>
    <p:extLst>
      <p:ext uri="{BB962C8B-B14F-4D97-AF65-F5344CB8AC3E}">
        <p14:creationId xmlns:p14="http://schemas.microsoft.com/office/powerpoint/2010/main" val="7994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Dites</a:t>
            </a:r>
            <a:r>
              <a:rPr lang="en-GB" dirty="0"/>
              <a:t> </a:t>
            </a:r>
            <a:r>
              <a:rPr lang="en-GB" dirty="0" err="1"/>
              <a:t>quelques</a:t>
            </a:r>
            <a:r>
              <a:rPr lang="en-GB" dirty="0"/>
              <a:t> mots sur </a:t>
            </a:r>
            <a:r>
              <a:rPr lang="en-GB" dirty="0" err="1"/>
              <a:t>ces</a:t>
            </a:r>
            <a:r>
              <a:rPr lang="en-GB" dirty="0"/>
              <a:t> trois </a:t>
            </a:r>
            <a:r>
              <a:rPr lang="en-GB" dirty="0" err="1"/>
              <a:t>procédures</a:t>
            </a:r>
            <a:r>
              <a:rPr lang="en-GB" dirty="0"/>
              <a:t>, </a:t>
            </a:r>
            <a:r>
              <a:rPr lang="en-GB" dirty="0" err="1"/>
              <a:t>cependant</a:t>
            </a:r>
            <a:r>
              <a:rPr lang="en-GB" dirty="0"/>
              <a:t> </a:t>
            </a:r>
            <a:r>
              <a:rPr lang="en-GB" dirty="0" err="1"/>
              <a:t>elles</a:t>
            </a:r>
            <a:r>
              <a:rPr lang="en-GB" dirty="0"/>
              <a:t> ne </a:t>
            </a:r>
            <a:r>
              <a:rPr lang="en-GB" dirty="0" err="1"/>
              <a:t>sont</a:t>
            </a:r>
            <a:r>
              <a:rPr lang="en-GB" dirty="0"/>
              <a:t> pas les plus </a:t>
            </a:r>
            <a:r>
              <a:rPr lang="en-GB" dirty="0" err="1"/>
              <a:t>utiles</a:t>
            </a:r>
            <a:r>
              <a:rPr lang="en-GB" dirty="0"/>
              <a:t> pour les avocats </a:t>
            </a:r>
            <a:r>
              <a:rPr lang="en-GB" dirty="0" err="1"/>
              <a:t>alors</a:t>
            </a:r>
            <a:r>
              <a:rPr lang="en-GB" dirty="0"/>
              <a:t> ne </a:t>
            </a:r>
            <a:r>
              <a:rPr lang="en-GB" dirty="0" err="1"/>
              <a:t>prenez</a:t>
            </a:r>
            <a:r>
              <a:rPr lang="en-GB" dirty="0"/>
              <a:t> pas trop de temps pour </a:t>
            </a:r>
            <a:r>
              <a:rPr lang="en-GB" dirty="0" err="1"/>
              <a:t>cela</a:t>
            </a:r>
            <a:r>
              <a:rPr lang="en-GB" dirty="0"/>
              <a:t>.</a:t>
            </a:r>
          </a:p>
          <a:p>
            <a:endParaRPr lang="en-GB" baseline="0" dirty="0"/>
          </a:p>
          <a:p>
            <a:r>
              <a:rPr lang="en-GB" baseline="0" dirty="0"/>
              <a:t>Des </a:t>
            </a:r>
            <a:r>
              <a:rPr lang="en-GB" baseline="0" dirty="0" err="1"/>
              <a:t>informations</a:t>
            </a:r>
            <a:r>
              <a:rPr lang="en-GB" baseline="0" dirty="0"/>
              <a:t> sur </a:t>
            </a:r>
            <a:r>
              <a:rPr lang="en-GB" baseline="0" dirty="0" err="1"/>
              <a:t>ces</a:t>
            </a:r>
            <a:r>
              <a:rPr lang="en-GB" baseline="0" dirty="0"/>
              <a:t> </a:t>
            </a:r>
            <a:r>
              <a:rPr lang="en-GB" baseline="0" dirty="0" err="1"/>
              <a:t>procédures</a:t>
            </a:r>
            <a:r>
              <a:rPr lang="en-GB" baseline="0" dirty="0"/>
              <a:t> que </a:t>
            </a:r>
            <a:r>
              <a:rPr lang="en-GB" baseline="0" dirty="0" err="1"/>
              <a:t>vous</a:t>
            </a:r>
            <a:r>
              <a:rPr lang="en-GB" baseline="0" dirty="0"/>
              <a:t> </a:t>
            </a:r>
            <a:r>
              <a:rPr lang="en-GB" baseline="0" dirty="0" err="1"/>
              <a:t>devez</a:t>
            </a:r>
            <a:r>
              <a:rPr lang="en-GB" baseline="0" dirty="0"/>
              <a:t> </a:t>
            </a:r>
            <a:r>
              <a:rPr lang="en-GB" baseline="0" dirty="0" err="1"/>
              <a:t>connaître</a:t>
            </a:r>
            <a:r>
              <a:rPr lang="en-GB" baseline="0" dirty="0"/>
              <a:t> </a:t>
            </a:r>
            <a:r>
              <a:rPr lang="en-GB" baseline="0" dirty="0" err="1"/>
              <a:t>avant</a:t>
            </a:r>
            <a:r>
              <a:rPr lang="en-GB" baseline="0" dirty="0"/>
              <a:t> de les </a:t>
            </a:r>
            <a:r>
              <a:rPr lang="en-GB" baseline="0" dirty="0" err="1"/>
              <a:t>présenter</a:t>
            </a:r>
            <a:r>
              <a:rPr lang="en-GB" baseline="0" dirty="0"/>
              <a:t> de manière plus </a:t>
            </a:r>
            <a:r>
              <a:rPr lang="en-GB" baseline="0" dirty="0" err="1"/>
              <a:t>succincte</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fr-FR" b="1" dirty="0"/>
              <a:t>Procédure de demande de renseignements</a:t>
            </a:r>
            <a:endParaRPr lang="en-GB" b="1" baseline="0" dirty="0"/>
          </a:p>
          <a:p>
            <a:pPr algn="l"/>
            <a:r>
              <a:rPr lang="en-US" dirty="0" err="1"/>
              <a:t>Quels</a:t>
            </a:r>
            <a:r>
              <a:rPr lang="en-US" dirty="0"/>
              <a:t> </a:t>
            </a:r>
            <a:r>
              <a:rPr lang="en-US" dirty="0" err="1"/>
              <a:t>comités</a:t>
            </a:r>
            <a:r>
              <a:rPr lang="en-US" dirty="0"/>
              <a:t> ? </a:t>
            </a:r>
            <a:r>
              <a:rPr lang="en-US" dirty="0" err="1"/>
              <a:t>Comité</a:t>
            </a:r>
            <a:r>
              <a:rPr lang="en-US" dirty="0"/>
              <a:t> </a:t>
            </a:r>
            <a:r>
              <a:rPr lang="en-US" dirty="0" err="1"/>
              <a:t>contre</a:t>
            </a:r>
            <a:r>
              <a:rPr lang="en-US" dirty="0"/>
              <a:t> la </a:t>
            </a:r>
            <a:r>
              <a:rPr lang="en-US" dirty="0" err="1"/>
              <a:t>tortureComité</a:t>
            </a:r>
            <a:r>
              <a:rPr lang="en-US" dirty="0"/>
              <a:t> pour </a:t>
            </a:r>
            <a:r>
              <a:rPr lang="en-US" dirty="0" err="1"/>
              <a:t>l'élimination</a:t>
            </a:r>
            <a:r>
              <a:rPr lang="en-US" dirty="0"/>
              <a:t> de la discrimination </a:t>
            </a:r>
            <a:r>
              <a:rPr lang="en-US" dirty="0" err="1"/>
              <a:t>à</a:t>
            </a:r>
            <a:r>
              <a:rPr lang="en-US" dirty="0"/>
              <a:t> </a:t>
            </a:r>
            <a:r>
              <a:rPr lang="en-US" dirty="0" err="1"/>
              <a:t>l'égard</a:t>
            </a:r>
            <a:r>
              <a:rPr lang="en-US" dirty="0"/>
              <a:t> des </a:t>
            </a:r>
            <a:r>
              <a:rPr lang="en-US" dirty="0" err="1"/>
              <a:t>femmesComité</a:t>
            </a:r>
            <a:r>
              <a:rPr lang="en-US" dirty="0"/>
              <a:t> pour les droits des </a:t>
            </a:r>
            <a:r>
              <a:rPr lang="en-US" dirty="0" err="1"/>
              <a:t>personnes</a:t>
            </a:r>
            <a:r>
              <a:rPr lang="en-US" dirty="0"/>
              <a:t> </a:t>
            </a:r>
            <a:r>
              <a:rPr lang="en-US" dirty="0" err="1"/>
              <a:t>handicapéesComité</a:t>
            </a:r>
            <a:r>
              <a:rPr lang="en-US" dirty="0"/>
              <a:t> pour les </a:t>
            </a:r>
            <a:r>
              <a:rPr lang="en-US" dirty="0" err="1"/>
              <a:t>disparitions</a:t>
            </a:r>
            <a:r>
              <a:rPr lang="en-US" dirty="0"/>
              <a:t> </a:t>
            </a:r>
            <a:r>
              <a:rPr lang="en-US" dirty="0" err="1"/>
              <a:t>forcéesComité</a:t>
            </a:r>
            <a:r>
              <a:rPr lang="en-US" dirty="0"/>
              <a:t> pour les droits </a:t>
            </a:r>
            <a:r>
              <a:rPr lang="en-US" dirty="0" err="1"/>
              <a:t>économiques</a:t>
            </a:r>
            <a:r>
              <a:rPr lang="en-US" dirty="0"/>
              <a:t>, </a:t>
            </a:r>
            <a:r>
              <a:rPr lang="en-US" dirty="0" err="1"/>
              <a:t>sociaux</a:t>
            </a:r>
            <a:r>
              <a:rPr lang="en-US" dirty="0"/>
              <a:t> et </a:t>
            </a:r>
            <a:r>
              <a:rPr lang="en-US" dirty="0" err="1"/>
              <a:t>culturelsComité</a:t>
            </a:r>
            <a:r>
              <a:rPr lang="en-US" dirty="0"/>
              <a:t> pour les droits de </a:t>
            </a:r>
            <a:r>
              <a:rPr lang="en-US" dirty="0" err="1"/>
              <a:t>l'enfant</a:t>
            </a:r>
            <a:r>
              <a:rPr lang="en-US" dirty="0"/>
              <a:t> Comment </a:t>
            </a:r>
            <a:r>
              <a:rPr lang="en-US" dirty="0" err="1"/>
              <a:t>cela</a:t>
            </a:r>
            <a:r>
              <a:rPr lang="en-US" dirty="0"/>
              <a:t> </a:t>
            </a:r>
            <a:r>
              <a:rPr lang="en-US" dirty="0" err="1"/>
              <a:t>fonctionne</a:t>
            </a:r>
            <a:r>
              <a:rPr lang="en-US" dirty="0"/>
              <a:t>-t-il ?	</a:t>
            </a:r>
          </a:p>
          <a:p>
            <a:pPr algn="l"/>
            <a:r>
              <a:rPr lang="en-US" dirty="0" err="1"/>
              <a:t>Ces</a:t>
            </a:r>
            <a:r>
              <a:rPr lang="en-US" dirty="0"/>
              <a:t> </a:t>
            </a:r>
            <a:r>
              <a:rPr lang="en-US" dirty="0" err="1"/>
              <a:t>comités</a:t>
            </a:r>
            <a:r>
              <a:rPr lang="en-US" dirty="0"/>
              <a:t> </a:t>
            </a:r>
            <a:r>
              <a:rPr lang="en-US" dirty="0" err="1"/>
              <a:t>peuvent</a:t>
            </a:r>
            <a:r>
              <a:rPr lang="en-US" dirty="0"/>
              <a:t> </a:t>
            </a:r>
            <a:r>
              <a:rPr lang="en-US" dirty="0" err="1"/>
              <a:t>ouvrir</a:t>
            </a:r>
            <a:r>
              <a:rPr lang="en-US" dirty="0"/>
              <a:t> </a:t>
            </a:r>
            <a:r>
              <a:rPr lang="en-US" dirty="0" err="1"/>
              <a:t>une</a:t>
            </a:r>
            <a:r>
              <a:rPr lang="en-US" dirty="0"/>
              <a:t> </a:t>
            </a:r>
            <a:r>
              <a:rPr lang="en-US" dirty="0" err="1"/>
              <a:t>enquête</a:t>
            </a:r>
            <a:r>
              <a:rPr lang="en-US" dirty="0"/>
              <a:t> </a:t>
            </a:r>
            <a:r>
              <a:rPr lang="en-US" dirty="0" err="1"/>
              <a:t>lorsqu'ils</a:t>
            </a:r>
            <a:r>
              <a:rPr lang="en-US" dirty="0"/>
              <a:t> </a:t>
            </a:r>
            <a:r>
              <a:rPr lang="en-US" dirty="0" err="1"/>
              <a:t>disposent</a:t>
            </a:r>
            <a:r>
              <a:rPr lang="en-US" dirty="0"/>
              <a:t> : - </a:t>
            </a:r>
            <a:r>
              <a:rPr lang="en-US" dirty="0" err="1"/>
              <a:t>d'informations</a:t>
            </a:r>
            <a:r>
              <a:rPr lang="en-US" dirty="0"/>
              <a:t> </a:t>
            </a:r>
            <a:r>
              <a:rPr lang="en-US" dirty="0" err="1"/>
              <a:t>fiables</a:t>
            </a:r>
            <a:r>
              <a:rPr lang="en-US" dirty="0"/>
              <a:t> - </a:t>
            </a:r>
            <a:r>
              <a:rPr lang="en-US" dirty="0" err="1"/>
              <a:t>qu'un</a:t>
            </a:r>
            <a:r>
              <a:rPr lang="en-US" dirty="0"/>
              <a:t> État </a:t>
            </a:r>
            <a:r>
              <a:rPr lang="en-US" dirty="0" err="1"/>
              <a:t>partie</a:t>
            </a:r>
            <a:r>
              <a:rPr lang="en-US" dirty="0"/>
              <a:t> </a:t>
            </a:r>
            <a:r>
              <a:rPr lang="en-US" dirty="0" err="1"/>
              <a:t>viole</a:t>
            </a:r>
            <a:r>
              <a:rPr lang="en-US" dirty="0"/>
              <a:t> le </a:t>
            </a:r>
            <a:r>
              <a:rPr lang="en-US" dirty="0" err="1"/>
              <a:t>traité</a:t>
            </a:r>
            <a:r>
              <a:rPr lang="en-US" dirty="0"/>
              <a:t> (</a:t>
            </a:r>
            <a:r>
              <a:rPr lang="en-US" dirty="0" err="1"/>
              <a:t>si</a:t>
            </a:r>
            <a:r>
              <a:rPr lang="en-US" dirty="0"/>
              <a:t> </a:t>
            </a:r>
            <a:r>
              <a:rPr lang="en-US" dirty="0" err="1"/>
              <a:t>cet</a:t>
            </a:r>
            <a:r>
              <a:rPr lang="en-US" dirty="0"/>
              <a:t> État </a:t>
            </a:r>
            <a:r>
              <a:rPr lang="en-US" dirty="0" err="1"/>
              <a:t>n'a</a:t>
            </a:r>
            <a:r>
              <a:rPr lang="en-US" dirty="0"/>
              <a:t> pas </a:t>
            </a:r>
            <a:r>
              <a:rPr lang="en-US" dirty="0" err="1"/>
              <a:t>choisi</a:t>
            </a:r>
            <a:r>
              <a:rPr lang="en-US" dirty="0"/>
              <a:t> de </a:t>
            </a:r>
            <a:r>
              <a:rPr lang="en-US" dirty="0" err="1"/>
              <a:t>s'en</a:t>
            </a:r>
            <a:r>
              <a:rPr lang="en-US" dirty="0"/>
              <a:t> </a:t>
            </a:r>
            <a:r>
              <a:rPr lang="en-US" dirty="0" err="1"/>
              <a:t>retirer</a:t>
            </a:r>
            <a:r>
              <a:rPr lang="en-US" dirty="0"/>
              <a:t>) - de manière grave et/</a:t>
            </a:r>
            <a:r>
              <a:rPr lang="en-US" dirty="0" err="1"/>
              <a:t>ou</a:t>
            </a:r>
            <a:r>
              <a:rPr lang="en-US" dirty="0"/>
              <a:t> </a:t>
            </a:r>
            <a:r>
              <a:rPr lang="en-US" dirty="0" err="1"/>
              <a:t>systématique</a:t>
            </a:r>
            <a:r>
              <a:rPr lang="en-US" dirty="0"/>
              <a:t>.	La </a:t>
            </a:r>
            <a:r>
              <a:rPr lang="en-US" dirty="0" err="1"/>
              <a:t>procédure</a:t>
            </a:r>
            <a:r>
              <a:rPr lang="en-US" dirty="0"/>
              <a:t> </a:t>
            </a:r>
            <a:r>
              <a:rPr lang="en-US" dirty="0" err="1"/>
              <a:t>d'enquête</a:t>
            </a:r>
            <a:r>
              <a:rPr lang="en-US" dirty="0"/>
              <a:t> </a:t>
            </a:r>
            <a:r>
              <a:rPr lang="en-US" dirty="0" err="1"/>
              <a:t>est</a:t>
            </a:r>
            <a:r>
              <a:rPr lang="en-US" dirty="0"/>
              <a:t> </a:t>
            </a:r>
            <a:r>
              <a:rPr lang="en-US" dirty="0" err="1"/>
              <a:t>confidentielle</a:t>
            </a:r>
            <a:r>
              <a:rPr lang="en-US" dirty="0"/>
              <a:t> et tout au long de </a:t>
            </a:r>
            <a:r>
              <a:rPr lang="en-US" dirty="0" err="1"/>
              <a:t>l'enquête</a:t>
            </a:r>
            <a:r>
              <a:rPr lang="en-US" dirty="0"/>
              <a:t>, le </a:t>
            </a:r>
            <a:r>
              <a:rPr lang="en-US" dirty="0" err="1"/>
              <a:t>Comité</a:t>
            </a:r>
            <a:r>
              <a:rPr lang="en-US" dirty="0"/>
              <a:t> recherche </a:t>
            </a:r>
            <a:r>
              <a:rPr lang="en-US" dirty="0" err="1"/>
              <a:t>l'accord</a:t>
            </a:r>
            <a:r>
              <a:rPr lang="en-US" dirty="0"/>
              <a:t> de </a:t>
            </a:r>
            <a:r>
              <a:rPr lang="en-US" dirty="0" err="1"/>
              <a:t>l'Etat</a:t>
            </a:r>
            <a:r>
              <a:rPr lang="en-US" dirty="0"/>
              <a:t> pour </a:t>
            </a:r>
            <a:r>
              <a:rPr lang="en-US" dirty="0" err="1"/>
              <a:t>coopérer</a:t>
            </a:r>
            <a:r>
              <a:rPr lang="en-US" dirty="0"/>
              <a:t>, </a:t>
            </a:r>
            <a:r>
              <a:rPr lang="en-US" dirty="0" err="1"/>
              <a:t>visite</a:t>
            </a:r>
            <a:r>
              <a:rPr lang="en-US" dirty="0"/>
              <a:t> </a:t>
            </a:r>
            <a:r>
              <a:rPr lang="en-US" dirty="0" err="1"/>
              <a:t>éventuelle</a:t>
            </a:r>
            <a:r>
              <a:rPr lang="en-US" dirty="0"/>
              <a:t> (accord de </a:t>
            </a:r>
            <a:r>
              <a:rPr lang="en-US" dirty="0" err="1"/>
              <a:t>l'Etat</a:t>
            </a:r>
            <a:r>
              <a:rPr lang="en-US" dirty="0"/>
              <a:t>), Etat </a:t>
            </a:r>
            <a:r>
              <a:rPr lang="en-US" dirty="0" err="1"/>
              <a:t>invité</a:t>
            </a:r>
            <a:r>
              <a:rPr lang="en-US" dirty="0"/>
              <a:t> </a:t>
            </a:r>
            <a:r>
              <a:rPr lang="en-US" dirty="0" err="1"/>
              <a:t>à</a:t>
            </a:r>
            <a:r>
              <a:rPr lang="en-US" dirty="0"/>
              <a:t> </a:t>
            </a:r>
            <a:r>
              <a:rPr lang="en-US" dirty="0" err="1"/>
              <a:t>répondre</a:t>
            </a:r>
            <a:r>
              <a:rPr lang="en-US" dirty="0"/>
              <a:t> aux conclusions et </a:t>
            </a:r>
            <a:r>
              <a:rPr lang="en-US" dirty="0" err="1"/>
              <a:t>recommandations</a:t>
            </a:r>
            <a:r>
              <a:rPr lang="en-US" dirty="0"/>
              <a:t> de </a:t>
            </a:r>
            <a:r>
              <a:rPr lang="en-US" dirty="0" err="1"/>
              <a:t>l'enquête.Exemple</a:t>
            </a:r>
            <a:r>
              <a:rPr lang="en-US" dirty="0"/>
              <a:t> : </a:t>
            </a:r>
            <a:r>
              <a:rPr lang="en-US" dirty="0" err="1"/>
              <a:t>Enquête</a:t>
            </a:r>
            <a:r>
              <a:rPr lang="en-US" dirty="0"/>
              <a:t> </a:t>
            </a:r>
            <a:r>
              <a:rPr lang="en-US" dirty="0" err="1"/>
              <a:t>chilienne</a:t>
            </a:r>
            <a:r>
              <a:rPr lang="en-US" dirty="0"/>
              <a:t> sur les enfants </a:t>
            </a:r>
            <a:r>
              <a:rPr lang="en-US" dirty="0" err="1"/>
              <a:t>placés</a:t>
            </a:r>
            <a:r>
              <a:rPr lang="en-US" dirty="0"/>
              <a:t>, par le CRC</a:t>
            </a:r>
            <a:endParaRPr lang="en-GB" b="1" dirty="0"/>
          </a:p>
          <a:p>
            <a:r>
              <a:rPr lang="en-GB" b="1" dirty="0" err="1"/>
              <a:t>Visites</a:t>
            </a:r>
            <a:r>
              <a:rPr lang="en-GB" b="1" dirty="0"/>
              <a:t>: </a:t>
            </a:r>
          </a:p>
          <a:p>
            <a:pPr marL="0" indent="0">
              <a:buFontTx/>
              <a:buNone/>
            </a:pPr>
            <a:r>
              <a:rPr lang="en-US" dirty="0" err="1"/>
              <a:t>Quel</a:t>
            </a:r>
            <a:r>
              <a:rPr lang="en-US" dirty="0"/>
              <a:t> </a:t>
            </a:r>
            <a:r>
              <a:rPr lang="en-US" dirty="0" err="1"/>
              <a:t>comité</a:t>
            </a:r>
            <a:r>
              <a:rPr lang="en-US" dirty="0"/>
              <a:t> ? Le Sous-</a:t>
            </a:r>
            <a:r>
              <a:rPr lang="en-US" dirty="0" err="1"/>
              <a:t>Comité</a:t>
            </a:r>
            <a:r>
              <a:rPr lang="en-US" dirty="0"/>
              <a:t> pour la </a:t>
            </a:r>
            <a:r>
              <a:rPr lang="en-US" dirty="0" err="1"/>
              <a:t>prévention</a:t>
            </a:r>
            <a:r>
              <a:rPr lang="en-US" dirty="0"/>
              <a:t> de la torture (</a:t>
            </a:r>
            <a:r>
              <a:rPr lang="en-US" dirty="0" err="1"/>
              <a:t>établi</a:t>
            </a:r>
            <a:r>
              <a:rPr lang="en-US" dirty="0"/>
              <a:t> par le </a:t>
            </a:r>
            <a:r>
              <a:rPr lang="en-US" dirty="0" err="1"/>
              <a:t>Protocole</a:t>
            </a:r>
            <a:r>
              <a:rPr lang="en-US" dirty="0"/>
              <a:t> </a:t>
            </a:r>
            <a:r>
              <a:rPr lang="en-US" dirty="0" err="1"/>
              <a:t>facultatif</a:t>
            </a:r>
            <a:r>
              <a:rPr lang="en-US" dirty="0"/>
              <a:t> </a:t>
            </a:r>
            <a:r>
              <a:rPr lang="en-US" dirty="0" err="1"/>
              <a:t>à</a:t>
            </a:r>
            <a:r>
              <a:rPr lang="en-US" dirty="0"/>
              <a:t> la Convention </a:t>
            </a:r>
            <a:r>
              <a:rPr lang="en-US" dirty="0" err="1"/>
              <a:t>contre</a:t>
            </a:r>
            <a:r>
              <a:rPr lang="en-US" dirty="0"/>
              <a:t> la torture et </a:t>
            </a:r>
            <a:r>
              <a:rPr lang="en-US" dirty="0" err="1"/>
              <a:t>autres</a:t>
            </a:r>
            <a:r>
              <a:rPr lang="en-US" dirty="0"/>
              <a:t> </a:t>
            </a:r>
            <a:r>
              <a:rPr lang="en-US" dirty="0" err="1"/>
              <a:t>peines</a:t>
            </a:r>
            <a:r>
              <a:rPr lang="en-US" dirty="0"/>
              <a:t> </a:t>
            </a:r>
            <a:r>
              <a:rPr lang="en-US" dirty="0" err="1"/>
              <a:t>ou</a:t>
            </a:r>
            <a:r>
              <a:rPr lang="en-US" dirty="0"/>
              <a:t> </a:t>
            </a:r>
            <a:r>
              <a:rPr lang="en-US" dirty="0" err="1"/>
              <a:t>traitements</a:t>
            </a:r>
            <a:r>
              <a:rPr lang="en-US" dirty="0"/>
              <a:t> </a:t>
            </a:r>
            <a:r>
              <a:rPr lang="en-US" dirty="0" err="1"/>
              <a:t>cruels</a:t>
            </a:r>
            <a:r>
              <a:rPr lang="en-US" dirty="0"/>
              <a:t>, </a:t>
            </a:r>
            <a:r>
              <a:rPr lang="en-US" dirty="0" err="1"/>
              <a:t>inhumains</a:t>
            </a:r>
            <a:r>
              <a:rPr lang="en-US" dirty="0"/>
              <a:t> </a:t>
            </a:r>
            <a:r>
              <a:rPr lang="en-US" dirty="0" err="1"/>
              <a:t>ou</a:t>
            </a:r>
            <a:r>
              <a:rPr lang="en-US" dirty="0"/>
              <a:t> </a:t>
            </a:r>
            <a:r>
              <a:rPr lang="en-US" dirty="0" err="1"/>
              <a:t>dégradants</a:t>
            </a:r>
            <a:r>
              <a:rPr lang="en-US" dirty="0"/>
              <a:t>). </a:t>
            </a:r>
          </a:p>
          <a:p>
            <a:pPr marL="0" indent="0">
              <a:buFontTx/>
              <a:buNone/>
            </a:pPr>
            <a:r>
              <a:rPr lang="en-US" dirty="0"/>
              <a:t>Comment </a:t>
            </a:r>
            <a:r>
              <a:rPr lang="en-US" dirty="0" err="1"/>
              <a:t>fonctionne</a:t>
            </a:r>
            <a:r>
              <a:rPr lang="en-US" dirty="0"/>
              <a:t>-t-il ? Le sous-</a:t>
            </a:r>
            <a:r>
              <a:rPr lang="en-US" dirty="0" err="1"/>
              <a:t>comité</a:t>
            </a:r>
            <a:r>
              <a:rPr lang="en-US" dirty="0"/>
              <a:t> pour la </a:t>
            </a:r>
            <a:r>
              <a:rPr lang="en-US" dirty="0" err="1"/>
              <a:t>prévention</a:t>
            </a:r>
            <a:r>
              <a:rPr lang="en-US" dirty="0"/>
              <a:t> de la torture </a:t>
            </a:r>
            <a:r>
              <a:rPr lang="en-US" dirty="0" err="1"/>
              <a:t>est</a:t>
            </a:r>
            <a:r>
              <a:rPr lang="en-US" dirty="0"/>
              <a:t> chargé de </a:t>
            </a:r>
            <a:r>
              <a:rPr lang="en-US" dirty="0" err="1"/>
              <a:t>l'inspection</a:t>
            </a:r>
            <a:r>
              <a:rPr lang="en-US" dirty="0"/>
              <a:t> des </a:t>
            </a:r>
            <a:r>
              <a:rPr lang="en-US" dirty="0" err="1"/>
              <a:t>lieux</a:t>
            </a:r>
            <a:r>
              <a:rPr lang="en-US" dirty="0"/>
              <a:t> de </a:t>
            </a:r>
            <a:r>
              <a:rPr lang="en-US" dirty="0" err="1"/>
              <a:t>détention</a:t>
            </a:r>
            <a:r>
              <a:rPr lang="en-US" dirty="0"/>
              <a:t>.	Il </a:t>
            </a:r>
            <a:r>
              <a:rPr lang="en-US" dirty="0" err="1"/>
              <a:t>peut</a:t>
            </a:r>
            <a:r>
              <a:rPr lang="en-US" dirty="0"/>
              <a:t>, entre </a:t>
            </a:r>
            <a:r>
              <a:rPr lang="en-US" dirty="0" err="1"/>
              <a:t>autres</a:t>
            </a:r>
            <a:r>
              <a:rPr lang="en-US" dirty="0"/>
              <a:t> : - </a:t>
            </a:r>
            <a:r>
              <a:rPr lang="en-US" dirty="0" err="1"/>
              <a:t>avoir</a:t>
            </a:r>
            <a:r>
              <a:rPr lang="en-US" dirty="0"/>
              <a:t> </a:t>
            </a:r>
            <a:r>
              <a:rPr lang="en-US" dirty="0" err="1"/>
              <a:t>accès</a:t>
            </a:r>
            <a:r>
              <a:rPr lang="en-US" dirty="0"/>
              <a:t> </a:t>
            </a:r>
            <a:r>
              <a:rPr lang="en-US" dirty="0" err="1"/>
              <a:t>à</a:t>
            </a:r>
            <a:r>
              <a:rPr lang="en-US" dirty="0"/>
              <a:t> </a:t>
            </a:r>
            <a:r>
              <a:rPr lang="en-US" dirty="0" err="1"/>
              <a:t>tous</a:t>
            </a:r>
            <a:r>
              <a:rPr lang="en-US" dirty="0"/>
              <a:t> les </a:t>
            </a:r>
            <a:r>
              <a:rPr lang="en-US" dirty="0" err="1"/>
              <a:t>lieux</a:t>
            </a:r>
            <a:r>
              <a:rPr lang="en-US" dirty="0"/>
              <a:t> de </a:t>
            </a:r>
            <a:r>
              <a:rPr lang="en-US" dirty="0" err="1"/>
              <a:t>détention</a:t>
            </a:r>
            <a:r>
              <a:rPr lang="en-US" dirty="0"/>
              <a:t> ; - </a:t>
            </a:r>
            <a:r>
              <a:rPr lang="en-US" dirty="0" err="1"/>
              <a:t>avoir</a:t>
            </a:r>
            <a:r>
              <a:rPr lang="en-US" dirty="0"/>
              <a:t> </a:t>
            </a:r>
            <a:r>
              <a:rPr lang="en-US" dirty="0" err="1"/>
              <a:t>accès</a:t>
            </a:r>
            <a:r>
              <a:rPr lang="en-US" dirty="0"/>
              <a:t> </a:t>
            </a:r>
            <a:r>
              <a:rPr lang="en-US" dirty="0" err="1"/>
              <a:t>à</a:t>
            </a:r>
            <a:r>
              <a:rPr lang="en-US" dirty="0"/>
              <a:t> </a:t>
            </a:r>
            <a:r>
              <a:rPr lang="en-US" dirty="0" err="1"/>
              <a:t>toutes</a:t>
            </a:r>
            <a:r>
              <a:rPr lang="en-US" dirty="0"/>
              <a:t> les </a:t>
            </a:r>
            <a:r>
              <a:rPr lang="en-US" dirty="0" err="1"/>
              <a:t>informations</a:t>
            </a:r>
            <a:r>
              <a:rPr lang="en-US" dirty="0"/>
              <a:t> </a:t>
            </a:r>
            <a:r>
              <a:rPr lang="en-US" dirty="0" err="1"/>
              <a:t>concernant</a:t>
            </a:r>
            <a:r>
              <a:rPr lang="en-US" dirty="0"/>
              <a:t> le </a:t>
            </a:r>
            <a:r>
              <a:rPr lang="en-US" dirty="0" err="1"/>
              <a:t>nombre</a:t>
            </a:r>
            <a:r>
              <a:rPr lang="en-US" dirty="0"/>
              <a:t> de </a:t>
            </a:r>
            <a:r>
              <a:rPr lang="en-US" dirty="0" err="1"/>
              <a:t>personnes</a:t>
            </a:r>
            <a:r>
              <a:rPr lang="en-US" dirty="0"/>
              <a:t> </a:t>
            </a:r>
            <a:r>
              <a:rPr lang="en-US" dirty="0" err="1"/>
              <a:t>privées</a:t>
            </a:r>
            <a:r>
              <a:rPr lang="en-US" dirty="0"/>
              <a:t> de liberté dans </a:t>
            </a:r>
            <a:r>
              <a:rPr lang="en-US" dirty="0" err="1"/>
              <a:t>ces</a:t>
            </a:r>
            <a:r>
              <a:rPr lang="en-US" dirty="0"/>
              <a:t> </a:t>
            </a:r>
            <a:r>
              <a:rPr lang="en-US" dirty="0" err="1"/>
              <a:t>lieux</a:t>
            </a:r>
            <a:r>
              <a:rPr lang="en-US" dirty="0"/>
              <a:t> de </a:t>
            </a:r>
            <a:r>
              <a:rPr lang="en-US" dirty="0" err="1"/>
              <a:t>détention</a:t>
            </a:r>
            <a:r>
              <a:rPr lang="en-US" dirty="0"/>
              <a:t> ; - </a:t>
            </a:r>
            <a:r>
              <a:rPr lang="en-US" dirty="0" err="1"/>
              <a:t>avoir</a:t>
            </a:r>
            <a:r>
              <a:rPr lang="en-US" dirty="0"/>
              <a:t> </a:t>
            </a:r>
            <a:r>
              <a:rPr lang="en-US" dirty="0" err="1"/>
              <a:t>accès</a:t>
            </a:r>
            <a:r>
              <a:rPr lang="en-US" dirty="0"/>
              <a:t> </a:t>
            </a:r>
            <a:r>
              <a:rPr lang="en-US" dirty="0" err="1"/>
              <a:t>à</a:t>
            </a:r>
            <a:r>
              <a:rPr lang="en-US" dirty="0"/>
              <a:t> </a:t>
            </a:r>
            <a:r>
              <a:rPr lang="en-US" dirty="0" err="1"/>
              <a:t>toutes</a:t>
            </a:r>
            <a:r>
              <a:rPr lang="en-US" dirty="0"/>
              <a:t> les </a:t>
            </a:r>
            <a:r>
              <a:rPr lang="en-US" dirty="0" err="1"/>
              <a:t>informations</a:t>
            </a:r>
            <a:r>
              <a:rPr lang="en-US" dirty="0"/>
              <a:t> </a:t>
            </a:r>
            <a:r>
              <a:rPr lang="en-US" dirty="0" err="1"/>
              <a:t>concernant</a:t>
            </a:r>
            <a:r>
              <a:rPr lang="en-US" dirty="0"/>
              <a:t> le </a:t>
            </a:r>
            <a:r>
              <a:rPr lang="en-US" dirty="0" err="1"/>
              <a:t>traitement</a:t>
            </a:r>
            <a:r>
              <a:rPr lang="en-US" dirty="0"/>
              <a:t> de </a:t>
            </a:r>
            <a:r>
              <a:rPr lang="en-US" dirty="0" err="1"/>
              <a:t>ces</a:t>
            </a:r>
            <a:r>
              <a:rPr lang="en-US" dirty="0"/>
              <a:t> </a:t>
            </a:r>
            <a:r>
              <a:rPr lang="en-US" dirty="0" err="1"/>
              <a:t>personnes</a:t>
            </a:r>
            <a:r>
              <a:rPr lang="en-US" dirty="0"/>
              <a:t> et </a:t>
            </a:r>
            <a:r>
              <a:rPr lang="en-US" dirty="0" err="1"/>
              <a:t>leurs</a:t>
            </a:r>
            <a:r>
              <a:rPr lang="en-US" dirty="0"/>
              <a:t> conditions de </a:t>
            </a:r>
            <a:r>
              <a:rPr lang="en-US" dirty="0" err="1"/>
              <a:t>détention</a:t>
            </a:r>
            <a:r>
              <a:rPr lang="en-US" dirty="0"/>
              <a:t> ; - </a:t>
            </a:r>
            <a:r>
              <a:rPr lang="en-US" dirty="0" err="1"/>
              <a:t>interroger</a:t>
            </a:r>
            <a:r>
              <a:rPr lang="en-US" dirty="0"/>
              <a:t> les </a:t>
            </a:r>
            <a:r>
              <a:rPr lang="en-US" dirty="0" err="1"/>
              <a:t>personnes</a:t>
            </a:r>
            <a:r>
              <a:rPr lang="en-US" dirty="0"/>
              <a:t> </a:t>
            </a:r>
            <a:r>
              <a:rPr lang="en-US" dirty="0" err="1"/>
              <a:t>privées</a:t>
            </a:r>
            <a:r>
              <a:rPr lang="en-US" dirty="0"/>
              <a:t> de liberté, sans </a:t>
            </a:r>
            <a:r>
              <a:rPr lang="en-US" dirty="0" err="1"/>
              <a:t>témoins</a:t>
            </a:r>
            <a:r>
              <a:rPr lang="en-US" dirty="0"/>
              <a:t>, </a:t>
            </a:r>
            <a:r>
              <a:rPr lang="en-US" dirty="0" err="1"/>
              <a:t>ainsi</a:t>
            </a:r>
            <a:r>
              <a:rPr lang="en-US" dirty="0"/>
              <a:t> que </a:t>
            </a:r>
            <a:r>
              <a:rPr lang="en-US" dirty="0" err="1"/>
              <a:t>toute</a:t>
            </a:r>
            <a:r>
              <a:rPr lang="en-US" dirty="0"/>
              <a:t> </a:t>
            </a:r>
            <a:r>
              <a:rPr lang="en-US" dirty="0" err="1"/>
              <a:t>autre</a:t>
            </a:r>
            <a:r>
              <a:rPr lang="en-US" dirty="0"/>
              <a:t> </a:t>
            </a:r>
            <a:r>
              <a:rPr lang="en-US" dirty="0" err="1"/>
              <a:t>personne</a:t>
            </a:r>
            <a:r>
              <a:rPr lang="en-US" dirty="0"/>
              <a:t> </a:t>
            </a:r>
            <a:r>
              <a:rPr lang="en-US" dirty="0" err="1"/>
              <a:t>détenant</a:t>
            </a:r>
            <a:r>
              <a:rPr lang="en-US" dirty="0"/>
              <a:t> des </a:t>
            </a:r>
            <a:r>
              <a:rPr lang="en-US" dirty="0" err="1"/>
              <a:t>informations</a:t>
            </a:r>
            <a:r>
              <a:rPr lang="en-US" dirty="0"/>
              <a:t> </a:t>
            </a:r>
            <a:r>
              <a:rPr lang="en-US" dirty="0" err="1"/>
              <a:t>pertinentesLien</a:t>
            </a:r>
            <a:r>
              <a:rPr lang="en-US" dirty="0"/>
              <a:t> avec le "</a:t>
            </a:r>
            <a:r>
              <a:rPr lang="en-US" dirty="0" err="1"/>
              <a:t>Mécanisme</a:t>
            </a:r>
            <a:r>
              <a:rPr lang="en-US" dirty="0"/>
              <a:t> national de </a:t>
            </a:r>
            <a:r>
              <a:rPr lang="en-US" dirty="0" err="1"/>
              <a:t>prévention</a:t>
            </a:r>
            <a:r>
              <a:rPr lang="en-US" dirty="0"/>
              <a:t> : </a:t>
            </a:r>
            <a:r>
              <a:rPr lang="en-US" dirty="0" err="1"/>
              <a:t>mentionnez</a:t>
            </a:r>
            <a:r>
              <a:rPr lang="en-US" dirty="0"/>
              <a:t> le nom de </a:t>
            </a:r>
            <a:r>
              <a:rPr lang="en-US" dirty="0" err="1"/>
              <a:t>vos</a:t>
            </a:r>
            <a:r>
              <a:rPr lang="en-US" dirty="0"/>
              <a:t> </a:t>
            </a:r>
            <a:r>
              <a:rPr lang="en-US" dirty="0" err="1"/>
              <a:t>mécanismes</a:t>
            </a:r>
            <a:r>
              <a:rPr lang="en-US" dirty="0"/>
              <a:t> </a:t>
            </a:r>
            <a:r>
              <a:rPr lang="en-US" dirty="0" err="1"/>
              <a:t>nationaux</a:t>
            </a:r>
            <a:r>
              <a:rPr lang="en-US" dirty="0"/>
              <a:t> de </a:t>
            </a:r>
            <a:r>
              <a:rPr lang="en-US" dirty="0" err="1"/>
              <a:t>prévention</a:t>
            </a:r>
            <a:r>
              <a:rPr lang="en-US" dirty="0"/>
              <a:t>, mis </a:t>
            </a:r>
            <a:r>
              <a:rPr lang="en-US" dirty="0" err="1"/>
              <a:t>en</a:t>
            </a:r>
            <a:r>
              <a:rPr lang="en-US" dirty="0"/>
              <a:t> place </a:t>
            </a:r>
            <a:r>
              <a:rPr lang="en-US" dirty="0" err="1"/>
              <a:t>conformément</a:t>
            </a:r>
            <a:r>
              <a:rPr lang="en-US" dirty="0"/>
              <a:t> </a:t>
            </a:r>
            <a:r>
              <a:rPr lang="en-US" dirty="0" err="1"/>
              <a:t>à</a:t>
            </a:r>
            <a:r>
              <a:rPr lang="en-US" dirty="0"/>
              <a:t> </a:t>
            </a:r>
            <a:r>
              <a:rPr lang="en-US" dirty="0" err="1"/>
              <a:t>l'OPCAT</a:t>
            </a:r>
            <a:r>
              <a:rPr lang="en-US" dirty="0"/>
              <a:t> (</a:t>
            </a:r>
            <a:r>
              <a:rPr lang="fr-FR" sz="1200" b="0" i="0" u="none" strike="noStrike" kern="1200" dirty="0">
                <a:solidFill>
                  <a:schemeClr val="tx1"/>
                </a:solidFill>
                <a:effectLst/>
                <a:latin typeface="+mn-lt"/>
                <a:ea typeface="+mn-ea"/>
                <a:cs typeface="+mn-cs"/>
              </a:rPr>
              <a:t>Protocole facultatif à la Convention contre la torture et autres peines ou traitements cruels, inhumains ou dégradants)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Mesures</a:t>
            </a:r>
            <a:r>
              <a:rPr lang="en-US" b="1" dirty="0"/>
              <a:t> </a:t>
            </a:r>
            <a:r>
              <a:rPr lang="en-US" b="1" dirty="0" err="1"/>
              <a:t>d'alerte</a:t>
            </a:r>
            <a:r>
              <a:rPr lang="en-US" b="1" dirty="0"/>
              <a:t> </a:t>
            </a:r>
            <a:r>
              <a:rPr lang="en-US" b="1" dirty="0" err="1"/>
              <a:t>précoce</a:t>
            </a:r>
            <a:r>
              <a:rPr lang="en-US" b="1" dirty="0"/>
              <a:t> et </a:t>
            </a:r>
            <a:r>
              <a:rPr lang="en-US" b="1" dirty="0" err="1"/>
              <a:t>procédures</a:t>
            </a:r>
            <a:r>
              <a:rPr lang="en-US" b="1" dirty="0"/>
              <a:t> </a:t>
            </a:r>
            <a:r>
              <a:rPr lang="en-US" b="1" dirty="0" err="1"/>
              <a:t>d'urgence</a:t>
            </a:r>
            <a:r>
              <a:rPr lang="en-US" b="1" dirty="0"/>
              <a:t> (CEDR)(</a:t>
            </a:r>
            <a:r>
              <a:rPr lang="en-US" b="1" dirty="0" err="1"/>
              <a:t>comité</a:t>
            </a:r>
            <a:r>
              <a:rPr lang="en-US" b="1" dirty="0"/>
              <a:t> pour </a:t>
            </a:r>
            <a:r>
              <a:rPr lang="en-US" b="1" dirty="0" err="1"/>
              <a:t>l’élimintaion</a:t>
            </a:r>
            <a:r>
              <a:rPr lang="en-US" b="1" dirty="0"/>
              <a:t> de la </a:t>
            </a:r>
            <a:r>
              <a:rPr lang="en-US" b="1" dirty="0" err="1"/>
              <a:t>discriminbation</a:t>
            </a:r>
            <a:r>
              <a:rPr lang="en-US" b="1" dirty="0"/>
              <a:t> </a:t>
            </a:r>
            <a:r>
              <a:rPr lang="en-US" b="1" dirty="0" err="1"/>
              <a:t>raciale</a:t>
            </a:r>
            <a:r>
              <a:rPr lang="en-US" b="1" dirty="0"/>
              <a:t>)</a:t>
            </a:r>
            <a:endParaRPr lang="en-US" b="1" baseline="0" dirty="0"/>
          </a:p>
          <a:p>
            <a:pPr marL="0" indent="0">
              <a:buFontTx/>
              <a:buNone/>
            </a:pPr>
            <a:r>
              <a:rPr lang="en-US" baseline="0" dirty="0" err="1"/>
              <a:t>Quels</a:t>
            </a:r>
            <a:r>
              <a:rPr lang="en-US" baseline="0" dirty="0"/>
              <a:t> </a:t>
            </a:r>
            <a:r>
              <a:rPr lang="en-US" baseline="0" dirty="0" err="1"/>
              <a:t>comités</a:t>
            </a:r>
            <a:r>
              <a:rPr lang="en-US" baseline="0" dirty="0"/>
              <a:t> ? Le </a:t>
            </a:r>
            <a:r>
              <a:rPr lang="en-US" baseline="0" dirty="0" err="1"/>
              <a:t>Comité</a:t>
            </a:r>
            <a:r>
              <a:rPr lang="en-US" baseline="0" dirty="0"/>
              <a:t> pour </a:t>
            </a:r>
            <a:r>
              <a:rPr lang="en-US" baseline="0" dirty="0" err="1"/>
              <a:t>l'élimination</a:t>
            </a:r>
            <a:r>
              <a:rPr lang="en-US" baseline="0" dirty="0"/>
              <a:t> de la discrimination </a:t>
            </a:r>
            <a:r>
              <a:rPr lang="en-US" baseline="0" dirty="0" err="1"/>
              <a:t>raciale</a:t>
            </a:r>
            <a:endParaRPr lang="en-US" baseline="0" dirty="0"/>
          </a:p>
          <a:p>
            <a:pPr marL="0" indent="0">
              <a:buFontTx/>
              <a:buNone/>
            </a:pPr>
            <a:r>
              <a:rPr lang="en-US" baseline="0" dirty="0"/>
              <a:t>Comment </a:t>
            </a:r>
            <a:r>
              <a:rPr lang="en-US" baseline="0" dirty="0" err="1"/>
              <a:t>fonctionne</a:t>
            </a:r>
            <a:r>
              <a:rPr lang="en-US" baseline="0" dirty="0"/>
              <a:t>-t-il ? </a:t>
            </a:r>
            <a:r>
              <a:rPr lang="en-US" baseline="0" dirty="0" err="1"/>
              <a:t>Mécanisme</a:t>
            </a:r>
            <a:r>
              <a:rPr lang="en-US" baseline="0" dirty="0"/>
              <a:t> </a:t>
            </a:r>
            <a:r>
              <a:rPr lang="en-US" baseline="0" dirty="0" err="1"/>
              <a:t>préventif</a:t>
            </a:r>
            <a:r>
              <a:rPr lang="en-US" baseline="0" dirty="0"/>
              <a:t> qui </a:t>
            </a:r>
            <a:r>
              <a:rPr lang="en-US" baseline="0" dirty="0" err="1"/>
              <a:t>permet</a:t>
            </a:r>
            <a:r>
              <a:rPr lang="en-US" baseline="0" dirty="0"/>
              <a:t> au </a:t>
            </a:r>
            <a:r>
              <a:rPr lang="en-US" baseline="0" dirty="0" err="1"/>
              <a:t>Comité</a:t>
            </a:r>
            <a:r>
              <a:rPr lang="en-US" baseline="0" dirty="0"/>
              <a:t> de </a:t>
            </a:r>
            <a:r>
              <a:rPr lang="en-US" baseline="0" dirty="0" err="1"/>
              <a:t>réagir</a:t>
            </a:r>
            <a:r>
              <a:rPr lang="en-US" baseline="0" dirty="0"/>
              <a:t> aux </a:t>
            </a:r>
            <a:r>
              <a:rPr lang="en-US" baseline="0" dirty="0" err="1"/>
              <a:t>problèmes</a:t>
            </a:r>
            <a:r>
              <a:rPr lang="en-US" baseline="0" dirty="0"/>
              <a:t> qui </a:t>
            </a:r>
            <a:r>
              <a:rPr lang="en-US" baseline="0" dirty="0" err="1"/>
              <a:t>nécessitent</a:t>
            </a:r>
            <a:r>
              <a:rPr lang="en-US" baseline="0" dirty="0"/>
              <a:t> </a:t>
            </a:r>
            <a:r>
              <a:rPr lang="en-US" baseline="0" dirty="0" err="1"/>
              <a:t>une</a:t>
            </a:r>
            <a:r>
              <a:rPr lang="en-US" baseline="0" dirty="0"/>
              <a:t> attention </a:t>
            </a:r>
            <a:r>
              <a:rPr lang="en-US" baseline="0" dirty="0" err="1"/>
              <a:t>immédiate</a:t>
            </a:r>
            <a:r>
              <a:rPr lang="en-US" baseline="0" dirty="0"/>
              <a:t>, </a:t>
            </a:r>
            <a:r>
              <a:rPr lang="en-US" baseline="0" dirty="0" err="1"/>
              <a:t>avant</a:t>
            </a:r>
            <a:r>
              <a:rPr lang="en-US" baseline="0" dirty="0"/>
              <a:t> </a:t>
            </a:r>
            <a:r>
              <a:rPr lang="en-US" baseline="0" dirty="0" err="1"/>
              <a:t>qu'ils</a:t>
            </a:r>
            <a:r>
              <a:rPr lang="en-US" baseline="0" dirty="0"/>
              <a:t> ne se </a:t>
            </a:r>
            <a:r>
              <a:rPr lang="en-US" baseline="0" dirty="0" err="1"/>
              <a:t>transforment</a:t>
            </a:r>
            <a:r>
              <a:rPr lang="en-US" baseline="0" dirty="0"/>
              <a:t> </a:t>
            </a:r>
            <a:r>
              <a:rPr lang="en-US" baseline="0" dirty="0" err="1"/>
              <a:t>en</a:t>
            </a:r>
            <a:r>
              <a:rPr lang="en-US" baseline="0" dirty="0"/>
              <a:t> </a:t>
            </a:r>
            <a:r>
              <a:rPr lang="en-US" baseline="0" dirty="0" err="1"/>
              <a:t>conflits</a:t>
            </a:r>
            <a:r>
              <a:rPr lang="en-US" baseline="0" dirty="0"/>
              <a:t>. </a:t>
            </a:r>
            <a:r>
              <a:rPr lang="en-US" baseline="0" dirty="0" err="1"/>
              <a:t>Contribue</a:t>
            </a:r>
            <a:r>
              <a:rPr lang="en-US" baseline="0" dirty="0"/>
              <a:t> </a:t>
            </a:r>
            <a:r>
              <a:rPr lang="en-US" baseline="0" dirty="0" err="1"/>
              <a:t>à</a:t>
            </a:r>
            <a:r>
              <a:rPr lang="en-US" baseline="0" dirty="0"/>
              <a:t> limiter le </a:t>
            </a:r>
            <a:r>
              <a:rPr lang="en-US" baseline="0" dirty="0" err="1"/>
              <a:t>nombre</a:t>
            </a:r>
            <a:r>
              <a:rPr lang="en-US" baseline="0" dirty="0"/>
              <a:t> de violations graves de la Convention.</a:t>
            </a:r>
          </a:p>
          <a:p>
            <a:pPr marL="0" indent="0">
              <a:buFontTx/>
              <a:buNone/>
            </a:pPr>
            <a:r>
              <a:rPr lang="en-US" baseline="0" dirty="0"/>
              <a:t>Entre </a:t>
            </a:r>
            <a:r>
              <a:rPr lang="en-US" baseline="0" dirty="0" err="1"/>
              <a:t>autres</a:t>
            </a:r>
            <a:r>
              <a:rPr lang="en-US" baseline="0" dirty="0"/>
              <a:t> </a:t>
            </a:r>
            <a:r>
              <a:rPr lang="en-US" baseline="0" dirty="0" err="1"/>
              <a:t>mesures</a:t>
            </a:r>
            <a:r>
              <a:rPr lang="en-US" baseline="0" dirty="0"/>
              <a:t>, le </a:t>
            </a:r>
            <a:r>
              <a:rPr lang="en-US" baseline="0" dirty="0" err="1"/>
              <a:t>Comité</a:t>
            </a:r>
            <a:r>
              <a:rPr lang="en-US" baseline="0" dirty="0"/>
              <a:t> </a:t>
            </a:r>
            <a:r>
              <a:rPr lang="en-US" baseline="0" dirty="0" err="1"/>
              <a:t>peut</a:t>
            </a:r>
            <a:r>
              <a:rPr lang="en-US" baseline="0" dirty="0"/>
              <a:t> demander </a:t>
            </a:r>
            <a:r>
              <a:rPr lang="en-US" baseline="0" dirty="0" err="1"/>
              <a:t>à</a:t>
            </a:r>
            <a:r>
              <a:rPr lang="en-US" baseline="0" dirty="0"/>
              <a:t> </a:t>
            </a:r>
            <a:r>
              <a:rPr lang="en-US" baseline="0" dirty="0" err="1"/>
              <a:t>l'État</a:t>
            </a:r>
            <a:r>
              <a:rPr lang="en-US" baseline="0" dirty="0"/>
              <a:t> </a:t>
            </a:r>
            <a:r>
              <a:rPr lang="en-US" baseline="0" dirty="0" err="1"/>
              <a:t>partie</a:t>
            </a:r>
            <a:r>
              <a:rPr lang="en-US" baseline="0" dirty="0"/>
              <a:t> </a:t>
            </a:r>
            <a:r>
              <a:rPr lang="en-US" baseline="0" dirty="0" err="1"/>
              <a:t>concerné</a:t>
            </a:r>
            <a:r>
              <a:rPr lang="en-US" baseline="0" dirty="0"/>
              <a:t> de </a:t>
            </a:r>
            <a:r>
              <a:rPr lang="en-US" baseline="0" dirty="0" err="1"/>
              <a:t>fournir</a:t>
            </a:r>
            <a:r>
              <a:rPr lang="en-US" baseline="0" dirty="0"/>
              <a:t> des </a:t>
            </a:r>
            <a:r>
              <a:rPr lang="en-US" baseline="0" dirty="0" err="1"/>
              <a:t>informations</a:t>
            </a:r>
            <a:r>
              <a:rPr lang="en-US" baseline="0" dirty="0"/>
              <a:t> de </a:t>
            </a:r>
            <a:r>
              <a:rPr lang="en-US" baseline="0" dirty="0" err="1"/>
              <a:t>toute</a:t>
            </a:r>
            <a:r>
              <a:rPr lang="en-US" baseline="0" dirty="0"/>
              <a:t> urgence, demander au </a:t>
            </a:r>
            <a:r>
              <a:rPr lang="en-US" baseline="0" dirty="0" err="1"/>
              <a:t>secrétariat</a:t>
            </a:r>
            <a:r>
              <a:rPr lang="en-US" baseline="0" dirty="0"/>
              <a:t> de </a:t>
            </a:r>
            <a:r>
              <a:rPr lang="en-US" baseline="0" dirty="0" err="1"/>
              <a:t>recueillir</a:t>
            </a:r>
            <a:r>
              <a:rPr lang="en-US" baseline="0" dirty="0"/>
              <a:t> des </a:t>
            </a:r>
            <a:r>
              <a:rPr lang="en-US" baseline="0" dirty="0" err="1"/>
              <a:t>informations</a:t>
            </a:r>
            <a:r>
              <a:rPr lang="en-US" baseline="0" dirty="0"/>
              <a:t> </a:t>
            </a:r>
            <a:r>
              <a:rPr lang="en-US" baseline="0" dirty="0" err="1"/>
              <a:t>auprès</a:t>
            </a:r>
            <a:r>
              <a:rPr lang="en-US" baseline="0" dirty="0"/>
              <a:t> des </a:t>
            </a:r>
            <a:r>
              <a:rPr lang="en-US" baseline="0" dirty="0" err="1"/>
              <a:t>présences</a:t>
            </a:r>
            <a:r>
              <a:rPr lang="en-US" baseline="0" dirty="0"/>
              <a:t> sur le terrain, adopter </a:t>
            </a:r>
            <a:r>
              <a:rPr lang="en-US" baseline="0" dirty="0" err="1"/>
              <a:t>une</a:t>
            </a:r>
            <a:r>
              <a:rPr lang="en-US" baseline="0" dirty="0"/>
              <a:t> </a:t>
            </a:r>
            <a:r>
              <a:rPr lang="en-US" baseline="0" dirty="0" err="1"/>
              <a:t>décision</a:t>
            </a:r>
            <a:r>
              <a:rPr lang="en-US" baseline="0" dirty="0"/>
              <a:t> dans </a:t>
            </a:r>
            <a:r>
              <a:rPr lang="en-US" baseline="0" dirty="0" err="1"/>
              <a:t>laquelle</a:t>
            </a:r>
            <a:r>
              <a:rPr lang="en-US" baseline="0" dirty="0"/>
              <a:t> il </a:t>
            </a:r>
            <a:r>
              <a:rPr lang="en-US" baseline="0" dirty="0" err="1"/>
              <a:t>exprime</a:t>
            </a:r>
            <a:r>
              <a:rPr lang="en-US" baseline="0" dirty="0"/>
              <a:t> </a:t>
            </a:r>
            <a:r>
              <a:rPr lang="en-US" baseline="0" dirty="0" err="1"/>
              <a:t>ses</a:t>
            </a:r>
            <a:r>
              <a:rPr lang="en-US" baseline="0" dirty="0"/>
              <a:t> </a:t>
            </a:r>
            <a:r>
              <a:rPr lang="en-US" baseline="0" dirty="0" err="1"/>
              <a:t>préoccupations</a:t>
            </a:r>
            <a:r>
              <a:rPr lang="en-US" baseline="0" dirty="0"/>
              <a:t> </a:t>
            </a:r>
            <a:r>
              <a:rPr lang="en-US" baseline="0" dirty="0" err="1"/>
              <a:t>particulières</a:t>
            </a:r>
            <a:r>
              <a:rPr lang="en-US" baseline="0" dirty="0"/>
              <a:t> et </a:t>
            </a:r>
            <a:r>
              <a:rPr lang="en-US" baseline="0" dirty="0" err="1"/>
              <a:t>formule</a:t>
            </a:r>
            <a:r>
              <a:rPr lang="en-US" baseline="0" dirty="0"/>
              <a:t> des </a:t>
            </a:r>
            <a:r>
              <a:rPr lang="en-US" baseline="0" dirty="0" err="1"/>
              <a:t>recommandations</a:t>
            </a:r>
            <a:r>
              <a:rPr lang="en-US" baseline="0" dirty="0"/>
              <a:t>, proposer </a:t>
            </a:r>
            <a:r>
              <a:rPr lang="en-US" baseline="0" dirty="0" err="1"/>
              <a:t>d'envoyer</a:t>
            </a:r>
            <a:r>
              <a:rPr lang="en-US" baseline="0" dirty="0"/>
              <a:t> un </a:t>
            </a:r>
            <a:r>
              <a:rPr lang="en-US" baseline="0" dirty="0" err="1"/>
              <a:t>ou</a:t>
            </a:r>
            <a:r>
              <a:rPr lang="en-US" baseline="0" dirty="0"/>
              <a:t> </a:t>
            </a:r>
            <a:r>
              <a:rPr lang="en-US" baseline="0" dirty="0" err="1"/>
              <a:t>plusieurs</a:t>
            </a:r>
            <a:r>
              <a:rPr lang="en-US" baseline="0" dirty="0"/>
              <a:t> de </a:t>
            </a:r>
            <a:r>
              <a:rPr lang="en-US" baseline="0" dirty="0" err="1"/>
              <a:t>ses</a:t>
            </a:r>
            <a:r>
              <a:rPr lang="en-US" baseline="0" dirty="0"/>
              <a:t> </a:t>
            </a:r>
            <a:r>
              <a:rPr lang="en-US" baseline="0" dirty="0" err="1"/>
              <a:t>membres</a:t>
            </a:r>
            <a:r>
              <a:rPr lang="en-US" baseline="0" dirty="0"/>
              <a:t> dans </a:t>
            </a:r>
            <a:r>
              <a:rPr lang="en-US" baseline="0" dirty="0" err="1"/>
              <a:t>l'État</a:t>
            </a:r>
            <a:r>
              <a:rPr lang="en-US" baseline="0" dirty="0"/>
              <a:t> </a:t>
            </a:r>
            <a:r>
              <a:rPr lang="en-US" baseline="0" dirty="0" err="1"/>
              <a:t>partie</a:t>
            </a:r>
            <a:r>
              <a:rPr lang="en-US" baseline="0" dirty="0"/>
              <a:t> </a:t>
            </a:r>
            <a:r>
              <a:rPr lang="en-US" baseline="0" dirty="0" err="1"/>
              <a:t>concerné</a:t>
            </a:r>
            <a:r>
              <a:rPr lang="en-US" baseline="0" dirty="0"/>
              <a:t> pour </a:t>
            </a:r>
            <a:r>
              <a:rPr lang="en-US" baseline="0" dirty="0" err="1"/>
              <a:t>faciliter</a:t>
            </a:r>
            <a:r>
              <a:rPr lang="en-US" baseline="0" dirty="0"/>
              <a:t> la mise </a:t>
            </a:r>
            <a:r>
              <a:rPr lang="en-US" baseline="0" dirty="0" err="1"/>
              <a:t>en</a:t>
            </a:r>
            <a:r>
              <a:rPr lang="en-US" baseline="0" dirty="0"/>
              <a:t> </a:t>
            </a:r>
            <a:r>
              <a:rPr lang="en-US" baseline="0" dirty="0" err="1"/>
              <a:t>œuvre</a:t>
            </a:r>
            <a:r>
              <a:rPr lang="en-US" baseline="0" dirty="0"/>
              <a:t> des </a:t>
            </a:r>
            <a:r>
              <a:rPr lang="en-US" baseline="0" dirty="0" err="1"/>
              <a:t>normes</a:t>
            </a:r>
            <a:r>
              <a:rPr lang="en-US" baseline="0" dirty="0"/>
              <a:t> </a:t>
            </a:r>
            <a:r>
              <a:rPr lang="en-US" baseline="0" dirty="0" err="1"/>
              <a:t>internationales</a:t>
            </a:r>
            <a:r>
              <a:rPr lang="en-US" baseline="0" dirty="0"/>
              <a:t>, </a:t>
            </a:r>
            <a:r>
              <a:rPr lang="en-US" baseline="0" dirty="0" err="1"/>
              <a:t>offrir</a:t>
            </a:r>
            <a:r>
              <a:rPr lang="en-US" baseline="0" dirty="0"/>
              <a:t> des services </a:t>
            </a:r>
            <a:r>
              <a:rPr lang="en-US" baseline="0" dirty="0" err="1"/>
              <a:t>consultatifs</a:t>
            </a:r>
            <a:r>
              <a:rPr lang="en-US" baseline="0" dirty="0"/>
              <a:t> et </a:t>
            </a:r>
            <a:r>
              <a:rPr lang="en-US" baseline="0" dirty="0" err="1"/>
              <a:t>une</a:t>
            </a:r>
            <a:r>
              <a:rPr lang="en-US" baseline="0" dirty="0"/>
              <a:t> assistance technique du Haut-Commissariat. </a:t>
            </a:r>
          </a:p>
          <a:p>
            <a:pPr marL="0" indent="0">
              <a:buFontTx/>
              <a:buNone/>
            </a:pPr>
            <a:r>
              <a:rPr lang="en-GB" dirty="0" err="1"/>
              <a:t>D'autres</a:t>
            </a:r>
            <a:r>
              <a:rPr lang="en-GB" dirty="0"/>
              <a:t> </a:t>
            </a:r>
            <a:r>
              <a:rPr lang="en-GB" dirty="0" err="1"/>
              <a:t>informations</a:t>
            </a:r>
            <a:r>
              <a:rPr lang="en-GB" dirty="0"/>
              <a:t> sur </a:t>
            </a:r>
            <a:r>
              <a:rPr lang="en-GB" dirty="0" err="1"/>
              <a:t>ces</a:t>
            </a:r>
            <a:r>
              <a:rPr lang="en-GB" dirty="0"/>
              <a:t> </a:t>
            </a:r>
            <a:r>
              <a:rPr lang="en-GB" dirty="0" err="1"/>
              <a:t>procédures</a:t>
            </a:r>
            <a:r>
              <a:rPr lang="en-GB" dirty="0"/>
              <a:t> </a:t>
            </a:r>
            <a:r>
              <a:rPr lang="en-GB" dirty="0" err="1"/>
              <a:t>sont</a:t>
            </a:r>
            <a:r>
              <a:rPr lang="en-GB" dirty="0"/>
              <a:t> </a:t>
            </a:r>
            <a:r>
              <a:rPr lang="en-GB" dirty="0" err="1"/>
              <a:t>disponibles</a:t>
            </a:r>
            <a:r>
              <a:rPr lang="en-GB" dirty="0"/>
              <a:t> sur le site web du HCDH.</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11</a:t>
            </a:fld>
            <a:endParaRPr lang="en-GB"/>
          </a:p>
        </p:txBody>
      </p:sp>
    </p:spTree>
    <p:extLst>
      <p:ext uri="{BB962C8B-B14F-4D97-AF65-F5344CB8AC3E}">
        <p14:creationId xmlns:p14="http://schemas.microsoft.com/office/powerpoint/2010/main" val="321808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Tous</a:t>
            </a:r>
            <a:r>
              <a:rPr lang="en-GB" dirty="0"/>
              <a:t> </a:t>
            </a:r>
            <a:r>
              <a:rPr lang="en-GB" dirty="0" err="1"/>
              <a:t>ces</a:t>
            </a:r>
            <a:r>
              <a:rPr lang="en-GB" dirty="0"/>
              <a:t> </a:t>
            </a:r>
            <a:r>
              <a:rPr lang="en-GB" dirty="0" err="1"/>
              <a:t>organes</a:t>
            </a:r>
            <a:r>
              <a:rPr lang="en-GB" dirty="0"/>
              <a:t> conventionnels </a:t>
            </a:r>
            <a:r>
              <a:rPr lang="en-GB" dirty="0" err="1"/>
              <a:t>surveillent</a:t>
            </a:r>
            <a:r>
              <a:rPr lang="en-GB" dirty="0"/>
              <a:t> la mise </a:t>
            </a:r>
            <a:r>
              <a:rPr lang="en-GB" dirty="0" err="1"/>
              <a:t>en</a:t>
            </a:r>
            <a:r>
              <a:rPr lang="en-GB" dirty="0"/>
              <a:t> </a:t>
            </a:r>
            <a:r>
              <a:rPr lang="en-GB" dirty="0" err="1"/>
              <a:t>œuvre</a:t>
            </a:r>
            <a:r>
              <a:rPr lang="en-GB" dirty="0"/>
              <a:t> de </a:t>
            </a:r>
            <a:r>
              <a:rPr lang="en-GB" dirty="0" err="1"/>
              <a:t>leur</a:t>
            </a:r>
            <a:r>
              <a:rPr lang="en-GB" dirty="0"/>
              <a:t> propre </a:t>
            </a:r>
            <a:r>
              <a:rPr lang="en-GB" dirty="0" err="1"/>
              <a:t>traité</a:t>
            </a:r>
            <a:r>
              <a:rPr lang="en-GB" dirty="0"/>
              <a:t> et </a:t>
            </a:r>
            <a:r>
              <a:rPr lang="en-GB" dirty="0" err="1"/>
              <a:t>reçoivent</a:t>
            </a:r>
            <a:r>
              <a:rPr lang="en-GB" dirty="0"/>
              <a:t> des communications </a:t>
            </a:r>
            <a:r>
              <a:rPr lang="en-GB" dirty="0" err="1"/>
              <a:t>individuelles</a:t>
            </a:r>
            <a:r>
              <a:rPr lang="en-GB" dirty="0"/>
              <a:t>. </a:t>
            </a:r>
          </a:p>
          <a:p>
            <a:r>
              <a:rPr lang="en-GB" dirty="0" err="1"/>
              <a:t>Certains</a:t>
            </a:r>
            <a:r>
              <a:rPr lang="en-GB" dirty="0"/>
              <a:t> droits se </a:t>
            </a:r>
            <a:r>
              <a:rPr lang="en-GB" dirty="0" err="1"/>
              <a:t>retrouvent</a:t>
            </a:r>
            <a:r>
              <a:rPr lang="en-GB" dirty="0"/>
              <a:t> dans plus d'un de </a:t>
            </a:r>
            <a:r>
              <a:rPr lang="en-GB" dirty="0" err="1"/>
              <a:t>ces</a:t>
            </a:r>
            <a:r>
              <a:rPr lang="en-GB" dirty="0"/>
              <a:t> </a:t>
            </a:r>
            <a:r>
              <a:rPr lang="en-GB" dirty="0" err="1"/>
              <a:t>traités</a:t>
            </a:r>
            <a:r>
              <a:rPr lang="en-GB" dirty="0"/>
              <a:t>, </a:t>
            </a:r>
            <a:r>
              <a:rPr lang="en-GB" dirty="0" err="1"/>
              <a:t>donc</a:t>
            </a:r>
            <a:r>
              <a:rPr lang="en-GB" dirty="0"/>
              <a:t> </a:t>
            </a:r>
            <a:r>
              <a:rPr lang="en-GB" dirty="0" err="1"/>
              <a:t>si</a:t>
            </a:r>
            <a:r>
              <a:rPr lang="en-GB" dirty="0"/>
              <a:t> </a:t>
            </a:r>
            <a:r>
              <a:rPr lang="en-GB" dirty="0" err="1"/>
              <a:t>vous</a:t>
            </a:r>
            <a:r>
              <a:rPr lang="en-GB" dirty="0"/>
              <a:t> </a:t>
            </a:r>
            <a:r>
              <a:rPr lang="en-GB" dirty="0" err="1"/>
              <a:t>vous</a:t>
            </a:r>
            <a:r>
              <a:rPr lang="en-GB" dirty="0"/>
              <a:t> </a:t>
            </a:r>
            <a:r>
              <a:rPr lang="en-GB" dirty="0" err="1"/>
              <a:t>retrouvez</a:t>
            </a:r>
            <a:r>
              <a:rPr lang="en-GB" dirty="0"/>
              <a:t> avec un </a:t>
            </a:r>
            <a:r>
              <a:rPr lang="en-GB" dirty="0" err="1"/>
              <a:t>jeune</a:t>
            </a:r>
            <a:r>
              <a:rPr lang="en-GB" dirty="0"/>
              <a:t> client </a:t>
            </a:r>
            <a:r>
              <a:rPr lang="en-GB" dirty="0" err="1"/>
              <a:t>dont</a:t>
            </a:r>
            <a:r>
              <a:rPr lang="en-GB" dirty="0"/>
              <a:t> les droits </a:t>
            </a:r>
            <a:r>
              <a:rPr lang="en-GB" dirty="0" err="1"/>
              <a:t>sont</a:t>
            </a:r>
            <a:r>
              <a:rPr lang="en-GB" dirty="0"/>
              <a:t> </a:t>
            </a:r>
            <a:r>
              <a:rPr lang="en-GB" dirty="0" err="1"/>
              <a:t>violés</a:t>
            </a:r>
            <a:r>
              <a:rPr lang="en-GB" dirty="0"/>
              <a:t>, il se </a:t>
            </a:r>
            <a:r>
              <a:rPr lang="en-GB" dirty="0" err="1"/>
              <a:t>peut</a:t>
            </a:r>
            <a:r>
              <a:rPr lang="en-GB" dirty="0"/>
              <a:t> que plus d'un </a:t>
            </a:r>
            <a:r>
              <a:rPr lang="en-GB" dirty="0" err="1"/>
              <a:t>comité</a:t>
            </a:r>
            <a:r>
              <a:rPr lang="en-GB" dirty="0"/>
              <a:t> </a:t>
            </a:r>
            <a:r>
              <a:rPr lang="en-GB" dirty="0" err="1"/>
              <a:t>soit</a:t>
            </a:r>
            <a:r>
              <a:rPr lang="en-GB" dirty="0"/>
              <a:t> </a:t>
            </a:r>
            <a:r>
              <a:rPr lang="en-GB" dirty="0" err="1"/>
              <a:t>compétent</a:t>
            </a:r>
            <a:r>
              <a:rPr lang="en-GB" dirty="0"/>
              <a:t>, il </a:t>
            </a:r>
            <a:r>
              <a:rPr lang="en-GB" dirty="0" err="1"/>
              <a:t>faudra</a:t>
            </a:r>
            <a:r>
              <a:rPr lang="en-GB" dirty="0"/>
              <a:t> </a:t>
            </a:r>
            <a:r>
              <a:rPr lang="en-GB" dirty="0" err="1"/>
              <a:t>donc</a:t>
            </a:r>
            <a:r>
              <a:rPr lang="en-GB" dirty="0"/>
              <a:t> faire un </a:t>
            </a:r>
            <a:r>
              <a:rPr lang="en-GB" dirty="0" err="1"/>
              <a:t>choix</a:t>
            </a:r>
            <a:r>
              <a:rPr lang="en-GB" dirty="0"/>
              <a:t> car </a:t>
            </a:r>
            <a:r>
              <a:rPr lang="en-GB" dirty="0" err="1"/>
              <a:t>vous</a:t>
            </a:r>
            <a:r>
              <a:rPr lang="en-GB" dirty="0"/>
              <a:t> ne </a:t>
            </a:r>
            <a:r>
              <a:rPr lang="en-GB" dirty="0" err="1"/>
              <a:t>pouvez</a:t>
            </a:r>
            <a:r>
              <a:rPr lang="en-GB" dirty="0"/>
              <a:t> pas porter la </a:t>
            </a:r>
            <a:r>
              <a:rPr lang="en-GB" dirty="0" err="1"/>
              <a:t>même</a:t>
            </a:r>
            <a:r>
              <a:rPr lang="en-GB" dirty="0"/>
              <a:t> affaire </a:t>
            </a:r>
            <a:r>
              <a:rPr lang="en-GB" dirty="0" err="1"/>
              <a:t>devant</a:t>
            </a:r>
            <a:r>
              <a:rPr lang="en-GB" dirty="0"/>
              <a:t> plus d'un </a:t>
            </a:r>
            <a:r>
              <a:rPr lang="en-GB" dirty="0" err="1"/>
              <a:t>comité</a:t>
            </a:r>
            <a:r>
              <a:rPr lang="en-GB" dirty="0"/>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12</a:t>
            </a:fld>
            <a:endParaRPr lang="en-GB"/>
          </a:p>
        </p:txBody>
      </p:sp>
    </p:spTree>
    <p:extLst>
      <p:ext uri="{BB962C8B-B14F-4D97-AF65-F5344CB8AC3E}">
        <p14:creationId xmlns:p14="http://schemas.microsoft.com/office/powerpoint/2010/main" val="261209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i="1" dirty="0"/>
              <a:t>Comment </a:t>
            </a:r>
            <a:r>
              <a:rPr lang="en-GB" i="1" dirty="0" err="1"/>
              <a:t>cela</a:t>
            </a:r>
            <a:r>
              <a:rPr lang="en-GB" i="1" dirty="0"/>
              <a:t> </a:t>
            </a:r>
            <a:r>
              <a:rPr lang="en-GB" i="1" dirty="0" err="1"/>
              <a:t>fonctionne</a:t>
            </a:r>
            <a:r>
              <a:rPr lang="en-GB" i="1" dirty="0"/>
              <a:t>-t-il ?</a:t>
            </a:r>
          </a:p>
          <a:p>
            <a:r>
              <a:rPr lang="en-GB" dirty="0"/>
              <a:t>Un </a:t>
            </a:r>
            <a:r>
              <a:rPr lang="en-GB" dirty="0" err="1"/>
              <a:t>individu</a:t>
            </a:r>
            <a:r>
              <a:rPr lang="en-GB" dirty="0"/>
              <a:t> </a:t>
            </a:r>
            <a:r>
              <a:rPr lang="en-GB" dirty="0" err="1"/>
              <a:t>peut</a:t>
            </a:r>
            <a:r>
              <a:rPr lang="en-GB" dirty="0"/>
              <a:t> </a:t>
            </a:r>
            <a:r>
              <a:rPr lang="en-GB" dirty="0" err="1"/>
              <a:t>déposer</a:t>
            </a:r>
            <a:r>
              <a:rPr lang="en-GB" dirty="0"/>
              <a:t> </a:t>
            </a:r>
            <a:r>
              <a:rPr lang="en-GB" dirty="0" err="1"/>
              <a:t>une</a:t>
            </a:r>
            <a:r>
              <a:rPr lang="en-GB" dirty="0"/>
              <a:t> </a:t>
            </a:r>
            <a:r>
              <a:rPr lang="en-GB" dirty="0" err="1"/>
              <a:t>plainte</a:t>
            </a:r>
            <a:r>
              <a:rPr lang="en-GB" dirty="0"/>
              <a:t> </a:t>
            </a:r>
            <a:r>
              <a:rPr lang="en-GB" dirty="0" err="1"/>
              <a:t>auprès</a:t>
            </a:r>
            <a:r>
              <a:rPr lang="en-GB" dirty="0"/>
              <a:t> de </a:t>
            </a:r>
            <a:r>
              <a:rPr lang="en-GB" dirty="0" err="1"/>
              <a:t>l'un</a:t>
            </a:r>
            <a:r>
              <a:rPr lang="en-GB" dirty="0"/>
              <a:t> des </a:t>
            </a:r>
            <a:r>
              <a:rPr lang="en-GB" dirty="0" err="1"/>
              <a:t>comités</a:t>
            </a:r>
            <a:r>
              <a:rPr lang="en-GB" dirty="0"/>
              <a:t>, </a:t>
            </a:r>
            <a:r>
              <a:rPr lang="en-GB" dirty="0" err="1"/>
              <a:t>s'il</a:t>
            </a:r>
            <a:r>
              <a:rPr lang="en-GB" dirty="0"/>
              <a:t> </a:t>
            </a:r>
            <a:r>
              <a:rPr lang="en-GB" dirty="0" err="1"/>
              <a:t>estime</a:t>
            </a:r>
            <a:r>
              <a:rPr lang="en-GB" dirty="0"/>
              <a:t> </a:t>
            </a:r>
            <a:r>
              <a:rPr lang="en-GB" dirty="0" err="1"/>
              <a:t>qu'un</a:t>
            </a:r>
            <a:r>
              <a:rPr lang="en-GB" dirty="0"/>
              <a:t> droit protégé par la Convention et/</a:t>
            </a:r>
            <a:r>
              <a:rPr lang="en-GB" dirty="0" err="1"/>
              <a:t>ou</a:t>
            </a:r>
            <a:r>
              <a:rPr lang="en-GB" dirty="0"/>
              <a:t> </a:t>
            </a:r>
            <a:r>
              <a:rPr lang="en-GB" dirty="0" err="1"/>
              <a:t>ses</a:t>
            </a:r>
            <a:r>
              <a:rPr lang="en-GB" dirty="0"/>
              <a:t> </a:t>
            </a:r>
            <a:r>
              <a:rPr lang="en-GB" dirty="0" err="1"/>
              <a:t>protocoles</a:t>
            </a:r>
            <a:r>
              <a:rPr lang="en-GB" dirty="0"/>
              <a:t> a </a:t>
            </a:r>
            <a:r>
              <a:rPr lang="en-GB" dirty="0" err="1"/>
              <a:t>été</a:t>
            </a:r>
            <a:r>
              <a:rPr lang="en-GB" dirty="0"/>
              <a:t> </a:t>
            </a:r>
            <a:r>
              <a:rPr lang="en-GB" dirty="0" err="1"/>
              <a:t>violé</a:t>
            </a:r>
            <a:r>
              <a:rPr lang="en-GB" dirty="0"/>
              <a:t>.</a:t>
            </a:r>
          </a:p>
          <a:p>
            <a:endParaRPr lang="en-GB" dirty="0"/>
          </a:p>
          <a:p>
            <a:endParaRPr lang="en-GB" dirty="0"/>
          </a:p>
          <a:p>
            <a:r>
              <a:rPr lang="en-GB" i="1" dirty="0"/>
              <a:t>Idée </a:t>
            </a:r>
            <a:r>
              <a:rPr lang="en-GB" i="1" dirty="0" err="1"/>
              <a:t>générale</a:t>
            </a:r>
            <a:endParaRPr lang="en-GB" i="1" dirty="0"/>
          </a:p>
          <a:p>
            <a:endParaRPr lang="en-GB" dirty="0"/>
          </a:p>
          <a:p>
            <a:r>
              <a:rPr lang="en-GB" dirty="0"/>
              <a:t>"Les </a:t>
            </a:r>
            <a:r>
              <a:rPr lang="en-GB" dirty="0" err="1"/>
              <a:t>mécanismes</a:t>
            </a:r>
            <a:r>
              <a:rPr lang="en-GB" dirty="0"/>
              <a:t> de </a:t>
            </a:r>
            <a:r>
              <a:rPr lang="en-GB" dirty="0" err="1"/>
              <a:t>plainte</a:t>
            </a:r>
            <a:r>
              <a:rPr lang="en-GB" dirty="0"/>
              <a:t> </a:t>
            </a:r>
            <a:r>
              <a:rPr lang="en-GB" dirty="0" err="1"/>
              <a:t>sont</a:t>
            </a:r>
            <a:r>
              <a:rPr lang="en-GB" dirty="0"/>
              <a:t> </a:t>
            </a:r>
            <a:r>
              <a:rPr lang="en-GB" dirty="0" err="1"/>
              <a:t>conçus</a:t>
            </a:r>
            <a:r>
              <a:rPr lang="en-GB" dirty="0"/>
              <a:t> pour </a:t>
            </a:r>
            <a:r>
              <a:rPr lang="en-GB" dirty="0" err="1"/>
              <a:t>être</a:t>
            </a:r>
            <a:r>
              <a:rPr lang="en-GB" dirty="0"/>
              <a:t> </a:t>
            </a:r>
            <a:r>
              <a:rPr lang="en-GB" dirty="0" err="1"/>
              <a:t>accessibles</a:t>
            </a:r>
            <a:r>
              <a:rPr lang="en-GB" dirty="0"/>
              <a:t> au profane. Il </a:t>
            </a:r>
            <a:r>
              <a:rPr lang="en-GB" dirty="0" err="1"/>
              <a:t>n'est</a:t>
            </a:r>
            <a:r>
              <a:rPr lang="en-GB" dirty="0"/>
              <a:t> pas </a:t>
            </a:r>
            <a:r>
              <a:rPr lang="en-GB" dirty="0" err="1"/>
              <a:t>nécessaire</a:t>
            </a:r>
            <a:r>
              <a:rPr lang="en-GB" dirty="0"/>
              <a:t> d'être </a:t>
            </a:r>
            <a:r>
              <a:rPr lang="en-GB" dirty="0" err="1"/>
              <a:t>juriste</a:t>
            </a:r>
            <a:r>
              <a:rPr lang="en-GB" dirty="0"/>
              <a:t> </a:t>
            </a:r>
            <a:r>
              <a:rPr lang="en-GB" dirty="0" err="1"/>
              <a:t>ou</a:t>
            </a:r>
            <a:r>
              <a:rPr lang="en-GB" dirty="0"/>
              <a:t> </a:t>
            </a:r>
            <a:r>
              <a:rPr lang="en-GB" dirty="0" err="1"/>
              <a:t>même</a:t>
            </a:r>
            <a:r>
              <a:rPr lang="en-GB" dirty="0"/>
              <a:t> d'être </a:t>
            </a:r>
            <a:r>
              <a:rPr lang="en-GB" dirty="0" err="1"/>
              <a:t>familier</a:t>
            </a:r>
            <a:r>
              <a:rPr lang="en-GB" dirty="0"/>
              <a:t> avec les </a:t>
            </a:r>
            <a:r>
              <a:rPr lang="en-GB" dirty="0" err="1"/>
              <a:t>termes</a:t>
            </a:r>
            <a:r>
              <a:rPr lang="en-GB" dirty="0"/>
              <a:t> </a:t>
            </a:r>
            <a:r>
              <a:rPr lang="en-GB" dirty="0" err="1"/>
              <a:t>juridiques</a:t>
            </a:r>
            <a:r>
              <a:rPr lang="en-GB" dirty="0"/>
              <a:t> et techniques pour </a:t>
            </a:r>
            <a:r>
              <a:rPr lang="en-GB" dirty="0" err="1"/>
              <a:t>déposer</a:t>
            </a:r>
            <a:r>
              <a:rPr lang="en-GB" dirty="0"/>
              <a:t> </a:t>
            </a:r>
            <a:r>
              <a:rPr lang="en-GB" dirty="0" err="1"/>
              <a:t>une</a:t>
            </a:r>
            <a:r>
              <a:rPr lang="en-GB" dirty="0"/>
              <a:t> </a:t>
            </a:r>
            <a:r>
              <a:rPr lang="en-GB" dirty="0" err="1"/>
              <a:t>plainte</a:t>
            </a:r>
            <a:r>
              <a:rPr lang="en-GB" dirty="0"/>
              <a:t> </a:t>
            </a:r>
            <a:r>
              <a:rPr lang="en-GB" dirty="0" err="1"/>
              <a:t>en</a:t>
            </a:r>
            <a:r>
              <a:rPr lang="en-GB" dirty="0"/>
              <a:t> vertu de </a:t>
            </a:r>
            <a:r>
              <a:rPr lang="en-GB" dirty="0" err="1"/>
              <a:t>ces</a:t>
            </a:r>
            <a:r>
              <a:rPr lang="en-GB" dirty="0"/>
              <a:t> </a:t>
            </a:r>
            <a:r>
              <a:rPr lang="en-GB" dirty="0" err="1"/>
              <a:t>traités</a:t>
            </a:r>
            <a:r>
              <a:rPr lang="en-GB" dirty="0"/>
              <a:t>". (extrait de la fiche </a:t>
            </a:r>
            <a:r>
              <a:rPr lang="en-GB" dirty="0" err="1"/>
              <a:t>d'information</a:t>
            </a:r>
            <a:r>
              <a:rPr lang="en-GB" dirty="0"/>
              <a:t> n°7, </a:t>
            </a:r>
            <a:r>
              <a:rPr lang="en-GB" dirty="0" err="1"/>
              <a:t>Procédures</a:t>
            </a:r>
            <a:r>
              <a:rPr lang="en-GB" dirty="0"/>
              <a:t> de </a:t>
            </a:r>
            <a:r>
              <a:rPr lang="en-GB" dirty="0" err="1"/>
              <a:t>plaintes</a:t>
            </a:r>
            <a:r>
              <a:rPr lang="en-GB" dirty="0"/>
              <a:t> </a:t>
            </a:r>
            <a:r>
              <a:rPr lang="en-GB" dirty="0" err="1"/>
              <a:t>individuelles</a:t>
            </a:r>
            <a:r>
              <a:rPr lang="en-GB" dirty="0"/>
              <a:t> </a:t>
            </a:r>
            <a:r>
              <a:rPr lang="en-GB" dirty="0" err="1"/>
              <a:t>en</a:t>
            </a:r>
            <a:r>
              <a:rPr lang="en-GB" dirty="0"/>
              <a:t> vertu des </a:t>
            </a:r>
            <a:r>
              <a:rPr lang="en-GB" dirty="0" err="1"/>
              <a:t>traités</a:t>
            </a:r>
            <a:r>
              <a:rPr lang="en-GB" dirty="0"/>
              <a:t> des Nations </a:t>
            </a:r>
            <a:r>
              <a:rPr lang="en-GB" dirty="0" err="1"/>
              <a:t>Unies</a:t>
            </a:r>
            <a:r>
              <a:rPr lang="en-GB" dirty="0"/>
              <a:t> </a:t>
            </a:r>
            <a:r>
              <a:rPr lang="en-GB" dirty="0" err="1"/>
              <a:t>relatifs</a:t>
            </a:r>
            <a:r>
              <a:rPr lang="en-GB" dirty="0"/>
              <a:t> aux droits de </a:t>
            </a:r>
            <a:r>
              <a:rPr lang="en-GB" dirty="0" err="1"/>
              <a:t>l'homme</a:t>
            </a:r>
            <a:r>
              <a:rPr lang="en-GB" dirty="0"/>
              <a:t> : https://</a:t>
            </a:r>
            <a:r>
              <a:rPr lang="en-GB" dirty="0" err="1"/>
              <a:t>www.ohchr.org</a:t>
            </a:r>
            <a:r>
              <a:rPr lang="en-GB" dirty="0"/>
              <a:t>/sites/default/files/Documents/Publications/FactSheet7Rev.1fr.pdf</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13</a:t>
            </a:fld>
            <a:endParaRPr lang="en-GB"/>
          </a:p>
        </p:txBody>
      </p:sp>
    </p:spTree>
    <p:extLst>
      <p:ext uri="{BB962C8B-B14F-4D97-AF65-F5344CB8AC3E}">
        <p14:creationId xmlns:p14="http://schemas.microsoft.com/office/powerpoint/2010/main" val="129088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Conditions (extrait de la fiche </a:t>
            </a:r>
            <a:r>
              <a:rPr lang="en-US" dirty="0" err="1"/>
              <a:t>d'information</a:t>
            </a:r>
            <a:r>
              <a:rPr lang="en-US" dirty="0"/>
              <a:t> n°7, </a:t>
            </a:r>
            <a:r>
              <a:rPr lang="en-US" dirty="0" err="1"/>
              <a:t>Procédures</a:t>
            </a:r>
            <a:r>
              <a:rPr lang="en-US" dirty="0"/>
              <a:t> de </a:t>
            </a:r>
            <a:r>
              <a:rPr lang="en-US" dirty="0" err="1"/>
              <a:t>plainte</a:t>
            </a:r>
            <a:r>
              <a:rPr lang="en-US" dirty="0"/>
              <a:t> </a:t>
            </a:r>
            <a:r>
              <a:rPr lang="en-US" dirty="0" err="1"/>
              <a:t>individuelle</a:t>
            </a:r>
            <a:r>
              <a:rPr lang="en-US" dirty="0"/>
              <a:t> </a:t>
            </a:r>
            <a:r>
              <a:rPr lang="en-US" dirty="0" err="1"/>
              <a:t>en</a:t>
            </a:r>
            <a:r>
              <a:rPr lang="en-US" dirty="0"/>
              <a:t> vertu des </a:t>
            </a:r>
            <a:r>
              <a:rPr lang="en-US" dirty="0" err="1"/>
              <a:t>traités</a:t>
            </a:r>
            <a:r>
              <a:rPr lang="en-US" dirty="0"/>
              <a:t> des Nations </a:t>
            </a:r>
            <a:r>
              <a:rPr lang="en-US" dirty="0" err="1"/>
              <a:t>Unies</a:t>
            </a:r>
            <a:r>
              <a:rPr lang="en-US" dirty="0"/>
              <a:t> </a:t>
            </a:r>
            <a:r>
              <a:rPr lang="en-US" dirty="0" err="1"/>
              <a:t>relatifs</a:t>
            </a:r>
            <a:r>
              <a:rPr lang="en-US" dirty="0"/>
              <a:t> aux droits de </a:t>
            </a:r>
            <a:r>
              <a:rPr lang="en-US" dirty="0" err="1"/>
              <a:t>l'homme</a:t>
            </a:r>
            <a:r>
              <a:rPr lang="en-US" dirty="0"/>
              <a:t> : https://</a:t>
            </a:r>
            <a:r>
              <a:rPr lang="en-US" dirty="0" err="1"/>
              <a:t>www.ohchr.org</a:t>
            </a:r>
            <a:r>
              <a:rPr lang="en-US" dirty="0"/>
              <a:t>/sites/default/files/Documents/Publications/FactSheet7Rev.1fr.pdf</a:t>
            </a:r>
          </a:p>
          <a:p>
            <a:endParaRPr lang="en-US" dirty="0"/>
          </a:p>
          <a:p>
            <a:r>
              <a:rPr lang="en-US" dirty="0"/>
              <a:t>Bien </a:t>
            </a:r>
            <a:r>
              <a:rPr lang="en-US" dirty="0" err="1"/>
              <a:t>qu'il</a:t>
            </a:r>
            <a:r>
              <a:rPr lang="en-US" dirty="0"/>
              <a:t> </a:t>
            </a:r>
            <a:r>
              <a:rPr lang="en-US" dirty="0" err="1"/>
              <a:t>existe</a:t>
            </a:r>
            <a:r>
              <a:rPr lang="en-US" dirty="0"/>
              <a:t> </a:t>
            </a:r>
            <a:r>
              <a:rPr lang="en-US" dirty="0" err="1"/>
              <a:t>quelques</a:t>
            </a:r>
            <a:r>
              <a:rPr lang="en-US" dirty="0"/>
              <a:t> variations </a:t>
            </a:r>
            <a:r>
              <a:rPr lang="en-US" dirty="0" err="1"/>
              <a:t>procédurales</a:t>
            </a:r>
            <a:r>
              <a:rPr lang="en-US" dirty="0"/>
              <a:t> entre les </a:t>
            </a:r>
            <a:r>
              <a:rPr lang="en-US" dirty="0" err="1"/>
              <a:t>neuf</a:t>
            </a:r>
            <a:r>
              <a:rPr lang="en-US" dirty="0"/>
              <a:t> </a:t>
            </a:r>
            <a:r>
              <a:rPr lang="en-US" dirty="0" err="1"/>
              <a:t>mécanismes</a:t>
            </a:r>
            <a:r>
              <a:rPr lang="en-US" dirty="0"/>
              <a:t>, </a:t>
            </a:r>
            <a:r>
              <a:rPr lang="en-US" dirty="0" err="1"/>
              <a:t>leur</a:t>
            </a:r>
            <a:r>
              <a:rPr lang="en-US" dirty="0"/>
              <a:t> conception et </a:t>
            </a:r>
            <a:r>
              <a:rPr lang="en-US" dirty="0" err="1"/>
              <a:t>leur</a:t>
            </a:r>
            <a:r>
              <a:rPr lang="en-US" dirty="0"/>
              <a:t> </a:t>
            </a:r>
            <a:r>
              <a:rPr lang="en-US" dirty="0" err="1"/>
              <a:t>fonctionnement</a:t>
            </a:r>
            <a:r>
              <a:rPr lang="en-US" dirty="0"/>
              <a:t> </a:t>
            </a:r>
            <a:r>
              <a:rPr lang="en-US" dirty="0" err="1"/>
              <a:t>sont</a:t>
            </a:r>
            <a:r>
              <a:rPr lang="en-US" dirty="0"/>
              <a:t> très </a:t>
            </a:r>
            <a:r>
              <a:rPr lang="en-US" dirty="0" err="1"/>
              <a:t>similaires</a:t>
            </a:r>
            <a:r>
              <a:rPr lang="en-US" dirty="0"/>
              <a:t>.</a:t>
            </a:r>
          </a:p>
          <a:p>
            <a:endParaRPr lang="en-US" dirty="0"/>
          </a:p>
          <a:p>
            <a:r>
              <a:rPr lang="en-US" dirty="0"/>
              <a:t>Une </a:t>
            </a:r>
            <a:r>
              <a:rPr lang="en-US" dirty="0" err="1"/>
              <a:t>plainte</a:t>
            </a:r>
            <a:r>
              <a:rPr lang="en-US" dirty="0"/>
              <a:t> </a:t>
            </a:r>
            <a:r>
              <a:rPr lang="en-US" dirty="0" err="1"/>
              <a:t>en</a:t>
            </a:r>
            <a:r>
              <a:rPr lang="en-US" dirty="0"/>
              <a:t> vertu de </a:t>
            </a:r>
            <a:r>
              <a:rPr lang="en-US" dirty="0" err="1"/>
              <a:t>l'un</a:t>
            </a:r>
            <a:r>
              <a:rPr lang="en-US" dirty="0"/>
              <a:t> des </a:t>
            </a:r>
            <a:r>
              <a:rPr lang="en-US" dirty="0" err="1"/>
              <a:t>neuf</a:t>
            </a:r>
            <a:r>
              <a:rPr lang="en-US" dirty="0"/>
              <a:t> </a:t>
            </a:r>
            <a:r>
              <a:rPr lang="en-US" dirty="0" err="1"/>
              <a:t>traités</a:t>
            </a:r>
            <a:r>
              <a:rPr lang="en-US" dirty="0"/>
              <a:t> ne </a:t>
            </a:r>
            <a:r>
              <a:rPr lang="en-US" dirty="0" err="1"/>
              <a:t>peut</a:t>
            </a:r>
            <a:r>
              <a:rPr lang="en-US" dirty="0"/>
              <a:t> </a:t>
            </a:r>
            <a:r>
              <a:rPr lang="en-US" dirty="0" err="1"/>
              <a:t>être</a:t>
            </a:r>
            <a:r>
              <a:rPr lang="en-US" dirty="0"/>
              <a:t> </a:t>
            </a:r>
            <a:r>
              <a:rPr lang="en-US" dirty="0" err="1"/>
              <a:t>déposée</a:t>
            </a:r>
            <a:r>
              <a:rPr lang="en-US" dirty="0"/>
              <a:t> que </a:t>
            </a:r>
            <a:r>
              <a:rPr lang="en-US" dirty="0" err="1"/>
              <a:t>contre</a:t>
            </a:r>
            <a:r>
              <a:rPr lang="en-US" dirty="0"/>
              <a:t> un État qui </a:t>
            </a:r>
            <a:r>
              <a:rPr lang="en-US" dirty="0" err="1"/>
              <a:t>remplit</a:t>
            </a:r>
            <a:r>
              <a:rPr lang="en-US" dirty="0"/>
              <a:t> deux conditions. </a:t>
            </a:r>
            <a:r>
              <a:rPr lang="en-US" dirty="0" err="1"/>
              <a:t>Premièrement</a:t>
            </a:r>
            <a:r>
              <a:rPr lang="en-US" dirty="0"/>
              <a:t>,</a:t>
            </a:r>
            <a:r>
              <a:rPr lang="en-US" b="1" dirty="0"/>
              <a:t> il doit </a:t>
            </a:r>
            <a:r>
              <a:rPr lang="en-US" b="1" dirty="0" err="1"/>
              <a:t>être</a:t>
            </a:r>
            <a:r>
              <a:rPr lang="en-US" b="1" dirty="0"/>
              <a:t> </a:t>
            </a:r>
            <a:r>
              <a:rPr lang="en-US" b="1" dirty="0" err="1"/>
              <a:t>partie</a:t>
            </a:r>
            <a:r>
              <a:rPr lang="en-US" b="1" dirty="0"/>
              <a:t> </a:t>
            </a:r>
            <a:r>
              <a:rPr lang="en-US" dirty="0"/>
              <a:t>(par ratification </a:t>
            </a:r>
            <a:r>
              <a:rPr lang="en-US" dirty="0" err="1"/>
              <a:t>ou</a:t>
            </a:r>
            <a:r>
              <a:rPr lang="en-US" dirty="0"/>
              <a:t> </a:t>
            </a:r>
            <a:r>
              <a:rPr lang="en-US" dirty="0" err="1"/>
              <a:t>adhésion</a:t>
            </a:r>
            <a:r>
              <a:rPr lang="en-US" dirty="0"/>
              <a:t>) </a:t>
            </a:r>
            <a:r>
              <a:rPr lang="en-US" b="1" dirty="0"/>
              <a:t>au </a:t>
            </a:r>
            <a:r>
              <a:rPr lang="en-US" b="1" dirty="0" err="1"/>
              <a:t>traité</a:t>
            </a:r>
            <a:r>
              <a:rPr lang="en-US" b="1" dirty="0"/>
              <a:t> </a:t>
            </a:r>
            <a:r>
              <a:rPr lang="en-US" dirty="0"/>
              <a:t>qui </a:t>
            </a:r>
            <a:r>
              <a:rPr lang="en-US" dirty="0" err="1"/>
              <a:t>prévoit</a:t>
            </a:r>
            <a:r>
              <a:rPr lang="en-US" dirty="0"/>
              <a:t> les droits qui </a:t>
            </a:r>
            <a:r>
              <a:rPr lang="en-US" dirty="0" err="1"/>
              <a:t>auraient</a:t>
            </a:r>
            <a:r>
              <a:rPr lang="en-US" dirty="0"/>
              <a:t> </a:t>
            </a:r>
            <a:r>
              <a:rPr lang="en-US" dirty="0" err="1"/>
              <a:t>été</a:t>
            </a:r>
            <a:r>
              <a:rPr lang="en-US" dirty="0"/>
              <a:t> </a:t>
            </a:r>
            <a:r>
              <a:rPr lang="en-US" dirty="0" err="1"/>
              <a:t>violés</a:t>
            </a:r>
            <a:r>
              <a:rPr lang="en-US" dirty="0"/>
              <a:t>. </a:t>
            </a:r>
            <a:r>
              <a:rPr lang="en-US" dirty="0" err="1"/>
              <a:t>Deuxièmement</a:t>
            </a:r>
            <a:r>
              <a:rPr lang="en-US" dirty="0"/>
              <a:t>, </a:t>
            </a:r>
            <a:r>
              <a:rPr lang="en-US" dirty="0" err="1"/>
              <a:t>l'État</a:t>
            </a:r>
            <a:r>
              <a:rPr lang="en-US" dirty="0"/>
              <a:t> </a:t>
            </a:r>
            <a:r>
              <a:rPr lang="en-US" dirty="0" err="1"/>
              <a:t>partie</a:t>
            </a:r>
            <a:r>
              <a:rPr lang="en-US" dirty="0"/>
              <a:t> </a:t>
            </a:r>
            <a:r>
              <a:rPr lang="en-US" b="1" dirty="0"/>
              <a:t>doit </a:t>
            </a:r>
            <a:r>
              <a:rPr lang="en-US" b="1" dirty="0" err="1"/>
              <a:t>avoir</a:t>
            </a:r>
            <a:r>
              <a:rPr lang="en-US" b="1" dirty="0"/>
              <a:t> </a:t>
            </a:r>
            <a:r>
              <a:rPr lang="en-US" b="1" dirty="0" err="1"/>
              <a:t>reconnu</a:t>
            </a:r>
            <a:r>
              <a:rPr lang="en-US" b="1" dirty="0"/>
              <a:t> la </a:t>
            </a:r>
            <a:r>
              <a:rPr lang="en-US" b="1" dirty="0" err="1"/>
              <a:t>compétence</a:t>
            </a:r>
            <a:r>
              <a:rPr lang="en-US" b="1" dirty="0"/>
              <a:t> du </a:t>
            </a:r>
            <a:r>
              <a:rPr lang="en-US" b="1" dirty="0" err="1"/>
              <a:t>comité</a:t>
            </a:r>
            <a:r>
              <a:rPr lang="en-US" b="1" dirty="0"/>
              <a:t> de </a:t>
            </a:r>
            <a:r>
              <a:rPr lang="en-US" b="1" dirty="0" err="1"/>
              <a:t>suivi</a:t>
            </a:r>
            <a:r>
              <a:rPr lang="en-US" b="1" dirty="0"/>
              <a:t> de </a:t>
            </a:r>
            <a:r>
              <a:rPr lang="en-US" b="1" dirty="0" err="1"/>
              <a:t>ce</a:t>
            </a:r>
            <a:r>
              <a:rPr lang="en-US" b="1" dirty="0"/>
              <a:t> </a:t>
            </a:r>
            <a:r>
              <a:rPr lang="en-US" b="1" dirty="0" err="1"/>
              <a:t>traité</a:t>
            </a:r>
            <a:r>
              <a:rPr lang="en-US" b="1" dirty="0"/>
              <a:t> pour </a:t>
            </a:r>
            <a:r>
              <a:rPr lang="en-US" b="1" dirty="0" err="1"/>
              <a:t>recevoir</a:t>
            </a:r>
            <a:r>
              <a:rPr lang="en-US" b="1" dirty="0"/>
              <a:t> et examiner les </a:t>
            </a:r>
            <a:r>
              <a:rPr lang="en-US" b="1" dirty="0" err="1"/>
              <a:t>plaintes</a:t>
            </a:r>
            <a:r>
              <a:rPr lang="en-US" b="1" dirty="0"/>
              <a:t> des </a:t>
            </a:r>
            <a:r>
              <a:rPr lang="en-US" b="1" dirty="0" err="1"/>
              <a:t>particuliers</a:t>
            </a:r>
            <a:r>
              <a:rPr lang="en-US" dirty="0"/>
              <a:t>. Pour le </a:t>
            </a:r>
            <a:r>
              <a:rPr lang="en-US" dirty="0" err="1"/>
              <a:t>Pacte</a:t>
            </a:r>
            <a:r>
              <a:rPr lang="en-US" dirty="0"/>
              <a:t> international </a:t>
            </a:r>
            <a:r>
              <a:rPr lang="en-US" dirty="0" err="1"/>
              <a:t>relatif</a:t>
            </a:r>
            <a:r>
              <a:rPr lang="en-US" dirty="0"/>
              <a:t> aux droits civils et politiques, la Convention sur </a:t>
            </a:r>
            <a:r>
              <a:rPr lang="en-US" dirty="0" err="1"/>
              <a:t>l'élimination</a:t>
            </a:r>
            <a:r>
              <a:rPr lang="en-US" dirty="0"/>
              <a:t> de </a:t>
            </a:r>
            <a:r>
              <a:rPr lang="en-US" dirty="0" err="1"/>
              <a:t>toutes</a:t>
            </a:r>
            <a:r>
              <a:rPr lang="en-US" dirty="0"/>
              <a:t> les </a:t>
            </a:r>
            <a:r>
              <a:rPr lang="en-US" dirty="0" err="1"/>
              <a:t>formes</a:t>
            </a:r>
            <a:r>
              <a:rPr lang="en-US" dirty="0"/>
              <a:t> de discrimination </a:t>
            </a:r>
            <a:r>
              <a:rPr lang="en-US" dirty="0" err="1"/>
              <a:t>à</a:t>
            </a:r>
            <a:r>
              <a:rPr lang="en-US" dirty="0"/>
              <a:t> </a:t>
            </a:r>
            <a:r>
              <a:rPr lang="en-US" dirty="0" err="1"/>
              <a:t>l'égard</a:t>
            </a:r>
            <a:r>
              <a:rPr lang="en-US" dirty="0"/>
              <a:t> des femmes, la Convention relative aux droits des </a:t>
            </a:r>
            <a:r>
              <a:rPr lang="en-US" dirty="0" err="1"/>
              <a:t>personnes</a:t>
            </a:r>
            <a:r>
              <a:rPr lang="en-US" dirty="0"/>
              <a:t> </a:t>
            </a:r>
            <a:r>
              <a:rPr lang="en-US" dirty="0" err="1"/>
              <a:t>handicapées</a:t>
            </a:r>
            <a:r>
              <a:rPr lang="en-US" dirty="0"/>
              <a:t>, le </a:t>
            </a:r>
            <a:r>
              <a:rPr lang="en-US" dirty="0" err="1"/>
              <a:t>Pacte</a:t>
            </a:r>
            <a:r>
              <a:rPr lang="en-US" dirty="0"/>
              <a:t> international </a:t>
            </a:r>
            <a:r>
              <a:rPr lang="en-US" dirty="0" err="1"/>
              <a:t>relatif</a:t>
            </a:r>
            <a:r>
              <a:rPr lang="en-US" dirty="0"/>
              <a:t> aux droits </a:t>
            </a:r>
            <a:r>
              <a:rPr lang="en-US" dirty="0" err="1"/>
              <a:t>économiques</a:t>
            </a:r>
            <a:r>
              <a:rPr lang="en-US" dirty="0"/>
              <a:t>, </a:t>
            </a:r>
            <a:r>
              <a:rPr lang="en-US" dirty="0" err="1"/>
              <a:t>sociaux</a:t>
            </a:r>
            <a:r>
              <a:rPr lang="en-US" dirty="0"/>
              <a:t> et </a:t>
            </a:r>
            <a:r>
              <a:rPr lang="en-US" dirty="0" err="1"/>
              <a:t>culturels</a:t>
            </a:r>
            <a:r>
              <a:rPr lang="en-US" dirty="0"/>
              <a:t> et la Convention relative aux droits de </a:t>
            </a:r>
            <a:r>
              <a:rPr lang="en-US" dirty="0" err="1"/>
              <a:t>l'enfant</a:t>
            </a:r>
            <a:r>
              <a:rPr lang="en-US" dirty="0"/>
              <a:t>, les </a:t>
            </a:r>
            <a:r>
              <a:rPr lang="en-US" dirty="0" err="1"/>
              <a:t>États</a:t>
            </a:r>
            <a:r>
              <a:rPr lang="en-US" dirty="0"/>
              <a:t> </a:t>
            </a:r>
            <a:r>
              <a:rPr lang="en-US" dirty="0" err="1"/>
              <a:t>reconnaissent</a:t>
            </a:r>
            <a:r>
              <a:rPr lang="en-US" dirty="0"/>
              <a:t> la </a:t>
            </a:r>
            <a:r>
              <a:rPr lang="en-US" dirty="0" err="1"/>
              <a:t>compétence</a:t>
            </a:r>
            <a:r>
              <a:rPr lang="en-US" dirty="0"/>
              <a:t> des </a:t>
            </a:r>
            <a:r>
              <a:rPr lang="en-US" dirty="0" err="1"/>
              <a:t>comités</a:t>
            </a:r>
            <a:r>
              <a:rPr lang="en-US" dirty="0"/>
              <a:t> </a:t>
            </a:r>
            <a:r>
              <a:rPr lang="en-US" dirty="0" err="1"/>
              <a:t>en</a:t>
            </a:r>
            <a:r>
              <a:rPr lang="en-US" dirty="0"/>
              <a:t> </a:t>
            </a:r>
            <a:r>
              <a:rPr lang="en-US" dirty="0" err="1"/>
              <a:t>devenant</a:t>
            </a:r>
            <a:r>
              <a:rPr lang="en-US" dirty="0"/>
              <a:t> </a:t>
            </a:r>
            <a:r>
              <a:rPr lang="en-US" dirty="0" err="1"/>
              <a:t>partie</a:t>
            </a:r>
            <a:r>
              <a:rPr lang="en-US" dirty="0"/>
              <a:t> </a:t>
            </a:r>
            <a:r>
              <a:rPr lang="en-US" dirty="0" err="1"/>
              <a:t>à</a:t>
            </a:r>
            <a:r>
              <a:rPr lang="en-US" dirty="0"/>
              <a:t> </a:t>
            </a:r>
            <a:r>
              <a:rPr lang="en-US" b="1" dirty="0" err="1"/>
              <a:t>leurs</a:t>
            </a:r>
            <a:r>
              <a:rPr lang="en-US" b="1" dirty="0"/>
              <a:t> </a:t>
            </a:r>
            <a:r>
              <a:rPr lang="en-US" b="1" dirty="0" err="1"/>
              <a:t>protocoles</a:t>
            </a:r>
            <a:r>
              <a:rPr lang="en-US" b="1" dirty="0"/>
              <a:t> </a:t>
            </a:r>
            <a:r>
              <a:rPr lang="en-US" b="1" dirty="0" err="1"/>
              <a:t>facultatifs</a:t>
            </a:r>
            <a:r>
              <a:rPr lang="en-US" dirty="0"/>
              <a:t>, </a:t>
            </a:r>
            <a:r>
              <a:rPr lang="en-US" dirty="0" err="1"/>
              <a:t>c'est</a:t>
            </a:r>
            <a:r>
              <a:rPr lang="en-US" dirty="0"/>
              <a:t>-</a:t>
            </a:r>
            <a:r>
              <a:rPr lang="en-US" dirty="0" err="1"/>
              <a:t>à</a:t>
            </a:r>
            <a:r>
              <a:rPr lang="en-US" dirty="0"/>
              <a:t>-dire </a:t>
            </a:r>
            <a:r>
              <a:rPr lang="en-US" dirty="0" err="1"/>
              <a:t>à</a:t>
            </a:r>
            <a:r>
              <a:rPr lang="en-US" dirty="0"/>
              <a:t> des </a:t>
            </a:r>
            <a:r>
              <a:rPr lang="en-US" dirty="0" err="1"/>
              <a:t>traités</a:t>
            </a:r>
            <a:r>
              <a:rPr lang="en-US" dirty="0"/>
              <a:t> </a:t>
            </a:r>
            <a:r>
              <a:rPr lang="en-US" dirty="0" err="1"/>
              <a:t>distincts</a:t>
            </a:r>
            <a:r>
              <a:rPr lang="en-US" dirty="0"/>
              <a:t> </a:t>
            </a:r>
            <a:r>
              <a:rPr lang="en-US" dirty="0" err="1"/>
              <a:t>adoptés</a:t>
            </a:r>
            <a:r>
              <a:rPr lang="en-US" dirty="0"/>
              <a:t> pour </a:t>
            </a:r>
            <a:r>
              <a:rPr lang="en-US" dirty="0" err="1"/>
              <a:t>compléter</a:t>
            </a:r>
            <a:r>
              <a:rPr lang="en-US" dirty="0"/>
              <a:t> les dispositions de </a:t>
            </a:r>
            <a:r>
              <a:rPr lang="en-US" dirty="0" err="1"/>
              <a:t>chacun</a:t>
            </a:r>
            <a:r>
              <a:rPr lang="en-US" dirty="0"/>
              <a:t> des </a:t>
            </a:r>
            <a:r>
              <a:rPr lang="en-US" dirty="0" err="1"/>
              <a:t>pactes</a:t>
            </a:r>
            <a:r>
              <a:rPr lang="en-US" dirty="0"/>
              <a:t> et conventions susmentionnés5 . Pour la Convention </a:t>
            </a:r>
            <a:r>
              <a:rPr lang="en-US" dirty="0" err="1"/>
              <a:t>contre</a:t>
            </a:r>
            <a:r>
              <a:rPr lang="en-US" dirty="0"/>
              <a:t> la torture, la Convention </a:t>
            </a:r>
            <a:r>
              <a:rPr lang="en-US" dirty="0" err="1"/>
              <a:t>internationale</a:t>
            </a:r>
            <a:r>
              <a:rPr lang="en-US" dirty="0"/>
              <a:t> sur </a:t>
            </a:r>
            <a:r>
              <a:rPr lang="en-US" dirty="0" err="1"/>
              <a:t>l'élimination</a:t>
            </a:r>
            <a:r>
              <a:rPr lang="en-US" dirty="0"/>
              <a:t> de </a:t>
            </a:r>
            <a:r>
              <a:rPr lang="en-US" dirty="0" err="1"/>
              <a:t>toutes</a:t>
            </a:r>
            <a:r>
              <a:rPr lang="en-US" dirty="0"/>
              <a:t> les </a:t>
            </a:r>
            <a:r>
              <a:rPr lang="en-US" dirty="0" err="1"/>
              <a:t>formes</a:t>
            </a:r>
            <a:r>
              <a:rPr lang="en-US" dirty="0"/>
              <a:t> de discrimination </a:t>
            </a:r>
            <a:r>
              <a:rPr lang="en-US" dirty="0" err="1"/>
              <a:t>raciale</a:t>
            </a:r>
            <a:r>
              <a:rPr lang="en-US" dirty="0"/>
              <a:t>, la Convention </a:t>
            </a:r>
            <a:r>
              <a:rPr lang="en-US" dirty="0" err="1"/>
              <a:t>internationale</a:t>
            </a:r>
            <a:r>
              <a:rPr lang="en-US" dirty="0"/>
              <a:t> sur la protection des droits de </a:t>
            </a:r>
            <a:r>
              <a:rPr lang="en-US" dirty="0" err="1"/>
              <a:t>tous</a:t>
            </a:r>
            <a:r>
              <a:rPr lang="en-US" dirty="0"/>
              <a:t> les </a:t>
            </a:r>
            <a:r>
              <a:rPr lang="en-US" dirty="0" err="1"/>
              <a:t>travailleurs</a:t>
            </a:r>
            <a:r>
              <a:rPr lang="en-US" dirty="0"/>
              <a:t> migrants et des </a:t>
            </a:r>
            <a:r>
              <a:rPr lang="en-US" dirty="0" err="1"/>
              <a:t>membres</a:t>
            </a:r>
            <a:r>
              <a:rPr lang="en-US" dirty="0"/>
              <a:t> de </a:t>
            </a:r>
            <a:r>
              <a:rPr lang="en-US" dirty="0" err="1"/>
              <a:t>leur</a:t>
            </a:r>
            <a:r>
              <a:rPr lang="en-US" dirty="0"/>
              <a:t> </a:t>
            </a:r>
            <a:r>
              <a:rPr lang="en-US" dirty="0" err="1"/>
              <a:t>famille</a:t>
            </a:r>
            <a:r>
              <a:rPr lang="en-US" dirty="0"/>
              <a:t>, et la Convention </a:t>
            </a:r>
            <a:r>
              <a:rPr lang="en-US" dirty="0" err="1"/>
              <a:t>internationale</a:t>
            </a:r>
            <a:r>
              <a:rPr lang="en-US" dirty="0"/>
              <a:t> pour la protection de </a:t>
            </a:r>
            <a:r>
              <a:rPr lang="en-US" dirty="0" err="1"/>
              <a:t>toutes</a:t>
            </a:r>
            <a:r>
              <a:rPr lang="en-US" dirty="0"/>
              <a:t> les </a:t>
            </a:r>
            <a:r>
              <a:rPr lang="en-US" dirty="0" err="1"/>
              <a:t>personnes</a:t>
            </a:r>
            <a:r>
              <a:rPr lang="en-US" dirty="0"/>
              <a:t> </a:t>
            </a:r>
            <a:r>
              <a:rPr lang="en-US" dirty="0" err="1"/>
              <a:t>contre</a:t>
            </a:r>
            <a:r>
              <a:rPr lang="en-US" dirty="0"/>
              <a:t> les </a:t>
            </a:r>
            <a:r>
              <a:rPr lang="en-US" dirty="0" err="1"/>
              <a:t>disparitions</a:t>
            </a:r>
            <a:r>
              <a:rPr lang="en-US" dirty="0"/>
              <a:t> </a:t>
            </a:r>
            <a:r>
              <a:rPr lang="en-US" dirty="0" err="1"/>
              <a:t>forcées</a:t>
            </a:r>
            <a:r>
              <a:rPr lang="en-US" dirty="0"/>
              <a:t>, </a:t>
            </a:r>
            <a:r>
              <a:rPr lang="en-US" b="1" dirty="0"/>
              <a:t>les </a:t>
            </a:r>
            <a:r>
              <a:rPr lang="en-US" b="1" dirty="0" err="1"/>
              <a:t>Etats</a:t>
            </a:r>
            <a:r>
              <a:rPr lang="en-US" b="1" dirty="0"/>
              <a:t> </a:t>
            </a:r>
            <a:r>
              <a:rPr lang="en-US" b="1" dirty="0" err="1"/>
              <a:t>reconnaissent</a:t>
            </a:r>
            <a:r>
              <a:rPr lang="en-US" b="1" dirty="0"/>
              <a:t> la </a:t>
            </a:r>
            <a:r>
              <a:rPr lang="en-US" b="1" dirty="0" err="1"/>
              <a:t>compétence</a:t>
            </a:r>
            <a:r>
              <a:rPr lang="en-US" b="1" dirty="0"/>
              <a:t> des </a:t>
            </a:r>
            <a:r>
              <a:rPr lang="en-US" b="1" dirty="0" err="1"/>
              <a:t>comités</a:t>
            </a:r>
            <a:r>
              <a:rPr lang="en-US" b="1" dirty="0"/>
              <a:t> </a:t>
            </a:r>
            <a:r>
              <a:rPr lang="en-US" b="1" dirty="0" err="1"/>
              <a:t>en</a:t>
            </a:r>
            <a:r>
              <a:rPr lang="en-US" b="1" dirty="0"/>
              <a:t> </a:t>
            </a:r>
            <a:r>
              <a:rPr lang="en-US" b="1" dirty="0" err="1"/>
              <a:t>faisant</a:t>
            </a:r>
            <a:r>
              <a:rPr lang="en-US" b="1" dirty="0"/>
              <a:t> </a:t>
            </a:r>
            <a:r>
              <a:rPr lang="en-US" b="1" dirty="0" err="1"/>
              <a:t>une</a:t>
            </a:r>
            <a:r>
              <a:rPr lang="en-US" b="1" dirty="0"/>
              <a:t> </a:t>
            </a:r>
            <a:r>
              <a:rPr lang="en-US" b="1" dirty="0" err="1"/>
              <a:t>déclaration</a:t>
            </a:r>
            <a:r>
              <a:rPr lang="en-US" b="1" dirty="0"/>
              <a:t> </a:t>
            </a:r>
            <a:r>
              <a:rPr lang="en-US" b="1" dirty="0" err="1"/>
              <a:t>à</a:t>
            </a:r>
            <a:r>
              <a:rPr lang="en-US" b="1" dirty="0"/>
              <a:t> </a:t>
            </a:r>
            <a:r>
              <a:rPr lang="en-US" b="1" dirty="0" err="1"/>
              <a:t>cet</a:t>
            </a:r>
            <a:r>
              <a:rPr lang="en-US" b="1" dirty="0"/>
              <a:t> </a:t>
            </a:r>
            <a:r>
              <a:rPr lang="en-US" b="1" dirty="0" err="1"/>
              <a:t>effet</a:t>
            </a:r>
            <a:r>
              <a:rPr lang="en-US" b="1" dirty="0"/>
              <a:t> </a:t>
            </a:r>
            <a:r>
              <a:rPr lang="en-US" dirty="0"/>
              <a:t>dans un article </a:t>
            </a:r>
            <a:r>
              <a:rPr lang="en-US" dirty="0" err="1"/>
              <a:t>spécifique</a:t>
            </a:r>
            <a:r>
              <a:rPr lang="en-US" dirty="0"/>
              <a:t> de </a:t>
            </a:r>
            <a:r>
              <a:rPr lang="en-US" dirty="0" err="1"/>
              <a:t>ces</a:t>
            </a:r>
            <a:r>
              <a:rPr lang="en-US" dirty="0"/>
              <a:t> conventions.</a:t>
            </a:r>
          </a:p>
          <a:p>
            <a:endParaRPr lang="en-US" dirty="0"/>
          </a:p>
          <a:p>
            <a:r>
              <a:rPr lang="en-US" dirty="0"/>
              <a:t>Qui </a:t>
            </a:r>
            <a:r>
              <a:rPr lang="en-US" dirty="0" err="1"/>
              <a:t>peut</a:t>
            </a:r>
            <a:r>
              <a:rPr lang="en-US" dirty="0"/>
              <a:t> </a:t>
            </a:r>
            <a:r>
              <a:rPr lang="en-US" dirty="0" err="1"/>
              <a:t>déposer</a:t>
            </a:r>
            <a:r>
              <a:rPr lang="en-US" dirty="0"/>
              <a:t> </a:t>
            </a:r>
            <a:r>
              <a:rPr lang="en-US" dirty="0" err="1"/>
              <a:t>une</a:t>
            </a:r>
            <a:r>
              <a:rPr lang="en-US" dirty="0"/>
              <a:t> </a:t>
            </a:r>
            <a:r>
              <a:rPr lang="en-US" dirty="0" err="1"/>
              <a:t>plainte</a:t>
            </a:r>
            <a:r>
              <a:rPr lang="en-US" dirty="0"/>
              <a:t> ? </a:t>
            </a:r>
            <a:r>
              <a:rPr lang="en-US" dirty="0" err="1"/>
              <a:t>Toute</a:t>
            </a:r>
            <a:r>
              <a:rPr lang="en-US" dirty="0"/>
              <a:t> </a:t>
            </a:r>
            <a:r>
              <a:rPr lang="en-US" dirty="0" err="1"/>
              <a:t>personne</a:t>
            </a:r>
            <a:r>
              <a:rPr lang="en-US" dirty="0"/>
              <a:t> </a:t>
            </a:r>
            <a:r>
              <a:rPr lang="en-US" dirty="0" err="1"/>
              <a:t>peut</a:t>
            </a:r>
            <a:r>
              <a:rPr lang="en-US" dirty="0"/>
              <a:t> </a:t>
            </a:r>
            <a:r>
              <a:rPr lang="en-US" dirty="0" err="1"/>
              <a:t>déposer</a:t>
            </a:r>
            <a:r>
              <a:rPr lang="en-US" dirty="0"/>
              <a:t> </a:t>
            </a:r>
            <a:r>
              <a:rPr lang="en-US" dirty="0" err="1"/>
              <a:t>une</a:t>
            </a:r>
            <a:r>
              <a:rPr lang="en-US" dirty="0"/>
              <a:t> </a:t>
            </a:r>
            <a:r>
              <a:rPr lang="en-US" dirty="0" err="1"/>
              <a:t>plainte</a:t>
            </a:r>
            <a:r>
              <a:rPr lang="en-US" dirty="0"/>
              <a:t> </a:t>
            </a:r>
            <a:r>
              <a:rPr lang="en-US" dirty="0" err="1"/>
              <a:t>auprès</a:t>
            </a:r>
            <a:r>
              <a:rPr lang="en-US" dirty="0"/>
              <a:t> d'un </a:t>
            </a:r>
            <a:r>
              <a:rPr lang="en-US" dirty="0" err="1"/>
              <a:t>comité</a:t>
            </a:r>
            <a:r>
              <a:rPr lang="en-US" dirty="0"/>
              <a:t> </a:t>
            </a:r>
            <a:r>
              <a:rPr lang="en-US" dirty="0" err="1"/>
              <a:t>contre</a:t>
            </a:r>
            <a:r>
              <a:rPr lang="en-US" dirty="0"/>
              <a:t> un État qui </a:t>
            </a:r>
            <a:r>
              <a:rPr lang="en-US" dirty="0" err="1"/>
              <a:t>remplit</a:t>
            </a:r>
            <a:r>
              <a:rPr lang="en-US" dirty="0"/>
              <a:t> </a:t>
            </a:r>
            <a:r>
              <a:rPr lang="en-US" dirty="0" err="1"/>
              <a:t>ces</a:t>
            </a:r>
            <a:r>
              <a:rPr lang="en-US" dirty="0"/>
              <a:t> deux conditions (</a:t>
            </a:r>
            <a:r>
              <a:rPr lang="en-US" dirty="0" err="1"/>
              <a:t>être</a:t>
            </a:r>
            <a:r>
              <a:rPr lang="en-US" dirty="0"/>
              <a:t> </a:t>
            </a:r>
            <a:r>
              <a:rPr lang="en-US" dirty="0" err="1"/>
              <a:t>partie</a:t>
            </a:r>
            <a:r>
              <a:rPr lang="en-US" dirty="0"/>
              <a:t> au </a:t>
            </a:r>
            <a:r>
              <a:rPr lang="en-US" dirty="0" err="1"/>
              <a:t>traité</a:t>
            </a:r>
            <a:r>
              <a:rPr lang="en-US" dirty="0"/>
              <a:t> et </a:t>
            </a:r>
            <a:r>
              <a:rPr lang="en-US" dirty="0" err="1"/>
              <a:t>avoir</a:t>
            </a:r>
            <a:r>
              <a:rPr lang="en-US" dirty="0"/>
              <a:t> </a:t>
            </a:r>
            <a:r>
              <a:rPr lang="en-US" dirty="0" err="1"/>
              <a:t>accepté</a:t>
            </a:r>
            <a:r>
              <a:rPr lang="en-US" dirty="0"/>
              <a:t> la </a:t>
            </a:r>
            <a:r>
              <a:rPr lang="en-US" dirty="0" err="1"/>
              <a:t>compétence</a:t>
            </a:r>
            <a:r>
              <a:rPr lang="en-US" dirty="0"/>
              <a:t> du </a:t>
            </a:r>
            <a:r>
              <a:rPr lang="en-US" dirty="0" err="1"/>
              <a:t>comité</a:t>
            </a:r>
            <a:r>
              <a:rPr lang="en-US" dirty="0"/>
              <a:t> pour examiner les </a:t>
            </a:r>
            <a:r>
              <a:rPr lang="en-US" dirty="0" err="1"/>
              <a:t>plaintes</a:t>
            </a:r>
            <a:r>
              <a:rPr lang="en-US" dirty="0"/>
              <a:t> </a:t>
            </a:r>
            <a:r>
              <a:rPr lang="en-US" dirty="0" err="1"/>
              <a:t>individuelles</a:t>
            </a:r>
            <a:r>
              <a:rPr lang="en-US" dirty="0"/>
              <a:t>), </a:t>
            </a:r>
            <a:r>
              <a:rPr lang="en-US" dirty="0" err="1"/>
              <a:t>en</a:t>
            </a:r>
            <a:r>
              <a:rPr lang="en-US" dirty="0"/>
              <a:t> </a:t>
            </a:r>
            <a:r>
              <a:rPr lang="en-US" dirty="0" err="1"/>
              <a:t>affirmant</a:t>
            </a:r>
            <a:r>
              <a:rPr lang="en-US" dirty="0"/>
              <a:t> que </a:t>
            </a:r>
            <a:r>
              <a:rPr lang="en-US" dirty="0" err="1"/>
              <a:t>ses</a:t>
            </a:r>
            <a:r>
              <a:rPr lang="en-US" dirty="0"/>
              <a:t> droits </a:t>
            </a:r>
            <a:r>
              <a:rPr lang="en-US" dirty="0" err="1"/>
              <a:t>en</a:t>
            </a:r>
            <a:r>
              <a:rPr lang="en-US" dirty="0"/>
              <a:t> vertu du </a:t>
            </a:r>
            <a:r>
              <a:rPr lang="en-US" dirty="0" err="1"/>
              <a:t>traité</a:t>
            </a:r>
            <a:r>
              <a:rPr lang="en-US" dirty="0"/>
              <a:t> </a:t>
            </a:r>
            <a:r>
              <a:rPr lang="en-US" dirty="0" err="1"/>
              <a:t>concerné</a:t>
            </a:r>
            <a:r>
              <a:rPr lang="en-US" dirty="0"/>
              <a:t> </a:t>
            </a:r>
            <a:r>
              <a:rPr lang="en-US" dirty="0" err="1"/>
              <a:t>ont</a:t>
            </a:r>
            <a:r>
              <a:rPr lang="en-US" dirty="0"/>
              <a:t> </a:t>
            </a:r>
            <a:r>
              <a:rPr lang="en-US" dirty="0" err="1"/>
              <a:t>été</a:t>
            </a:r>
            <a:r>
              <a:rPr lang="en-US" dirty="0"/>
              <a:t> </a:t>
            </a:r>
            <a:r>
              <a:rPr lang="en-US" dirty="0" err="1"/>
              <a:t>violés</a:t>
            </a:r>
            <a:r>
              <a:rPr lang="en-US" dirty="0"/>
              <a:t>. Il </a:t>
            </a:r>
            <a:r>
              <a:rPr lang="en-US" dirty="0" err="1"/>
              <a:t>n'est</a:t>
            </a:r>
            <a:r>
              <a:rPr lang="en-US" dirty="0"/>
              <a:t> pas </a:t>
            </a:r>
            <a:r>
              <a:rPr lang="en-US" dirty="0" err="1"/>
              <a:t>nécessaire</a:t>
            </a:r>
            <a:r>
              <a:rPr lang="en-US" dirty="0"/>
              <a:t> de faire </a:t>
            </a:r>
            <a:r>
              <a:rPr lang="en-US" dirty="0" err="1"/>
              <a:t>appel</a:t>
            </a:r>
            <a:r>
              <a:rPr lang="en-US" dirty="0"/>
              <a:t> </a:t>
            </a:r>
            <a:r>
              <a:rPr lang="en-US" dirty="0" err="1"/>
              <a:t>à</a:t>
            </a:r>
            <a:r>
              <a:rPr lang="en-US" dirty="0"/>
              <a:t> un avocat pour </a:t>
            </a:r>
            <a:r>
              <a:rPr lang="en-US" dirty="0" err="1"/>
              <a:t>préparer</a:t>
            </a:r>
            <a:r>
              <a:rPr lang="en-US" dirty="0"/>
              <a:t> le dossier, bien que </a:t>
            </a:r>
            <a:r>
              <a:rPr lang="en-US" dirty="0" err="1"/>
              <a:t>l'avis</a:t>
            </a:r>
            <a:r>
              <a:rPr lang="en-US" dirty="0"/>
              <a:t> d'un </a:t>
            </a:r>
            <a:r>
              <a:rPr lang="en-US" dirty="0" err="1"/>
              <a:t>juriste</a:t>
            </a:r>
            <a:r>
              <a:rPr lang="en-US" dirty="0"/>
              <a:t> </a:t>
            </a:r>
            <a:r>
              <a:rPr lang="en-US" dirty="0" err="1"/>
              <a:t>puisse</a:t>
            </a:r>
            <a:r>
              <a:rPr lang="en-US" dirty="0"/>
              <a:t> </a:t>
            </a:r>
            <a:r>
              <a:rPr lang="en-US" dirty="0" err="1"/>
              <a:t>améliorer</a:t>
            </a:r>
            <a:r>
              <a:rPr lang="en-US" dirty="0"/>
              <a:t> la </a:t>
            </a:r>
            <a:r>
              <a:rPr lang="en-US" dirty="0" err="1"/>
              <a:t>qualité</a:t>
            </a:r>
            <a:r>
              <a:rPr lang="en-US" dirty="0"/>
              <a:t> des </a:t>
            </a:r>
            <a:r>
              <a:rPr lang="en-US" dirty="0" err="1"/>
              <a:t>demandes</a:t>
            </a:r>
            <a:r>
              <a:rPr lang="en-US" dirty="0"/>
              <a:t>. Les </a:t>
            </a:r>
            <a:r>
              <a:rPr lang="en-US" dirty="0" err="1"/>
              <a:t>individus</a:t>
            </a:r>
            <a:r>
              <a:rPr lang="en-US" dirty="0"/>
              <a:t> </a:t>
            </a:r>
            <a:r>
              <a:rPr lang="en-US" dirty="0" err="1"/>
              <a:t>doivent</a:t>
            </a:r>
            <a:r>
              <a:rPr lang="en-US" dirty="0"/>
              <a:t> </a:t>
            </a:r>
            <a:r>
              <a:rPr lang="en-US" dirty="0" err="1"/>
              <a:t>cependant</a:t>
            </a:r>
            <a:r>
              <a:rPr lang="en-US" dirty="0"/>
              <a:t> savoir que les Nations </a:t>
            </a:r>
            <a:r>
              <a:rPr lang="en-US" dirty="0" err="1"/>
              <a:t>Unies</a:t>
            </a:r>
            <a:r>
              <a:rPr lang="en-US" dirty="0"/>
              <a:t> ne </a:t>
            </a:r>
            <a:r>
              <a:rPr lang="en-US" dirty="0" err="1"/>
              <a:t>fournissent</a:t>
            </a:r>
            <a:r>
              <a:rPr lang="en-US" dirty="0"/>
              <a:t> pas </a:t>
            </a:r>
            <a:r>
              <a:rPr lang="en-US" dirty="0" err="1"/>
              <a:t>d'aide</a:t>
            </a:r>
            <a:r>
              <a:rPr lang="en-US" dirty="0"/>
              <a:t> </a:t>
            </a:r>
            <a:r>
              <a:rPr lang="en-US" dirty="0" err="1"/>
              <a:t>juridique</a:t>
            </a:r>
            <a:r>
              <a:rPr lang="en-US" dirty="0"/>
              <a:t> dans le cadre de </a:t>
            </a:r>
            <a:r>
              <a:rPr lang="en-US" dirty="0" err="1"/>
              <a:t>ces</a:t>
            </a:r>
            <a:r>
              <a:rPr lang="en-US" dirty="0"/>
              <a:t> </a:t>
            </a:r>
            <a:r>
              <a:rPr lang="en-US" dirty="0" err="1"/>
              <a:t>procédures</a:t>
            </a:r>
            <a:r>
              <a:rPr lang="en-US" dirty="0"/>
              <a:t>. Les </a:t>
            </a:r>
            <a:r>
              <a:rPr lang="en-US" dirty="0" err="1"/>
              <a:t>plaintes</a:t>
            </a:r>
            <a:r>
              <a:rPr lang="en-US" dirty="0"/>
              <a:t> </a:t>
            </a:r>
            <a:r>
              <a:rPr lang="en-US" dirty="0" err="1"/>
              <a:t>peuvent</a:t>
            </a:r>
            <a:r>
              <a:rPr lang="en-US" dirty="0"/>
              <a:t> </a:t>
            </a:r>
            <a:r>
              <a:rPr lang="en-US" dirty="0" err="1"/>
              <a:t>être</a:t>
            </a:r>
            <a:r>
              <a:rPr lang="en-US" dirty="0"/>
              <a:t> </a:t>
            </a:r>
            <a:r>
              <a:rPr lang="en-US" dirty="0" err="1"/>
              <a:t>déposées</a:t>
            </a:r>
            <a:r>
              <a:rPr lang="en-US" dirty="0"/>
              <a:t> au nom de la </a:t>
            </a:r>
            <a:r>
              <a:rPr lang="en-US" dirty="0" err="1"/>
              <a:t>victime</a:t>
            </a:r>
            <a:r>
              <a:rPr lang="en-US" dirty="0"/>
              <a:t> </a:t>
            </a:r>
            <a:r>
              <a:rPr lang="en-US" dirty="0" err="1"/>
              <a:t>présumée</a:t>
            </a:r>
            <a:r>
              <a:rPr lang="en-US" dirty="0"/>
              <a:t>, avec son </a:t>
            </a:r>
            <a:r>
              <a:rPr lang="en-US" dirty="0" err="1"/>
              <a:t>consentement</a:t>
            </a:r>
            <a:r>
              <a:rPr lang="en-US" dirty="0"/>
              <a:t> </a:t>
            </a:r>
            <a:r>
              <a:rPr lang="en-US" dirty="0" err="1"/>
              <a:t>écrit</a:t>
            </a:r>
            <a:r>
              <a:rPr lang="en-US" dirty="0"/>
              <a:t>. Dans </a:t>
            </a:r>
            <a:r>
              <a:rPr lang="en-US" dirty="0" err="1"/>
              <a:t>certains</a:t>
            </a:r>
            <a:r>
              <a:rPr lang="en-US" dirty="0"/>
              <a:t> </a:t>
            </a:r>
            <a:r>
              <a:rPr lang="en-US" dirty="0" err="1"/>
              <a:t>cas</a:t>
            </a:r>
            <a:r>
              <a:rPr lang="en-US" dirty="0"/>
              <a:t>, </a:t>
            </a:r>
            <a:r>
              <a:rPr lang="en-US" dirty="0" err="1"/>
              <a:t>ce</a:t>
            </a:r>
            <a:r>
              <a:rPr lang="en-US" dirty="0"/>
              <a:t> </a:t>
            </a:r>
            <a:r>
              <a:rPr lang="en-US" dirty="0" err="1"/>
              <a:t>consentement</a:t>
            </a:r>
            <a:r>
              <a:rPr lang="en-US" dirty="0"/>
              <a:t> </a:t>
            </a:r>
            <a:r>
              <a:rPr lang="en-US" dirty="0" err="1"/>
              <a:t>n'est</a:t>
            </a:r>
            <a:r>
              <a:rPr lang="en-US" dirty="0"/>
              <a:t> pas </a:t>
            </a:r>
            <a:r>
              <a:rPr lang="en-US" dirty="0" err="1"/>
              <a:t>nécessaire</a:t>
            </a:r>
            <a:r>
              <a:rPr lang="en-US" dirty="0"/>
              <a:t>, par </a:t>
            </a:r>
            <a:r>
              <a:rPr lang="en-US" dirty="0" err="1"/>
              <a:t>exemple</a:t>
            </a:r>
            <a:r>
              <a:rPr lang="en-US" dirty="0"/>
              <a:t> </a:t>
            </a:r>
            <a:r>
              <a:rPr lang="en-US" dirty="0" err="1"/>
              <a:t>si</a:t>
            </a:r>
            <a:r>
              <a:rPr lang="en-US" dirty="0"/>
              <a:t> la </a:t>
            </a:r>
            <a:r>
              <a:rPr lang="en-US" dirty="0" err="1"/>
              <a:t>victime</a:t>
            </a:r>
            <a:r>
              <a:rPr lang="en-US" dirty="0"/>
              <a:t> </a:t>
            </a:r>
            <a:r>
              <a:rPr lang="en-US" dirty="0" err="1"/>
              <a:t>présumée</a:t>
            </a:r>
            <a:r>
              <a:rPr lang="en-US" dirty="0"/>
              <a:t> </a:t>
            </a:r>
            <a:r>
              <a:rPr lang="en-US" dirty="0" err="1"/>
              <a:t>est</a:t>
            </a:r>
            <a:r>
              <a:rPr lang="en-US" dirty="0"/>
              <a:t> </a:t>
            </a:r>
            <a:r>
              <a:rPr lang="en-US" dirty="0" err="1"/>
              <a:t>en</a:t>
            </a:r>
            <a:r>
              <a:rPr lang="en-US" dirty="0"/>
              <a:t> prison sans </a:t>
            </a:r>
            <a:r>
              <a:rPr lang="en-US" dirty="0" err="1"/>
              <a:t>accès</a:t>
            </a:r>
            <a:r>
              <a:rPr lang="en-US" dirty="0"/>
              <a:t> au monde </a:t>
            </a:r>
            <a:r>
              <a:rPr lang="en-US" dirty="0" err="1"/>
              <a:t>extérieur</a:t>
            </a:r>
            <a:r>
              <a:rPr lang="en-US" dirty="0"/>
              <a:t> </a:t>
            </a:r>
            <a:r>
              <a:rPr lang="en-US" dirty="0" err="1"/>
              <a:t>ou</a:t>
            </a:r>
            <a:r>
              <a:rPr lang="en-US" dirty="0"/>
              <a:t> </a:t>
            </a:r>
            <a:r>
              <a:rPr lang="en-US" dirty="0" err="1"/>
              <a:t>si</a:t>
            </a:r>
            <a:r>
              <a:rPr lang="en-US" dirty="0"/>
              <a:t> </a:t>
            </a:r>
            <a:r>
              <a:rPr lang="en-US" dirty="0" err="1"/>
              <a:t>elle</a:t>
            </a:r>
            <a:r>
              <a:rPr lang="en-US" dirty="0"/>
              <a:t> </a:t>
            </a:r>
            <a:r>
              <a:rPr lang="en-US" dirty="0" err="1"/>
              <a:t>est</a:t>
            </a:r>
            <a:r>
              <a:rPr lang="en-US" dirty="0"/>
              <a:t> </a:t>
            </a:r>
            <a:r>
              <a:rPr lang="en-US" dirty="0" err="1"/>
              <a:t>victime</a:t>
            </a:r>
            <a:r>
              <a:rPr lang="en-US" dirty="0"/>
              <a:t> </a:t>
            </a:r>
            <a:r>
              <a:rPr lang="en-US" dirty="0" err="1"/>
              <a:t>d'une</a:t>
            </a:r>
            <a:r>
              <a:rPr lang="en-US" dirty="0"/>
              <a:t> </a:t>
            </a:r>
            <a:r>
              <a:rPr lang="en-US" dirty="0" err="1"/>
              <a:t>disparition</a:t>
            </a:r>
            <a:r>
              <a:rPr lang="en-US" dirty="0"/>
              <a:t> </a:t>
            </a:r>
            <a:r>
              <a:rPr lang="en-US" dirty="0" err="1"/>
              <a:t>forcée</a:t>
            </a:r>
            <a:r>
              <a:rPr lang="en-US" dirty="0"/>
              <a:t>. Dans </a:t>
            </a:r>
            <a:r>
              <a:rPr lang="en-US" dirty="0" err="1"/>
              <a:t>ces</a:t>
            </a:r>
            <a:r>
              <a:rPr lang="en-US" dirty="0"/>
              <a:t> </a:t>
            </a:r>
            <a:r>
              <a:rPr lang="en-US" dirty="0" err="1"/>
              <a:t>cas</a:t>
            </a:r>
            <a:r>
              <a:rPr lang="en-US" dirty="0"/>
              <a:t>, le </a:t>
            </a:r>
            <a:r>
              <a:rPr lang="en-US" dirty="0" err="1"/>
              <a:t>plaignant</a:t>
            </a:r>
            <a:r>
              <a:rPr lang="en-US" dirty="0"/>
              <a:t> doit </a:t>
            </a:r>
            <a:r>
              <a:rPr lang="en-US" dirty="0" err="1"/>
              <a:t>indiquer</a:t>
            </a:r>
            <a:r>
              <a:rPr lang="en-US" dirty="0"/>
              <a:t> </a:t>
            </a:r>
            <a:r>
              <a:rPr lang="en-US" dirty="0" err="1"/>
              <a:t>clairement</a:t>
            </a:r>
            <a:r>
              <a:rPr lang="en-US" dirty="0"/>
              <a:t> </a:t>
            </a:r>
            <a:r>
              <a:rPr lang="en-US" dirty="0" err="1"/>
              <a:t>pourquoi</a:t>
            </a:r>
            <a:r>
              <a:rPr lang="en-US" dirty="0"/>
              <a:t> </a:t>
            </a:r>
            <a:r>
              <a:rPr lang="en-US" dirty="0" err="1"/>
              <a:t>ce</a:t>
            </a:r>
            <a:r>
              <a:rPr lang="en-US" dirty="0"/>
              <a:t> </a:t>
            </a:r>
            <a:r>
              <a:rPr lang="en-US" dirty="0" err="1"/>
              <a:t>consentement</a:t>
            </a:r>
            <a:r>
              <a:rPr lang="en-US" dirty="0"/>
              <a:t> ne </a:t>
            </a:r>
            <a:r>
              <a:rPr lang="en-US" dirty="0" err="1"/>
              <a:t>peut</a:t>
            </a:r>
            <a:r>
              <a:rPr lang="en-US" dirty="0"/>
              <a:t> </a:t>
            </a:r>
            <a:r>
              <a:rPr lang="en-US" dirty="0" err="1"/>
              <a:t>être</a:t>
            </a:r>
            <a:r>
              <a:rPr lang="en-US" dirty="0"/>
              <a:t> </a:t>
            </a:r>
            <a:r>
              <a:rPr lang="en-US" dirty="0" err="1"/>
              <a:t>donné</a:t>
            </a:r>
            <a:r>
              <a:rPr lang="en-US" dirty="0"/>
              <a:t>.</a:t>
            </a:r>
          </a:p>
          <a:p>
            <a:r>
              <a:rPr lang="en-US" dirty="0"/>
              <a:t> </a:t>
            </a:r>
          </a:p>
          <a:p>
            <a:r>
              <a:rPr lang="en-US" b="1" dirty="0" err="1"/>
              <a:t>Quelles</a:t>
            </a:r>
            <a:r>
              <a:rPr lang="en-US" b="1" dirty="0"/>
              <a:t> </a:t>
            </a:r>
            <a:r>
              <a:rPr lang="en-US" b="1" dirty="0" err="1"/>
              <a:t>informations</a:t>
            </a:r>
            <a:r>
              <a:rPr lang="en-US" b="1" dirty="0"/>
              <a:t> </a:t>
            </a:r>
            <a:r>
              <a:rPr lang="en-US" b="1" dirty="0" err="1"/>
              <a:t>doivent</a:t>
            </a:r>
            <a:r>
              <a:rPr lang="en-US" b="1" dirty="0"/>
              <a:t> </a:t>
            </a:r>
            <a:r>
              <a:rPr lang="en-US" b="1" dirty="0" err="1"/>
              <a:t>être</a:t>
            </a:r>
            <a:r>
              <a:rPr lang="en-US" b="1" dirty="0"/>
              <a:t> </a:t>
            </a:r>
            <a:r>
              <a:rPr lang="en-US" b="1" dirty="0" err="1"/>
              <a:t>incluses</a:t>
            </a:r>
            <a:r>
              <a:rPr lang="en-US" b="1" dirty="0"/>
              <a:t> dans </a:t>
            </a:r>
            <a:r>
              <a:rPr lang="en-US" b="1" dirty="0" err="1"/>
              <a:t>une</a:t>
            </a:r>
            <a:r>
              <a:rPr lang="en-US" b="1" dirty="0"/>
              <a:t> </a:t>
            </a:r>
            <a:r>
              <a:rPr lang="en-US" b="1" dirty="0" err="1"/>
              <a:t>plainte</a:t>
            </a:r>
            <a:r>
              <a:rPr lang="en-US" b="1" dirty="0"/>
              <a:t> ? </a:t>
            </a:r>
            <a:r>
              <a:rPr lang="en-US" dirty="0"/>
              <a:t>Bien </a:t>
            </a:r>
            <a:r>
              <a:rPr lang="en-US" dirty="0" err="1"/>
              <a:t>qu'une</a:t>
            </a:r>
            <a:r>
              <a:rPr lang="en-US" dirty="0"/>
              <a:t> </a:t>
            </a:r>
            <a:r>
              <a:rPr lang="en-US" dirty="0" err="1"/>
              <a:t>plainte</a:t>
            </a:r>
            <a:r>
              <a:rPr lang="en-US" dirty="0"/>
              <a:t> </a:t>
            </a:r>
            <a:r>
              <a:rPr lang="en-US" dirty="0" err="1"/>
              <a:t>adressée</a:t>
            </a:r>
            <a:r>
              <a:rPr lang="en-US" dirty="0"/>
              <a:t> </a:t>
            </a:r>
            <a:r>
              <a:rPr lang="en-US" dirty="0" err="1"/>
              <a:t>à</a:t>
            </a:r>
            <a:r>
              <a:rPr lang="en-US" dirty="0"/>
              <a:t> </a:t>
            </a:r>
            <a:r>
              <a:rPr lang="en-US" dirty="0" err="1"/>
              <a:t>une</a:t>
            </a:r>
            <a:r>
              <a:rPr lang="en-US" dirty="0"/>
              <a:t> commission, </a:t>
            </a:r>
            <a:r>
              <a:rPr lang="en-US" dirty="0" err="1"/>
              <a:t>également</a:t>
            </a:r>
            <a:r>
              <a:rPr lang="en-US" dirty="0"/>
              <a:t> </a:t>
            </a:r>
            <a:r>
              <a:rPr lang="en-US" dirty="0" err="1"/>
              <a:t>appelée</a:t>
            </a:r>
            <a:r>
              <a:rPr lang="en-US" dirty="0"/>
              <a:t> communication </a:t>
            </a:r>
            <a:r>
              <a:rPr lang="en-US" dirty="0" err="1"/>
              <a:t>ou</a:t>
            </a:r>
            <a:r>
              <a:rPr lang="en-US" dirty="0"/>
              <a:t> </a:t>
            </a:r>
            <a:r>
              <a:rPr lang="en-US" dirty="0" err="1"/>
              <a:t>pétition</a:t>
            </a:r>
            <a:r>
              <a:rPr lang="en-US" dirty="0"/>
              <a:t>, ne </a:t>
            </a:r>
            <a:r>
              <a:rPr lang="en-US" dirty="0" err="1"/>
              <a:t>doive</a:t>
            </a:r>
            <a:r>
              <a:rPr lang="en-US" dirty="0"/>
              <a:t> pas </a:t>
            </a:r>
            <a:r>
              <a:rPr lang="en-US" dirty="0" err="1"/>
              <a:t>nécessairement</a:t>
            </a:r>
            <a:r>
              <a:rPr lang="en-US" dirty="0"/>
              <a:t> </a:t>
            </a:r>
            <a:r>
              <a:rPr lang="en-US" dirty="0" err="1"/>
              <a:t>être</a:t>
            </a:r>
            <a:r>
              <a:rPr lang="en-US" dirty="0"/>
              <a:t> </a:t>
            </a:r>
            <a:r>
              <a:rPr lang="en-US" dirty="0" err="1"/>
              <a:t>présentée</a:t>
            </a:r>
            <a:r>
              <a:rPr lang="en-US" dirty="0"/>
              <a:t> dans un format particulier, il </a:t>
            </a:r>
            <a:r>
              <a:rPr lang="en-US" dirty="0" err="1"/>
              <a:t>est</a:t>
            </a:r>
            <a:r>
              <a:rPr lang="en-US" dirty="0"/>
              <a:t> </a:t>
            </a:r>
            <a:r>
              <a:rPr lang="en-US" dirty="0" err="1"/>
              <a:t>recommandé</a:t>
            </a:r>
            <a:r>
              <a:rPr lang="en-US" dirty="0"/>
              <a:t> </a:t>
            </a:r>
            <a:r>
              <a:rPr lang="en-US" dirty="0" err="1"/>
              <a:t>d'utiliser</a:t>
            </a:r>
            <a:r>
              <a:rPr lang="en-US" dirty="0"/>
              <a:t> les </a:t>
            </a:r>
            <a:r>
              <a:rPr lang="en-US" dirty="0" err="1"/>
              <a:t>modèles</a:t>
            </a:r>
            <a:r>
              <a:rPr lang="en-US" dirty="0"/>
              <a:t> de </a:t>
            </a:r>
            <a:r>
              <a:rPr lang="en-US" dirty="0" err="1"/>
              <a:t>formulaires</a:t>
            </a:r>
            <a:r>
              <a:rPr lang="en-US" dirty="0"/>
              <a:t> de </a:t>
            </a:r>
            <a:r>
              <a:rPr lang="en-US" dirty="0" err="1"/>
              <a:t>plainte</a:t>
            </a:r>
            <a:r>
              <a:rPr lang="en-US" dirty="0"/>
              <a:t> et les </a:t>
            </a:r>
            <a:r>
              <a:rPr lang="en-US" dirty="0" err="1"/>
              <a:t>lignes</a:t>
            </a:r>
            <a:r>
              <a:rPr lang="en-US" dirty="0"/>
              <a:t> directrices </a:t>
            </a:r>
            <a:r>
              <a:rPr lang="en-US" dirty="0" err="1"/>
              <a:t>annexés</a:t>
            </a:r>
            <a:r>
              <a:rPr lang="en-US" dirty="0"/>
              <a:t> ci-dessous. La </a:t>
            </a:r>
            <a:r>
              <a:rPr lang="en-US" dirty="0" err="1"/>
              <a:t>plainte</a:t>
            </a:r>
            <a:r>
              <a:rPr lang="en-US" dirty="0"/>
              <a:t> doit </a:t>
            </a:r>
            <a:r>
              <a:rPr lang="en-US" dirty="0" err="1"/>
              <a:t>être</a:t>
            </a:r>
            <a:r>
              <a:rPr lang="en-US" dirty="0"/>
              <a:t> </a:t>
            </a:r>
            <a:r>
              <a:rPr lang="en-US" dirty="0" err="1"/>
              <a:t>écrite</a:t>
            </a:r>
            <a:r>
              <a:rPr lang="en-US" dirty="0"/>
              <a:t>, </a:t>
            </a:r>
            <a:r>
              <a:rPr lang="en-US" dirty="0" err="1"/>
              <a:t>lisible</a:t>
            </a:r>
            <a:r>
              <a:rPr lang="en-US" dirty="0"/>
              <a:t>, de </a:t>
            </a:r>
            <a:r>
              <a:rPr lang="en-US" dirty="0" err="1"/>
              <a:t>préférence</a:t>
            </a:r>
            <a:r>
              <a:rPr lang="en-US" dirty="0"/>
              <a:t> </a:t>
            </a:r>
            <a:r>
              <a:rPr lang="en-US" dirty="0" err="1"/>
              <a:t>dactylographiée</a:t>
            </a:r>
            <a:r>
              <a:rPr lang="en-US" dirty="0"/>
              <a:t>, et </a:t>
            </a:r>
            <a:r>
              <a:rPr lang="en-US" dirty="0" err="1"/>
              <a:t>signée</a:t>
            </a:r>
            <a:r>
              <a:rPr lang="en-US" dirty="0"/>
              <a:t>. </a:t>
            </a:r>
            <a:r>
              <a:rPr lang="en-US" dirty="0" err="1"/>
              <a:t>Seules</a:t>
            </a:r>
            <a:r>
              <a:rPr lang="en-US" dirty="0"/>
              <a:t> les communications </a:t>
            </a:r>
            <a:r>
              <a:rPr lang="en-US" dirty="0" err="1"/>
              <a:t>présentées</a:t>
            </a:r>
            <a:r>
              <a:rPr lang="en-US" dirty="0"/>
              <a:t> dans </a:t>
            </a:r>
            <a:r>
              <a:rPr lang="en-US" dirty="0" err="1"/>
              <a:t>l'une</a:t>
            </a:r>
            <a:r>
              <a:rPr lang="en-US" dirty="0"/>
              <a:t> des </a:t>
            </a:r>
            <a:r>
              <a:rPr lang="en-US" dirty="0" err="1"/>
              <a:t>langues</a:t>
            </a:r>
            <a:r>
              <a:rPr lang="en-US" dirty="0"/>
              <a:t> </a:t>
            </a:r>
            <a:r>
              <a:rPr lang="en-US" dirty="0" err="1"/>
              <a:t>officielles</a:t>
            </a:r>
            <a:r>
              <a:rPr lang="en-US" dirty="0"/>
              <a:t> des Nations </a:t>
            </a:r>
            <a:r>
              <a:rPr lang="en-US" dirty="0" err="1"/>
              <a:t>Unies</a:t>
            </a:r>
            <a:r>
              <a:rPr lang="en-US" dirty="0"/>
              <a:t> (</a:t>
            </a:r>
            <a:r>
              <a:rPr lang="en-US" dirty="0" err="1"/>
              <a:t>anglais</a:t>
            </a:r>
            <a:r>
              <a:rPr lang="en-US" dirty="0"/>
              <a:t>, </a:t>
            </a:r>
            <a:r>
              <a:rPr lang="en-US" dirty="0" err="1"/>
              <a:t>arabe</a:t>
            </a:r>
            <a:r>
              <a:rPr lang="en-US" dirty="0"/>
              <a:t>, chinois, </a:t>
            </a:r>
            <a:r>
              <a:rPr lang="en-US" dirty="0" err="1"/>
              <a:t>espagnol</a:t>
            </a:r>
            <a:r>
              <a:rPr lang="en-US" dirty="0"/>
              <a:t>, </a:t>
            </a:r>
            <a:r>
              <a:rPr lang="en-US" dirty="0" err="1"/>
              <a:t>français</a:t>
            </a:r>
            <a:r>
              <a:rPr lang="en-US" dirty="0"/>
              <a:t> et russe) </a:t>
            </a:r>
            <a:r>
              <a:rPr lang="en-US" dirty="0" err="1"/>
              <a:t>peuvent</a:t>
            </a:r>
            <a:r>
              <a:rPr lang="en-US" dirty="0"/>
              <a:t> </a:t>
            </a:r>
            <a:r>
              <a:rPr lang="en-US" dirty="0" err="1"/>
              <a:t>être</a:t>
            </a:r>
            <a:r>
              <a:rPr lang="en-US" dirty="0"/>
              <a:t> </a:t>
            </a:r>
            <a:r>
              <a:rPr lang="en-US" dirty="0" err="1"/>
              <a:t>acceptées</a:t>
            </a:r>
            <a:r>
              <a:rPr lang="en-US" dirty="0"/>
              <a:t>. La </a:t>
            </a:r>
            <a:r>
              <a:rPr lang="en-US" dirty="0" err="1"/>
              <a:t>plainte</a:t>
            </a:r>
            <a:r>
              <a:rPr lang="en-US" dirty="0"/>
              <a:t> doit </a:t>
            </a:r>
            <a:r>
              <a:rPr lang="en-US" dirty="0" err="1"/>
              <a:t>fournir</a:t>
            </a:r>
            <a:r>
              <a:rPr lang="en-US" dirty="0"/>
              <a:t> des </a:t>
            </a:r>
            <a:r>
              <a:rPr lang="en-US" dirty="0" err="1"/>
              <a:t>informations</a:t>
            </a:r>
            <a:r>
              <a:rPr lang="en-US" dirty="0"/>
              <a:t> </a:t>
            </a:r>
            <a:r>
              <a:rPr lang="en-US" dirty="0" err="1"/>
              <a:t>personnelles</a:t>
            </a:r>
            <a:r>
              <a:rPr lang="en-US" dirty="0"/>
              <a:t> de base - nom, </a:t>
            </a:r>
            <a:r>
              <a:rPr lang="en-US" dirty="0" err="1"/>
              <a:t>nationalité</a:t>
            </a:r>
            <a:r>
              <a:rPr lang="en-US" dirty="0"/>
              <a:t>, date de naissance, </a:t>
            </a:r>
            <a:r>
              <a:rPr lang="en-US" dirty="0" err="1"/>
              <a:t>adresse</a:t>
            </a:r>
            <a:r>
              <a:rPr lang="en-US" dirty="0"/>
              <a:t> </a:t>
            </a:r>
            <a:r>
              <a:rPr lang="en-US" dirty="0" err="1"/>
              <a:t>postale</a:t>
            </a:r>
            <a:r>
              <a:rPr lang="en-US" dirty="0"/>
              <a:t> et </a:t>
            </a:r>
            <a:r>
              <a:rPr lang="en-US" dirty="0" err="1"/>
              <a:t>adresse</a:t>
            </a:r>
            <a:r>
              <a:rPr lang="en-US" dirty="0"/>
              <a:t> </a:t>
            </a:r>
            <a:r>
              <a:rPr lang="en-US" dirty="0" err="1"/>
              <a:t>électronique</a:t>
            </a:r>
            <a:r>
              <a:rPr lang="en-US" dirty="0"/>
              <a:t> du </a:t>
            </a:r>
            <a:r>
              <a:rPr lang="en-US" dirty="0" err="1"/>
              <a:t>plaignant</a:t>
            </a:r>
            <a:r>
              <a:rPr lang="en-US" dirty="0"/>
              <a:t> - et </a:t>
            </a:r>
            <a:r>
              <a:rPr lang="en-US" dirty="0" err="1"/>
              <a:t>préciser</a:t>
            </a:r>
            <a:r>
              <a:rPr lang="en-US" dirty="0"/>
              <a:t> </a:t>
            </a:r>
            <a:r>
              <a:rPr lang="en-US" dirty="0" err="1"/>
              <a:t>l'État</a:t>
            </a:r>
            <a:r>
              <a:rPr lang="en-US" dirty="0"/>
              <a:t> </a:t>
            </a:r>
            <a:r>
              <a:rPr lang="en-US" dirty="0" err="1"/>
              <a:t>partie</a:t>
            </a:r>
            <a:r>
              <a:rPr lang="en-US" dirty="0"/>
              <a:t> </a:t>
            </a:r>
            <a:r>
              <a:rPr lang="en-US" dirty="0" err="1"/>
              <a:t>contre</a:t>
            </a:r>
            <a:r>
              <a:rPr lang="en-US" dirty="0"/>
              <a:t> </a:t>
            </a:r>
            <a:r>
              <a:rPr lang="en-US" dirty="0" err="1"/>
              <a:t>lequel</a:t>
            </a:r>
            <a:r>
              <a:rPr lang="en-US" dirty="0"/>
              <a:t> </a:t>
            </a:r>
            <a:r>
              <a:rPr lang="en-US" dirty="0" err="1"/>
              <a:t>elle</a:t>
            </a:r>
            <a:r>
              <a:rPr lang="en-US" dirty="0"/>
              <a:t> </a:t>
            </a:r>
            <a:r>
              <a:rPr lang="en-US" dirty="0" err="1"/>
              <a:t>est</a:t>
            </a:r>
            <a:r>
              <a:rPr lang="en-US" dirty="0"/>
              <a:t> </a:t>
            </a:r>
            <a:r>
              <a:rPr lang="en-US" dirty="0" err="1"/>
              <a:t>dirigée</a:t>
            </a:r>
            <a:r>
              <a:rPr lang="en-US" dirty="0"/>
              <a:t>. Tout </a:t>
            </a:r>
            <a:r>
              <a:rPr lang="en-US" dirty="0" err="1"/>
              <a:t>changement</a:t>
            </a:r>
            <a:r>
              <a:rPr lang="en-US" dirty="0"/>
              <a:t> </a:t>
            </a:r>
            <a:r>
              <a:rPr lang="en-US" dirty="0" err="1"/>
              <a:t>ultérieur</a:t>
            </a:r>
            <a:r>
              <a:rPr lang="en-US" dirty="0"/>
              <a:t> </a:t>
            </a:r>
            <a:r>
              <a:rPr lang="en-US" dirty="0" err="1"/>
              <a:t>d'adresse</a:t>
            </a:r>
            <a:r>
              <a:rPr lang="en-US" dirty="0"/>
              <a:t> </a:t>
            </a:r>
            <a:r>
              <a:rPr lang="en-US" dirty="0" err="1"/>
              <a:t>ou</a:t>
            </a:r>
            <a:r>
              <a:rPr lang="en-US" dirty="0"/>
              <a:t> </a:t>
            </a:r>
            <a:r>
              <a:rPr lang="en-US" dirty="0" err="1"/>
              <a:t>d'autres</a:t>
            </a:r>
            <a:r>
              <a:rPr lang="en-US" dirty="0"/>
              <a:t> </a:t>
            </a:r>
            <a:r>
              <a:rPr lang="en-US" dirty="0" err="1"/>
              <a:t>coordonnées</a:t>
            </a:r>
            <a:r>
              <a:rPr lang="en-US" dirty="0"/>
              <a:t> doit </a:t>
            </a:r>
            <a:r>
              <a:rPr lang="en-US" dirty="0" err="1"/>
              <a:t>être</a:t>
            </a:r>
            <a:r>
              <a:rPr lang="en-US" dirty="0"/>
              <a:t> </a:t>
            </a:r>
            <a:r>
              <a:rPr lang="en-US" dirty="0" err="1"/>
              <a:t>notifié</a:t>
            </a:r>
            <a:r>
              <a:rPr lang="en-US" dirty="0"/>
              <a:t> dans les plus </a:t>
            </a:r>
            <a:r>
              <a:rPr lang="en-US" dirty="0" err="1"/>
              <a:t>brefs</a:t>
            </a:r>
            <a:r>
              <a:rPr lang="en-US" dirty="0"/>
              <a:t> </a:t>
            </a:r>
            <a:r>
              <a:rPr lang="en-US" dirty="0" err="1"/>
              <a:t>délais</a:t>
            </a:r>
            <a:r>
              <a:rPr lang="en-US" dirty="0"/>
              <a:t>. Il </a:t>
            </a:r>
            <a:r>
              <a:rPr lang="en-US" dirty="0" err="1"/>
              <a:t>est</a:t>
            </a:r>
            <a:r>
              <a:rPr lang="en-US" dirty="0"/>
              <a:t> </a:t>
            </a:r>
            <a:r>
              <a:rPr lang="en-US" dirty="0" err="1"/>
              <a:t>essentiel</a:t>
            </a:r>
            <a:r>
              <a:rPr lang="en-US" dirty="0"/>
              <a:t> </a:t>
            </a:r>
            <a:r>
              <a:rPr lang="en-US" dirty="0" err="1"/>
              <a:t>d'exposer</a:t>
            </a:r>
            <a:r>
              <a:rPr lang="en-US" dirty="0"/>
              <a:t>, dans </a:t>
            </a:r>
            <a:r>
              <a:rPr lang="en-US" dirty="0" err="1"/>
              <a:t>l'ordre</a:t>
            </a:r>
            <a:r>
              <a:rPr lang="en-US" dirty="0"/>
              <a:t> </a:t>
            </a:r>
            <a:r>
              <a:rPr lang="en-US" dirty="0" err="1"/>
              <a:t>chronologique</a:t>
            </a:r>
            <a:r>
              <a:rPr lang="en-US" dirty="0"/>
              <a:t>, </a:t>
            </a:r>
            <a:r>
              <a:rPr lang="en-US" dirty="0" err="1"/>
              <a:t>tous</a:t>
            </a:r>
            <a:r>
              <a:rPr lang="en-US" dirty="0"/>
              <a:t> les faits sur </a:t>
            </a:r>
            <a:r>
              <a:rPr lang="en-US" dirty="0" err="1"/>
              <a:t>lesquels</a:t>
            </a:r>
            <a:r>
              <a:rPr lang="en-US" dirty="0"/>
              <a:t> la </a:t>
            </a:r>
            <a:r>
              <a:rPr lang="en-US" dirty="0" err="1"/>
              <a:t>plainte</a:t>
            </a:r>
            <a:r>
              <a:rPr lang="en-US" dirty="0"/>
              <a:t> </a:t>
            </a:r>
            <a:r>
              <a:rPr lang="en-US" dirty="0" err="1"/>
              <a:t>est</a:t>
            </a:r>
            <a:r>
              <a:rPr lang="en-US" dirty="0"/>
              <a:t> </a:t>
            </a:r>
            <a:r>
              <a:rPr lang="en-US" dirty="0" err="1"/>
              <a:t>fondée</a:t>
            </a:r>
            <a:r>
              <a:rPr lang="en-US" dirty="0"/>
              <a:t>. Le </a:t>
            </a:r>
            <a:r>
              <a:rPr lang="en-US" dirty="0" err="1"/>
              <a:t>récit</a:t>
            </a:r>
            <a:r>
              <a:rPr lang="en-US" dirty="0"/>
              <a:t> doit </a:t>
            </a:r>
            <a:r>
              <a:rPr lang="en-US" dirty="0" err="1"/>
              <a:t>être</a:t>
            </a:r>
            <a:r>
              <a:rPr lang="en-US" dirty="0"/>
              <a:t> </a:t>
            </a:r>
            <a:r>
              <a:rPr lang="en-US" dirty="0" err="1"/>
              <a:t>aussi</a:t>
            </a:r>
            <a:r>
              <a:rPr lang="en-US" dirty="0"/>
              <a:t> </a:t>
            </a:r>
            <a:r>
              <a:rPr lang="en-US" dirty="0" err="1"/>
              <a:t>complet</a:t>
            </a:r>
            <a:r>
              <a:rPr lang="en-US" dirty="0"/>
              <a:t> que possible et </a:t>
            </a:r>
            <a:r>
              <a:rPr lang="en-US" dirty="0" err="1"/>
              <a:t>contenir</a:t>
            </a:r>
            <a:r>
              <a:rPr lang="en-US" dirty="0"/>
              <a:t> </a:t>
            </a:r>
            <a:r>
              <a:rPr lang="en-US" dirty="0" err="1"/>
              <a:t>toutes</a:t>
            </a:r>
            <a:r>
              <a:rPr lang="en-US" dirty="0"/>
              <a:t> les </a:t>
            </a:r>
            <a:r>
              <a:rPr lang="en-US" dirty="0" err="1"/>
              <a:t>informations</a:t>
            </a:r>
            <a:r>
              <a:rPr lang="en-US" dirty="0"/>
              <a:t> </a:t>
            </a:r>
            <a:r>
              <a:rPr lang="en-US" dirty="0" err="1"/>
              <a:t>pertinentes</a:t>
            </a:r>
            <a:r>
              <a:rPr lang="en-US" dirty="0"/>
              <a:t> pour </a:t>
            </a:r>
            <a:r>
              <a:rPr lang="en-US" dirty="0" err="1"/>
              <a:t>l'affaire</a:t>
            </a:r>
            <a:r>
              <a:rPr lang="en-US" dirty="0"/>
              <a:t>. Le </a:t>
            </a:r>
            <a:r>
              <a:rPr lang="en-US" dirty="0" err="1"/>
              <a:t>plaignant</a:t>
            </a:r>
            <a:r>
              <a:rPr lang="en-US" dirty="0"/>
              <a:t> doit </a:t>
            </a:r>
            <a:r>
              <a:rPr lang="en-US" dirty="0" err="1"/>
              <a:t>indiquer</a:t>
            </a:r>
            <a:r>
              <a:rPr lang="en-US" dirty="0"/>
              <a:t> </a:t>
            </a:r>
            <a:r>
              <a:rPr lang="en-US" dirty="0" err="1"/>
              <a:t>pourquoi</a:t>
            </a:r>
            <a:r>
              <a:rPr lang="en-US" dirty="0"/>
              <a:t> il </a:t>
            </a:r>
            <a:r>
              <a:rPr lang="en-US" dirty="0" err="1"/>
              <a:t>considère</a:t>
            </a:r>
            <a:r>
              <a:rPr lang="en-US" dirty="0"/>
              <a:t> que les faits </a:t>
            </a:r>
            <a:r>
              <a:rPr lang="en-US" dirty="0" err="1"/>
              <a:t>décrits</a:t>
            </a:r>
            <a:r>
              <a:rPr lang="en-US" dirty="0"/>
              <a:t> constituent </a:t>
            </a:r>
            <a:r>
              <a:rPr lang="en-US" dirty="0" err="1"/>
              <a:t>une</a:t>
            </a:r>
            <a:r>
              <a:rPr lang="en-US" dirty="0"/>
              <a:t> violation du </a:t>
            </a:r>
            <a:r>
              <a:rPr lang="en-US" dirty="0" err="1"/>
              <a:t>traité</a:t>
            </a:r>
            <a:r>
              <a:rPr lang="en-US" dirty="0"/>
              <a:t> </a:t>
            </a:r>
            <a:r>
              <a:rPr lang="en-US" dirty="0" err="1"/>
              <a:t>en</a:t>
            </a:r>
            <a:r>
              <a:rPr lang="en-US" dirty="0"/>
              <a:t> question. Il </a:t>
            </a:r>
            <a:r>
              <a:rPr lang="en-US" dirty="0" err="1"/>
              <a:t>est</a:t>
            </a:r>
            <a:r>
              <a:rPr lang="en-US" dirty="0"/>
              <a:t> </a:t>
            </a:r>
            <a:r>
              <a:rPr lang="en-US" dirty="0" err="1"/>
              <a:t>fortement</a:t>
            </a:r>
            <a:r>
              <a:rPr lang="en-US" dirty="0"/>
              <a:t> </a:t>
            </a:r>
            <a:r>
              <a:rPr lang="en-US" dirty="0" err="1"/>
              <a:t>recommandé</a:t>
            </a:r>
            <a:r>
              <a:rPr lang="en-US" dirty="0"/>
              <a:t> aux </a:t>
            </a:r>
            <a:r>
              <a:rPr lang="en-US" dirty="0" err="1"/>
              <a:t>plaignants</a:t>
            </a:r>
            <a:r>
              <a:rPr lang="en-US" dirty="0"/>
              <a:t> de </a:t>
            </a:r>
            <a:r>
              <a:rPr lang="en-US" dirty="0" err="1"/>
              <a:t>préciser</a:t>
            </a:r>
            <a:r>
              <a:rPr lang="en-US" dirty="0"/>
              <a:t> les droits </a:t>
            </a:r>
            <a:r>
              <a:rPr lang="en-US" dirty="0" err="1"/>
              <a:t>énoncés</a:t>
            </a:r>
            <a:r>
              <a:rPr lang="en-US" dirty="0"/>
              <a:t> dans le </a:t>
            </a:r>
            <a:r>
              <a:rPr lang="en-US" dirty="0" err="1"/>
              <a:t>traité</a:t>
            </a:r>
            <a:r>
              <a:rPr lang="en-US" dirty="0"/>
              <a:t> qui </a:t>
            </a:r>
            <a:r>
              <a:rPr lang="en-US" dirty="0" err="1"/>
              <a:t>auraient</a:t>
            </a:r>
            <a:r>
              <a:rPr lang="en-US" dirty="0"/>
              <a:t> </a:t>
            </a:r>
            <a:r>
              <a:rPr lang="en-US" dirty="0" err="1"/>
              <a:t>été</a:t>
            </a:r>
            <a:r>
              <a:rPr lang="en-US" dirty="0"/>
              <a:t> </a:t>
            </a:r>
            <a:r>
              <a:rPr lang="en-US" dirty="0" err="1"/>
              <a:t>violés</a:t>
            </a:r>
            <a:r>
              <a:rPr lang="en-US" dirty="0"/>
              <a:t>. Il </a:t>
            </a:r>
            <a:r>
              <a:rPr lang="en-US" dirty="0" err="1"/>
              <a:t>est</a:t>
            </a:r>
            <a:r>
              <a:rPr lang="en-US" dirty="0"/>
              <a:t> </a:t>
            </a:r>
            <a:r>
              <a:rPr lang="en-US" dirty="0" err="1"/>
              <a:t>également</a:t>
            </a:r>
            <a:r>
              <a:rPr lang="en-US" dirty="0"/>
              <a:t> </a:t>
            </a:r>
            <a:r>
              <a:rPr lang="en-US" dirty="0" err="1"/>
              <a:t>conseillé</a:t>
            </a:r>
            <a:r>
              <a:rPr lang="en-US" dirty="0"/>
              <a:t> </a:t>
            </a:r>
            <a:r>
              <a:rPr lang="en-US" dirty="0" err="1"/>
              <a:t>d'indiquer</a:t>
            </a:r>
            <a:r>
              <a:rPr lang="en-US" dirty="0"/>
              <a:t> les types de </a:t>
            </a:r>
            <a:r>
              <a:rPr lang="en-US" dirty="0" err="1"/>
              <a:t>recours</a:t>
            </a:r>
            <a:r>
              <a:rPr lang="en-US" dirty="0"/>
              <a:t> que le </a:t>
            </a:r>
            <a:r>
              <a:rPr lang="en-US" dirty="0" err="1"/>
              <a:t>plaignant</a:t>
            </a:r>
            <a:r>
              <a:rPr lang="en-US" dirty="0"/>
              <a:t> </a:t>
            </a:r>
            <a:r>
              <a:rPr lang="en-US" dirty="0" err="1"/>
              <a:t>souhaiterait</a:t>
            </a:r>
            <a:r>
              <a:rPr lang="en-US" dirty="0"/>
              <a:t> </a:t>
            </a:r>
            <a:r>
              <a:rPr lang="en-US" dirty="0" err="1"/>
              <a:t>obtenir</a:t>
            </a:r>
            <a:r>
              <a:rPr lang="en-US" dirty="0"/>
              <a:t> de </a:t>
            </a:r>
            <a:r>
              <a:rPr lang="en-US" dirty="0" err="1"/>
              <a:t>l'État</a:t>
            </a:r>
            <a:r>
              <a:rPr lang="en-US" dirty="0"/>
              <a:t> </a:t>
            </a:r>
            <a:r>
              <a:rPr lang="en-US" dirty="0" err="1"/>
              <a:t>partie</a:t>
            </a:r>
            <a:r>
              <a:rPr lang="en-US" dirty="0"/>
              <a:t>, </a:t>
            </a:r>
            <a:r>
              <a:rPr lang="en-US" dirty="0" err="1"/>
              <a:t>si</a:t>
            </a:r>
            <a:r>
              <a:rPr lang="en-US" dirty="0"/>
              <a:t> le </a:t>
            </a:r>
            <a:r>
              <a:rPr lang="en-US" dirty="0" err="1"/>
              <a:t>comité</a:t>
            </a:r>
            <a:r>
              <a:rPr lang="en-US" dirty="0"/>
              <a:t> </a:t>
            </a:r>
            <a:r>
              <a:rPr lang="en-US" dirty="0" err="1"/>
              <a:t>conclut</a:t>
            </a:r>
            <a:r>
              <a:rPr lang="en-US" dirty="0"/>
              <a:t> que les faits </a:t>
            </a:r>
            <a:r>
              <a:rPr lang="en-US" dirty="0" err="1"/>
              <a:t>dont</a:t>
            </a:r>
            <a:r>
              <a:rPr lang="en-US" dirty="0"/>
              <a:t> il </a:t>
            </a:r>
            <a:r>
              <a:rPr lang="en-US" dirty="0" err="1"/>
              <a:t>est</a:t>
            </a:r>
            <a:r>
              <a:rPr lang="en-US" dirty="0"/>
              <a:t> </a:t>
            </a:r>
            <a:r>
              <a:rPr lang="en-US" dirty="0" err="1"/>
              <a:t>saisi</a:t>
            </a:r>
            <a:r>
              <a:rPr lang="en-US" dirty="0"/>
              <a:t> </a:t>
            </a:r>
            <a:r>
              <a:rPr lang="en-US" dirty="0" err="1"/>
              <a:t>révèlent</a:t>
            </a:r>
            <a:r>
              <a:rPr lang="en-US" dirty="0"/>
              <a:t> </a:t>
            </a:r>
            <a:r>
              <a:rPr lang="en-US" dirty="0" err="1"/>
              <a:t>une</a:t>
            </a:r>
            <a:r>
              <a:rPr lang="en-US" dirty="0"/>
              <a:t> violation. Le </a:t>
            </a:r>
            <a:r>
              <a:rPr lang="en-US" dirty="0" err="1"/>
              <a:t>requérant</a:t>
            </a:r>
            <a:r>
              <a:rPr lang="en-US" dirty="0"/>
              <a:t> doit </a:t>
            </a:r>
            <a:r>
              <a:rPr lang="en-US" dirty="0" err="1"/>
              <a:t>également</a:t>
            </a:r>
            <a:r>
              <a:rPr lang="en-US" dirty="0"/>
              <a:t> </a:t>
            </a:r>
            <a:r>
              <a:rPr lang="en-US" dirty="0" err="1"/>
              <a:t>détailler</a:t>
            </a:r>
            <a:r>
              <a:rPr lang="en-US" dirty="0"/>
              <a:t> les </a:t>
            </a:r>
            <a:r>
              <a:rPr lang="en-US" dirty="0" err="1"/>
              <a:t>mesures</a:t>
            </a:r>
            <a:r>
              <a:rPr lang="en-US" dirty="0"/>
              <a:t> </a:t>
            </a:r>
            <a:r>
              <a:rPr lang="en-US" dirty="0" err="1"/>
              <a:t>qu'il</a:t>
            </a:r>
            <a:r>
              <a:rPr lang="en-US" dirty="0"/>
              <a:t> a déjà </a:t>
            </a:r>
            <a:r>
              <a:rPr lang="en-US" dirty="0" err="1"/>
              <a:t>prises</a:t>
            </a:r>
            <a:r>
              <a:rPr lang="en-US" dirty="0"/>
              <a:t> pour </a:t>
            </a:r>
            <a:r>
              <a:rPr lang="en-US" dirty="0" err="1"/>
              <a:t>épuiser</a:t>
            </a:r>
            <a:r>
              <a:rPr lang="en-US" dirty="0"/>
              <a:t> les </a:t>
            </a:r>
            <a:r>
              <a:rPr lang="en-US" dirty="0" err="1"/>
              <a:t>recours</a:t>
            </a:r>
            <a:r>
              <a:rPr lang="en-US" dirty="0"/>
              <a:t> </a:t>
            </a:r>
            <a:r>
              <a:rPr lang="en-US" dirty="0" err="1"/>
              <a:t>disponibles</a:t>
            </a:r>
            <a:r>
              <a:rPr lang="en-US" dirty="0"/>
              <a:t> dans </a:t>
            </a:r>
            <a:r>
              <a:rPr lang="en-US" dirty="0" err="1"/>
              <a:t>l'État</a:t>
            </a:r>
            <a:r>
              <a:rPr lang="en-US" dirty="0"/>
              <a:t> </a:t>
            </a:r>
            <a:r>
              <a:rPr lang="en-US" dirty="0" err="1"/>
              <a:t>partie</a:t>
            </a:r>
            <a:r>
              <a:rPr lang="en-US" dirty="0"/>
              <a:t> </a:t>
            </a:r>
            <a:r>
              <a:rPr lang="en-US" dirty="0" err="1"/>
              <a:t>contre</a:t>
            </a:r>
            <a:r>
              <a:rPr lang="en-US" dirty="0"/>
              <a:t> </a:t>
            </a:r>
            <a:r>
              <a:rPr lang="en-US" dirty="0" err="1"/>
              <a:t>lequel</a:t>
            </a:r>
            <a:r>
              <a:rPr lang="en-US" dirty="0"/>
              <a:t> la </a:t>
            </a:r>
            <a:r>
              <a:rPr lang="en-US" dirty="0" err="1"/>
              <a:t>plainte</a:t>
            </a:r>
            <a:r>
              <a:rPr lang="en-US" dirty="0"/>
              <a:t> </a:t>
            </a:r>
            <a:r>
              <a:rPr lang="en-US" dirty="0" err="1"/>
              <a:t>est</a:t>
            </a:r>
            <a:r>
              <a:rPr lang="en-US" dirty="0"/>
              <a:t> </a:t>
            </a:r>
            <a:r>
              <a:rPr lang="en-US" dirty="0" err="1"/>
              <a:t>dirigée</a:t>
            </a:r>
            <a:r>
              <a:rPr lang="en-US" dirty="0"/>
              <a:t>, </a:t>
            </a:r>
            <a:r>
              <a:rPr lang="en-US" dirty="0" err="1"/>
              <a:t>c'est</a:t>
            </a:r>
            <a:r>
              <a:rPr lang="en-US" dirty="0"/>
              <a:t>-</a:t>
            </a:r>
            <a:r>
              <a:rPr lang="en-US" dirty="0" err="1"/>
              <a:t>à</a:t>
            </a:r>
            <a:r>
              <a:rPr lang="en-US" dirty="0"/>
              <a:t>-dire les </a:t>
            </a:r>
            <a:r>
              <a:rPr lang="en-US" dirty="0" err="1"/>
              <a:t>mesures</a:t>
            </a:r>
            <a:r>
              <a:rPr lang="en-US" dirty="0"/>
              <a:t> </a:t>
            </a:r>
            <a:r>
              <a:rPr lang="en-US" dirty="0" err="1"/>
              <a:t>prises</a:t>
            </a:r>
            <a:r>
              <a:rPr lang="en-US" dirty="0"/>
              <a:t> </a:t>
            </a:r>
            <a:r>
              <a:rPr lang="en-US" dirty="0" err="1"/>
              <a:t>devant</a:t>
            </a:r>
            <a:r>
              <a:rPr lang="en-US" dirty="0"/>
              <a:t> les </a:t>
            </a:r>
            <a:r>
              <a:rPr lang="en-US" dirty="0" err="1"/>
              <a:t>tribunaux</a:t>
            </a:r>
            <a:r>
              <a:rPr lang="en-US" dirty="0"/>
              <a:t> et les </a:t>
            </a:r>
            <a:r>
              <a:rPr lang="en-US" dirty="0" err="1"/>
              <a:t>autorités</a:t>
            </a:r>
            <a:r>
              <a:rPr lang="en-US" dirty="0"/>
              <a:t> locales de </a:t>
            </a:r>
            <a:r>
              <a:rPr lang="en-US" dirty="0" err="1"/>
              <a:t>l'État</a:t>
            </a:r>
            <a:r>
              <a:rPr lang="en-US" dirty="0"/>
              <a:t> </a:t>
            </a:r>
            <a:r>
              <a:rPr lang="en-US" dirty="0" err="1"/>
              <a:t>partie</a:t>
            </a:r>
            <a:r>
              <a:rPr lang="en-US" dirty="0"/>
              <a:t>. </a:t>
            </a:r>
            <a:r>
              <a:rPr lang="en-US" dirty="0" err="1"/>
              <a:t>L'obligation</a:t>
            </a:r>
            <a:r>
              <a:rPr lang="en-US" dirty="0"/>
              <a:t> </a:t>
            </a:r>
            <a:r>
              <a:rPr lang="en-US" dirty="0" err="1"/>
              <a:t>d'épuiser</a:t>
            </a:r>
            <a:r>
              <a:rPr lang="en-US" dirty="0"/>
              <a:t> les </a:t>
            </a:r>
            <a:r>
              <a:rPr lang="en-US" dirty="0" err="1"/>
              <a:t>voies</a:t>
            </a:r>
            <a:r>
              <a:rPr lang="en-US" dirty="0"/>
              <a:t> de </a:t>
            </a:r>
            <a:r>
              <a:rPr lang="en-US" dirty="0" err="1"/>
              <a:t>recours</a:t>
            </a:r>
            <a:r>
              <a:rPr lang="en-US" dirty="0"/>
              <a:t> internes </a:t>
            </a:r>
            <a:r>
              <a:rPr lang="en-US" dirty="0" err="1"/>
              <a:t>signifie</a:t>
            </a:r>
            <a:r>
              <a:rPr lang="en-US" dirty="0"/>
              <a:t> que les </a:t>
            </a:r>
            <a:r>
              <a:rPr lang="en-US" dirty="0" err="1"/>
              <a:t>plaintes</a:t>
            </a:r>
            <a:r>
              <a:rPr lang="en-US" dirty="0"/>
              <a:t> </a:t>
            </a:r>
            <a:r>
              <a:rPr lang="en-US" dirty="0" err="1"/>
              <a:t>doivent</a:t>
            </a:r>
            <a:r>
              <a:rPr lang="en-US" dirty="0"/>
              <a:t> </a:t>
            </a:r>
            <a:r>
              <a:rPr lang="en-US" dirty="0" err="1"/>
              <a:t>avoir</a:t>
            </a:r>
            <a:r>
              <a:rPr lang="en-US" dirty="0"/>
              <a:t> </a:t>
            </a:r>
            <a:r>
              <a:rPr lang="en-US" dirty="0" err="1"/>
              <a:t>été</a:t>
            </a:r>
            <a:r>
              <a:rPr lang="en-US" dirty="0"/>
              <a:t> </a:t>
            </a:r>
            <a:r>
              <a:rPr lang="en-US" dirty="0" err="1"/>
              <a:t>portées</a:t>
            </a:r>
            <a:r>
              <a:rPr lang="en-US" dirty="0"/>
              <a:t> </a:t>
            </a:r>
            <a:r>
              <a:rPr lang="en-US" dirty="0" err="1"/>
              <a:t>en</a:t>
            </a:r>
            <a:r>
              <a:rPr lang="en-US" dirty="0"/>
              <a:t> premier lieu </a:t>
            </a:r>
            <a:r>
              <a:rPr lang="en-US" dirty="0" err="1"/>
              <a:t>à</a:t>
            </a:r>
            <a:r>
              <a:rPr lang="en-US" dirty="0"/>
              <a:t> </a:t>
            </a:r>
            <a:r>
              <a:rPr lang="en-US" dirty="0" err="1"/>
              <a:t>l'attention</a:t>
            </a:r>
            <a:r>
              <a:rPr lang="en-US" dirty="0"/>
              <a:t> des </a:t>
            </a:r>
            <a:r>
              <a:rPr lang="en-US" dirty="0" err="1"/>
              <a:t>autorités</a:t>
            </a:r>
            <a:r>
              <a:rPr lang="en-US" dirty="0"/>
              <a:t> </a:t>
            </a:r>
            <a:r>
              <a:rPr lang="en-US" dirty="0" err="1"/>
              <a:t>nationales</a:t>
            </a:r>
            <a:r>
              <a:rPr lang="en-US" dirty="0"/>
              <a:t> </a:t>
            </a:r>
            <a:r>
              <a:rPr lang="en-US" dirty="0" err="1"/>
              <a:t>compétentes</a:t>
            </a:r>
            <a:r>
              <a:rPr lang="en-US" dirty="0"/>
              <a:t>, </a:t>
            </a:r>
            <a:r>
              <a:rPr lang="en-US" dirty="0" err="1"/>
              <a:t>jusqu'à</a:t>
            </a:r>
            <a:r>
              <a:rPr lang="en-US" dirty="0"/>
              <a:t> la plus haute instance disponible. Si </a:t>
            </a:r>
            <a:r>
              <a:rPr lang="en-US" dirty="0" err="1"/>
              <a:t>certains</a:t>
            </a:r>
            <a:r>
              <a:rPr lang="en-US" dirty="0"/>
              <a:t> de </a:t>
            </a:r>
            <a:r>
              <a:rPr lang="en-US" dirty="0" err="1"/>
              <a:t>ces</a:t>
            </a:r>
            <a:r>
              <a:rPr lang="en-US" dirty="0"/>
              <a:t> </a:t>
            </a:r>
            <a:r>
              <a:rPr lang="en-US" dirty="0" err="1"/>
              <a:t>recours</a:t>
            </a:r>
            <a:r>
              <a:rPr lang="en-US" dirty="0"/>
              <a:t> </a:t>
            </a:r>
            <a:r>
              <a:rPr lang="en-US" dirty="0" err="1"/>
              <a:t>sont</a:t>
            </a:r>
            <a:r>
              <a:rPr lang="en-US" dirty="0"/>
              <a:t> </a:t>
            </a:r>
            <a:r>
              <a:rPr lang="en-US" dirty="0" err="1"/>
              <a:t>en</a:t>
            </a:r>
            <a:r>
              <a:rPr lang="en-US" dirty="0"/>
              <a:t> </a:t>
            </a:r>
            <a:r>
              <a:rPr lang="en-US" dirty="0" err="1"/>
              <a:t>cours</a:t>
            </a:r>
            <a:r>
              <a:rPr lang="en-US" dirty="0"/>
              <a:t> </a:t>
            </a:r>
            <a:r>
              <a:rPr lang="en-US" dirty="0" err="1"/>
              <a:t>ou</a:t>
            </a:r>
            <a:r>
              <a:rPr lang="en-US" dirty="0"/>
              <a:t> </a:t>
            </a:r>
            <a:r>
              <a:rPr lang="en-US" dirty="0" err="1"/>
              <a:t>n'ont</a:t>
            </a:r>
            <a:r>
              <a:rPr lang="en-US" dirty="0"/>
              <a:t> pas encore </a:t>
            </a:r>
            <a:r>
              <a:rPr lang="en-US" dirty="0" err="1"/>
              <a:t>été</a:t>
            </a:r>
            <a:r>
              <a:rPr lang="en-US" dirty="0"/>
              <a:t> </a:t>
            </a:r>
            <a:r>
              <a:rPr lang="en-US" dirty="0" err="1"/>
              <a:t>épuisés</a:t>
            </a:r>
            <a:r>
              <a:rPr lang="en-US" dirty="0"/>
              <a:t>, il </a:t>
            </a:r>
            <a:r>
              <a:rPr lang="en-US" dirty="0" err="1"/>
              <a:t>convient</a:t>
            </a:r>
            <a:r>
              <a:rPr lang="en-US" dirty="0"/>
              <a:t> de </a:t>
            </a:r>
            <a:r>
              <a:rPr lang="en-US" dirty="0" err="1"/>
              <a:t>l'indiquer</a:t>
            </a:r>
            <a:r>
              <a:rPr lang="en-US" dirty="0"/>
              <a:t>, </a:t>
            </a:r>
            <a:r>
              <a:rPr lang="en-US" dirty="0" err="1"/>
              <a:t>ainsi</a:t>
            </a:r>
            <a:r>
              <a:rPr lang="en-US" dirty="0"/>
              <a:t> que les raisons de </a:t>
            </a:r>
            <a:r>
              <a:rPr lang="en-US" dirty="0" err="1"/>
              <a:t>cette</a:t>
            </a:r>
            <a:r>
              <a:rPr lang="en-US" dirty="0"/>
              <a:t> situation. </a:t>
            </a:r>
            <a:r>
              <a:rPr lang="en-US" dirty="0" err="1"/>
              <a:t>Voir</a:t>
            </a:r>
            <a:r>
              <a:rPr lang="en-US" dirty="0"/>
              <a:t> ci-dessous pour plus de </a:t>
            </a:r>
            <a:r>
              <a:rPr lang="en-US" dirty="0" err="1"/>
              <a:t>détails</a:t>
            </a:r>
            <a:r>
              <a:rPr lang="en-US" dirty="0"/>
              <a:t>. Les </a:t>
            </a:r>
            <a:r>
              <a:rPr lang="en-US" dirty="0" err="1"/>
              <a:t>plaignants</a:t>
            </a:r>
            <a:r>
              <a:rPr lang="en-US" dirty="0"/>
              <a:t> </a:t>
            </a:r>
            <a:r>
              <a:rPr lang="en-US" dirty="0" err="1"/>
              <a:t>doivent</a:t>
            </a:r>
            <a:r>
              <a:rPr lang="en-US" dirty="0"/>
              <a:t> </a:t>
            </a:r>
            <a:r>
              <a:rPr lang="en-US" dirty="0" err="1"/>
              <a:t>fournir</a:t>
            </a:r>
            <a:r>
              <a:rPr lang="en-US" dirty="0"/>
              <a:t> des copies de </a:t>
            </a:r>
            <a:r>
              <a:rPr lang="en-US" dirty="0" err="1"/>
              <a:t>tous</a:t>
            </a:r>
            <a:r>
              <a:rPr lang="en-US" dirty="0"/>
              <a:t> les documents </a:t>
            </a:r>
            <a:r>
              <a:rPr lang="en-US" dirty="0" err="1"/>
              <a:t>pertinents</a:t>
            </a:r>
            <a:r>
              <a:rPr lang="en-US" dirty="0"/>
              <a:t> pour </a:t>
            </a:r>
            <a:r>
              <a:rPr lang="en-US" dirty="0" err="1"/>
              <a:t>leurs</a:t>
            </a:r>
            <a:r>
              <a:rPr lang="en-US" dirty="0"/>
              <a:t> revendications et arguments, </a:t>
            </a:r>
            <a:r>
              <a:rPr lang="en-US" dirty="0" err="1"/>
              <a:t>en</a:t>
            </a:r>
            <a:r>
              <a:rPr lang="en-US" dirty="0"/>
              <a:t> particulier les </a:t>
            </a:r>
            <a:r>
              <a:rPr lang="en-US" dirty="0" err="1"/>
              <a:t>décisions</a:t>
            </a:r>
            <a:r>
              <a:rPr lang="en-US" dirty="0"/>
              <a:t> </a:t>
            </a:r>
            <a:r>
              <a:rPr lang="en-US" dirty="0" err="1"/>
              <a:t>administratives</a:t>
            </a:r>
            <a:r>
              <a:rPr lang="en-US" dirty="0"/>
              <a:t> </a:t>
            </a:r>
            <a:r>
              <a:rPr lang="en-US" dirty="0" err="1"/>
              <a:t>ou</a:t>
            </a:r>
            <a:r>
              <a:rPr lang="en-US" dirty="0"/>
              <a:t> </a:t>
            </a:r>
            <a:r>
              <a:rPr lang="en-US" dirty="0" err="1"/>
              <a:t>judiciaires</a:t>
            </a:r>
            <a:r>
              <a:rPr lang="en-US" dirty="0"/>
              <a:t> </a:t>
            </a:r>
            <a:r>
              <a:rPr lang="en-US" dirty="0" err="1"/>
              <a:t>rendues</a:t>
            </a:r>
            <a:r>
              <a:rPr lang="en-US" dirty="0"/>
              <a:t> par les </a:t>
            </a:r>
            <a:r>
              <a:rPr lang="en-US" dirty="0" err="1"/>
              <a:t>autorités</a:t>
            </a:r>
            <a:r>
              <a:rPr lang="en-US" dirty="0"/>
              <a:t> </a:t>
            </a:r>
            <a:r>
              <a:rPr lang="en-US" dirty="0" err="1"/>
              <a:t>nationales</a:t>
            </a:r>
            <a:r>
              <a:rPr lang="en-US" dirty="0"/>
              <a:t> sur les revendications. Si </a:t>
            </a:r>
            <a:r>
              <a:rPr lang="en-US" dirty="0" err="1"/>
              <a:t>ces</a:t>
            </a:r>
            <a:r>
              <a:rPr lang="en-US" dirty="0"/>
              <a:t> documents ne </a:t>
            </a:r>
            <a:r>
              <a:rPr lang="en-US" dirty="0" err="1"/>
              <a:t>sont</a:t>
            </a:r>
            <a:r>
              <a:rPr lang="en-US" dirty="0"/>
              <a:t> pas </a:t>
            </a:r>
            <a:r>
              <a:rPr lang="en-US" dirty="0" err="1"/>
              <a:t>rédigés</a:t>
            </a:r>
            <a:r>
              <a:rPr lang="en-US" dirty="0"/>
              <a:t> dans </a:t>
            </a:r>
            <a:r>
              <a:rPr lang="en-US" dirty="0" err="1"/>
              <a:t>une</a:t>
            </a:r>
            <a:r>
              <a:rPr lang="en-US" dirty="0"/>
              <a:t> langue </a:t>
            </a:r>
            <a:r>
              <a:rPr lang="en-US" dirty="0" err="1"/>
              <a:t>officielle</a:t>
            </a:r>
            <a:r>
              <a:rPr lang="en-US" dirty="0"/>
              <a:t> des Nations </a:t>
            </a:r>
            <a:r>
              <a:rPr lang="en-US" dirty="0" err="1"/>
              <a:t>Unies</a:t>
            </a:r>
            <a:r>
              <a:rPr lang="en-US" dirty="0"/>
              <a:t>, </a:t>
            </a:r>
            <a:r>
              <a:rPr lang="en-US" dirty="0" err="1"/>
              <a:t>une</a:t>
            </a:r>
            <a:r>
              <a:rPr lang="en-US" dirty="0"/>
              <a:t> </a:t>
            </a:r>
            <a:r>
              <a:rPr lang="en-US" dirty="0" err="1"/>
              <a:t>traduction</a:t>
            </a:r>
            <a:r>
              <a:rPr lang="en-US" dirty="0"/>
              <a:t> </a:t>
            </a:r>
            <a:r>
              <a:rPr lang="en-US" dirty="0" err="1"/>
              <a:t>complète</a:t>
            </a:r>
            <a:r>
              <a:rPr lang="en-US" dirty="0"/>
              <a:t> </a:t>
            </a:r>
            <a:r>
              <a:rPr lang="en-US" dirty="0" err="1"/>
              <a:t>ou</a:t>
            </a:r>
            <a:r>
              <a:rPr lang="en-US" dirty="0"/>
              <a:t> </a:t>
            </a:r>
            <a:r>
              <a:rPr lang="en-US" dirty="0" err="1"/>
              <a:t>sommaire</a:t>
            </a:r>
            <a:r>
              <a:rPr lang="en-US" dirty="0"/>
              <a:t> doit </a:t>
            </a:r>
            <a:r>
              <a:rPr lang="en-US" dirty="0" err="1"/>
              <a:t>être</a:t>
            </a:r>
            <a:r>
              <a:rPr lang="en-US" dirty="0"/>
              <a:t> </a:t>
            </a:r>
            <a:r>
              <a:rPr lang="en-US" dirty="0" err="1"/>
              <a:t>soumise</a:t>
            </a:r>
            <a:r>
              <a:rPr lang="en-US" dirty="0"/>
              <a:t>. Les documents </a:t>
            </a:r>
            <a:r>
              <a:rPr lang="en-US" dirty="0" err="1"/>
              <a:t>doivent</a:t>
            </a:r>
            <a:r>
              <a:rPr lang="en-US" dirty="0"/>
              <a:t> </a:t>
            </a:r>
            <a:r>
              <a:rPr lang="en-US" dirty="0" err="1"/>
              <a:t>être</a:t>
            </a:r>
            <a:r>
              <a:rPr lang="en-US" dirty="0"/>
              <a:t> </a:t>
            </a:r>
            <a:r>
              <a:rPr lang="en-US" dirty="0" err="1"/>
              <a:t>énumérés</a:t>
            </a:r>
            <a:r>
              <a:rPr lang="en-US" dirty="0"/>
              <a:t> par </a:t>
            </a:r>
            <a:r>
              <a:rPr lang="en-US" dirty="0" err="1"/>
              <a:t>ordre</a:t>
            </a:r>
            <a:r>
              <a:rPr lang="en-US" dirty="0"/>
              <a:t> </a:t>
            </a:r>
            <a:r>
              <a:rPr lang="en-US" dirty="0" err="1"/>
              <a:t>chronologique</a:t>
            </a:r>
            <a:r>
              <a:rPr lang="en-US" dirty="0"/>
              <a:t>, </a:t>
            </a:r>
            <a:r>
              <a:rPr lang="en-US" dirty="0" err="1"/>
              <a:t>numérotés</a:t>
            </a:r>
            <a:r>
              <a:rPr lang="en-US" dirty="0"/>
              <a:t> </a:t>
            </a:r>
            <a:r>
              <a:rPr lang="en-US" dirty="0" err="1"/>
              <a:t>consécutivement</a:t>
            </a:r>
            <a:r>
              <a:rPr lang="en-US" dirty="0"/>
              <a:t> et </a:t>
            </a:r>
            <a:r>
              <a:rPr lang="en-US" dirty="0" err="1"/>
              <a:t>accompagnés</a:t>
            </a:r>
            <a:r>
              <a:rPr lang="en-US" dirty="0"/>
              <a:t> </a:t>
            </a:r>
            <a:r>
              <a:rPr lang="en-US" dirty="0" err="1"/>
              <a:t>d'une</a:t>
            </a:r>
            <a:r>
              <a:rPr lang="en-US" dirty="0"/>
              <a:t> description concise de </a:t>
            </a:r>
            <a:r>
              <a:rPr lang="en-US" dirty="0" err="1"/>
              <a:t>leur</a:t>
            </a:r>
            <a:r>
              <a:rPr lang="en-US" dirty="0"/>
              <a:t> </a:t>
            </a:r>
            <a:r>
              <a:rPr lang="en-US" dirty="0" err="1"/>
              <a:t>contenu</a:t>
            </a:r>
            <a:r>
              <a:rPr lang="en-US" dirty="0"/>
              <a:t>. La </a:t>
            </a:r>
            <a:r>
              <a:rPr lang="en-US" dirty="0" err="1"/>
              <a:t>plainte</a:t>
            </a:r>
            <a:r>
              <a:rPr lang="en-US" dirty="0"/>
              <a:t> ne doit pas </a:t>
            </a:r>
            <a:r>
              <a:rPr lang="en-US" dirty="0" err="1"/>
              <a:t>dépasser</a:t>
            </a:r>
            <a:r>
              <a:rPr lang="en-US" dirty="0"/>
              <a:t> 50 pages (hors annexes). Si </a:t>
            </a:r>
            <a:r>
              <a:rPr lang="en-US" dirty="0" err="1"/>
              <a:t>elle</a:t>
            </a:r>
            <a:r>
              <a:rPr lang="en-US" dirty="0"/>
              <a:t> </a:t>
            </a:r>
            <a:r>
              <a:rPr lang="en-US" dirty="0" err="1"/>
              <a:t>dépasse</a:t>
            </a:r>
            <a:r>
              <a:rPr lang="en-US" dirty="0"/>
              <a:t> 20 pages, </a:t>
            </a:r>
            <a:r>
              <a:rPr lang="en-US" dirty="0" err="1"/>
              <a:t>elle</a:t>
            </a:r>
            <a:r>
              <a:rPr lang="en-US" dirty="0"/>
              <a:t> doit </a:t>
            </a:r>
            <a:r>
              <a:rPr lang="en-US" dirty="0" err="1"/>
              <a:t>également</a:t>
            </a:r>
            <a:r>
              <a:rPr lang="en-US" dirty="0"/>
              <a:t> </a:t>
            </a:r>
            <a:r>
              <a:rPr lang="en-US" dirty="0" err="1"/>
              <a:t>inclure</a:t>
            </a:r>
            <a:r>
              <a:rPr lang="en-US" dirty="0"/>
              <a:t> un </a:t>
            </a:r>
            <a:r>
              <a:rPr lang="en-US" dirty="0" err="1"/>
              <a:t>bref</a:t>
            </a:r>
            <a:r>
              <a:rPr lang="en-US" dirty="0"/>
              <a:t> résumé de 5 pages au maximum </a:t>
            </a:r>
            <a:r>
              <a:rPr lang="en-US" dirty="0" err="1"/>
              <a:t>mettant</a:t>
            </a:r>
            <a:r>
              <a:rPr lang="en-US" dirty="0"/>
              <a:t> </a:t>
            </a:r>
            <a:r>
              <a:rPr lang="en-US" dirty="0" err="1"/>
              <a:t>en</a:t>
            </a:r>
            <a:r>
              <a:rPr lang="en-US" dirty="0"/>
              <a:t> </a:t>
            </a:r>
            <a:r>
              <a:rPr lang="en-US" dirty="0" err="1"/>
              <a:t>évidence</a:t>
            </a:r>
            <a:r>
              <a:rPr lang="en-US" dirty="0"/>
              <a:t> </a:t>
            </a:r>
            <a:r>
              <a:rPr lang="en-US" dirty="0" err="1"/>
              <a:t>ses</a:t>
            </a:r>
            <a:r>
              <a:rPr lang="en-US" dirty="0"/>
              <a:t> </a:t>
            </a:r>
            <a:r>
              <a:rPr lang="en-US" dirty="0" err="1"/>
              <a:t>principaux</a:t>
            </a:r>
            <a:r>
              <a:rPr lang="en-US" dirty="0"/>
              <a:t> </a:t>
            </a:r>
            <a:r>
              <a:rPr lang="en-US" dirty="0" err="1"/>
              <a:t>éléments</a:t>
            </a:r>
            <a:r>
              <a:rPr lang="en-US" dirty="0"/>
              <a:t>. Si la </a:t>
            </a:r>
            <a:r>
              <a:rPr lang="en-US" dirty="0" err="1"/>
              <a:t>plainte</a:t>
            </a:r>
            <a:r>
              <a:rPr lang="en-US" dirty="0"/>
              <a:t> ne </a:t>
            </a:r>
            <a:r>
              <a:rPr lang="en-US" dirty="0" err="1"/>
              <a:t>contient</a:t>
            </a:r>
            <a:r>
              <a:rPr lang="en-US" dirty="0"/>
              <a:t> pas les </a:t>
            </a:r>
            <a:r>
              <a:rPr lang="en-US" dirty="0" err="1"/>
              <a:t>informations</a:t>
            </a:r>
            <a:r>
              <a:rPr lang="en-US" dirty="0"/>
              <a:t> </a:t>
            </a:r>
            <a:r>
              <a:rPr lang="en-US" dirty="0" err="1"/>
              <a:t>essentielles</a:t>
            </a:r>
            <a:r>
              <a:rPr lang="en-US" dirty="0"/>
              <a:t> pour </a:t>
            </a:r>
            <a:r>
              <a:rPr lang="en-US" dirty="0" err="1"/>
              <a:t>être</a:t>
            </a:r>
            <a:r>
              <a:rPr lang="en-US" dirty="0"/>
              <a:t> </a:t>
            </a:r>
            <a:r>
              <a:rPr lang="en-US" dirty="0" err="1"/>
              <a:t>traitée</a:t>
            </a:r>
            <a:r>
              <a:rPr lang="en-US" dirty="0"/>
              <a:t> dans le cadre de </a:t>
            </a:r>
            <a:r>
              <a:rPr lang="en-US" dirty="0" err="1"/>
              <a:t>ces</a:t>
            </a:r>
            <a:r>
              <a:rPr lang="en-US" dirty="0"/>
              <a:t> </a:t>
            </a:r>
            <a:r>
              <a:rPr lang="en-US" dirty="0" err="1"/>
              <a:t>procédures</a:t>
            </a:r>
            <a:r>
              <a:rPr lang="en-US" dirty="0"/>
              <a:t> </a:t>
            </a:r>
            <a:r>
              <a:rPr lang="en-US" dirty="0" err="1"/>
              <a:t>ou</a:t>
            </a:r>
            <a:r>
              <a:rPr lang="en-US" dirty="0"/>
              <a:t> </a:t>
            </a:r>
            <a:r>
              <a:rPr lang="en-US" dirty="0" err="1"/>
              <a:t>si</a:t>
            </a:r>
            <a:r>
              <a:rPr lang="en-US" dirty="0"/>
              <a:t> la description des faits </a:t>
            </a:r>
            <a:r>
              <a:rPr lang="en-US" dirty="0" err="1"/>
              <a:t>n'est</a:t>
            </a:r>
            <a:r>
              <a:rPr lang="en-US" dirty="0"/>
              <a:t> pas </a:t>
            </a:r>
            <a:r>
              <a:rPr lang="en-US" dirty="0" err="1"/>
              <a:t>claire</a:t>
            </a:r>
            <a:r>
              <a:rPr lang="en-US" dirty="0"/>
              <a:t>, le </a:t>
            </a:r>
            <a:r>
              <a:rPr lang="en-US" dirty="0" err="1"/>
              <a:t>Secrétariat</a:t>
            </a:r>
            <a:r>
              <a:rPr lang="en-US" dirty="0"/>
              <a:t> des Nations </a:t>
            </a:r>
            <a:r>
              <a:rPr lang="en-US" dirty="0" err="1"/>
              <a:t>Unies</a:t>
            </a:r>
            <a:r>
              <a:rPr lang="en-US" dirty="0"/>
              <a:t> (HCDH) </a:t>
            </a:r>
            <a:r>
              <a:rPr lang="en-US" dirty="0" err="1"/>
              <a:t>contactera</a:t>
            </a:r>
            <a:r>
              <a:rPr lang="en-US" dirty="0"/>
              <a:t> le </a:t>
            </a:r>
            <a:r>
              <a:rPr lang="en-US" dirty="0" err="1"/>
              <a:t>plaignant</a:t>
            </a:r>
            <a:r>
              <a:rPr lang="en-US" dirty="0"/>
              <a:t> pour </a:t>
            </a:r>
            <a:r>
              <a:rPr lang="en-US" dirty="0" err="1"/>
              <a:t>lui</a:t>
            </a:r>
            <a:r>
              <a:rPr lang="en-US" dirty="0"/>
              <a:t> demander des </a:t>
            </a:r>
            <a:r>
              <a:rPr lang="en-US" dirty="0" err="1"/>
              <a:t>détails</a:t>
            </a:r>
            <a:r>
              <a:rPr lang="en-US" dirty="0"/>
              <a:t> </a:t>
            </a:r>
            <a:r>
              <a:rPr lang="en-US" dirty="0" err="1"/>
              <a:t>supplémentaires</a:t>
            </a:r>
            <a:r>
              <a:rPr lang="en-US" dirty="0"/>
              <a:t> </a:t>
            </a:r>
            <a:r>
              <a:rPr lang="en-US" dirty="0" err="1"/>
              <a:t>ou</a:t>
            </a:r>
            <a:r>
              <a:rPr lang="en-US" dirty="0"/>
              <a:t> </a:t>
            </a:r>
            <a:r>
              <a:rPr lang="en-US" dirty="0" err="1"/>
              <a:t>une</a:t>
            </a:r>
            <a:r>
              <a:rPr lang="en-US" dirty="0"/>
              <a:t> nouvelle </a:t>
            </a:r>
            <a:r>
              <a:rPr lang="en-US" dirty="0" err="1"/>
              <a:t>soumission</a:t>
            </a:r>
            <a:r>
              <a:rPr lang="en-US" dirty="0"/>
              <a:t>. Les </a:t>
            </a:r>
            <a:r>
              <a:rPr lang="en-US" dirty="0" err="1"/>
              <a:t>plaignants</a:t>
            </a:r>
            <a:r>
              <a:rPr lang="en-US" dirty="0"/>
              <a:t> </a:t>
            </a:r>
            <a:r>
              <a:rPr lang="en-US" dirty="0" err="1"/>
              <a:t>doivent</a:t>
            </a:r>
            <a:r>
              <a:rPr lang="en-US" dirty="0"/>
              <a:t> </a:t>
            </a:r>
            <a:r>
              <a:rPr lang="en-US" dirty="0" err="1"/>
              <a:t>être</a:t>
            </a:r>
            <a:r>
              <a:rPr lang="en-US" dirty="0"/>
              <a:t> </a:t>
            </a:r>
            <a:r>
              <a:rPr lang="en-US" dirty="0" err="1"/>
              <a:t>diligents</a:t>
            </a:r>
            <a:r>
              <a:rPr lang="en-US" dirty="0"/>
              <a:t> dans </a:t>
            </a:r>
            <a:r>
              <a:rPr lang="en-US" dirty="0" err="1"/>
              <a:t>leur</a:t>
            </a:r>
            <a:r>
              <a:rPr lang="en-US" dirty="0"/>
              <a:t> </a:t>
            </a:r>
            <a:r>
              <a:rPr lang="en-US" dirty="0" err="1"/>
              <a:t>correspondance</a:t>
            </a:r>
            <a:r>
              <a:rPr lang="en-US" dirty="0"/>
              <a:t> avec le </a:t>
            </a:r>
            <a:r>
              <a:rPr lang="en-US" dirty="0" err="1"/>
              <a:t>Secrétariat</a:t>
            </a:r>
            <a:r>
              <a:rPr lang="en-US" dirty="0"/>
              <a:t> et les </a:t>
            </a:r>
            <a:r>
              <a:rPr lang="en-US" dirty="0" err="1"/>
              <a:t>informations</a:t>
            </a:r>
            <a:r>
              <a:rPr lang="en-US" dirty="0"/>
              <a:t> </a:t>
            </a:r>
            <a:r>
              <a:rPr lang="en-US" dirty="0" err="1"/>
              <a:t>demandées</a:t>
            </a:r>
            <a:r>
              <a:rPr lang="en-US" dirty="0"/>
              <a:t> </a:t>
            </a:r>
            <a:r>
              <a:rPr lang="en-US" dirty="0" err="1"/>
              <a:t>doivent</a:t>
            </a:r>
            <a:r>
              <a:rPr lang="en-US" dirty="0"/>
              <a:t> </a:t>
            </a:r>
            <a:r>
              <a:rPr lang="en-US" dirty="0" err="1"/>
              <a:t>être</a:t>
            </a:r>
            <a:r>
              <a:rPr lang="en-US" dirty="0"/>
              <a:t> </a:t>
            </a:r>
            <a:r>
              <a:rPr lang="en-US" dirty="0" err="1"/>
              <a:t>envoyées</a:t>
            </a:r>
            <a:r>
              <a:rPr lang="en-US" dirty="0"/>
              <a:t> </a:t>
            </a:r>
            <a:r>
              <a:rPr lang="en-US" dirty="0" err="1"/>
              <a:t>dès</a:t>
            </a:r>
            <a:r>
              <a:rPr lang="en-US" dirty="0"/>
              <a:t> que possible. Si les </a:t>
            </a:r>
            <a:r>
              <a:rPr lang="en-US" dirty="0" err="1"/>
              <a:t>informations</a:t>
            </a:r>
            <a:r>
              <a:rPr lang="en-US" dirty="0"/>
              <a:t> ne </a:t>
            </a:r>
            <a:r>
              <a:rPr lang="en-US" dirty="0" err="1"/>
              <a:t>sont</a:t>
            </a:r>
            <a:r>
              <a:rPr lang="en-US" dirty="0"/>
              <a:t> pas reçues dans un </a:t>
            </a:r>
            <a:r>
              <a:rPr lang="en-US" dirty="0" err="1"/>
              <a:t>délai</a:t>
            </a:r>
            <a:r>
              <a:rPr lang="en-US" dirty="0"/>
              <a:t> d'un an </a:t>
            </a:r>
            <a:r>
              <a:rPr lang="en-US" dirty="0" err="1"/>
              <a:t>à</a:t>
            </a:r>
            <a:r>
              <a:rPr lang="en-US" dirty="0"/>
              <a:t> </a:t>
            </a:r>
            <a:r>
              <a:rPr lang="en-US" dirty="0" err="1"/>
              <a:t>compter</a:t>
            </a:r>
            <a:r>
              <a:rPr lang="en-US" dirty="0"/>
              <a:t> de la date de la </a:t>
            </a:r>
            <a:r>
              <a:rPr lang="en-US" dirty="0" err="1"/>
              <a:t>demande</a:t>
            </a:r>
            <a:r>
              <a:rPr lang="en-US" dirty="0"/>
              <a:t>, le dossier sera clos. Les </a:t>
            </a:r>
            <a:r>
              <a:rPr lang="en-US" dirty="0" err="1"/>
              <a:t>décisions</a:t>
            </a:r>
            <a:r>
              <a:rPr lang="en-US" dirty="0"/>
              <a:t> finales </a:t>
            </a:r>
            <a:r>
              <a:rPr lang="en-US" dirty="0" err="1"/>
              <a:t>adoptées</a:t>
            </a:r>
            <a:r>
              <a:rPr lang="en-US" dirty="0"/>
              <a:t> par les commissions </a:t>
            </a:r>
            <a:r>
              <a:rPr lang="en-US" dirty="0" err="1"/>
              <a:t>sont</a:t>
            </a:r>
            <a:r>
              <a:rPr lang="en-US" dirty="0"/>
              <a:t> </a:t>
            </a:r>
            <a:r>
              <a:rPr lang="en-US" dirty="0" err="1"/>
              <a:t>rendues</a:t>
            </a:r>
            <a:r>
              <a:rPr lang="en-US" dirty="0"/>
              <a:t> </a:t>
            </a:r>
            <a:r>
              <a:rPr lang="en-US" dirty="0" err="1"/>
              <a:t>publiques</a:t>
            </a:r>
            <a:r>
              <a:rPr lang="en-US" dirty="0"/>
              <a:t>. Par </a:t>
            </a:r>
            <a:r>
              <a:rPr lang="en-US" dirty="0" err="1"/>
              <a:t>conséquent</a:t>
            </a:r>
            <a:r>
              <a:rPr lang="en-US" dirty="0"/>
              <a:t>, </a:t>
            </a:r>
            <a:r>
              <a:rPr lang="en-US" dirty="0" err="1"/>
              <a:t>si</a:t>
            </a:r>
            <a:r>
              <a:rPr lang="en-US" dirty="0"/>
              <a:t> les </a:t>
            </a:r>
            <a:r>
              <a:rPr lang="en-US" dirty="0" err="1"/>
              <a:t>plaignants</a:t>
            </a:r>
            <a:r>
              <a:rPr lang="en-US" dirty="0"/>
              <a:t> ne </a:t>
            </a:r>
            <a:r>
              <a:rPr lang="en-US" dirty="0" err="1"/>
              <a:t>souhaitent</a:t>
            </a:r>
            <a:r>
              <a:rPr lang="en-US" dirty="0"/>
              <a:t> pas que </a:t>
            </a:r>
            <a:r>
              <a:rPr lang="en-US" dirty="0" err="1"/>
              <a:t>leur</a:t>
            </a:r>
            <a:r>
              <a:rPr lang="en-US" dirty="0"/>
              <a:t> </a:t>
            </a:r>
            <a:r>
              <a:rPr lang="en-US" dirty="0" err="1"/>
              <a:t>identité</a:t>
            </a:r>
            <a:r>
              <a:rPr lang="en-US" dirty="0"/>
              <a:t> </a:t>
            </a:r>
            <a:r>
              <a:rPr lang="en-US" dirty="0" err="1"/>
              <a:t>soit</a:t>
            </a:r>
            <a:r>
              <a:rPr lang="en-US" dirty="0"/>
              <a:t> </a:t>
            </a:r>
            <a:r>
              <a:rPr lang="en-US" dirty="0" err="1"/>
              <a:t>divulguée</a:t>
            </a:r>
            <a:r>
              <a:rPr lang="en-US" dirty="0"/>
              <a:t> dans les </a:t>
            </a:r>
            <a:r>
              <a:rPr lang="en-US" dirty="0" err="1"/>
              <a:t>décisions</a:t>
            </a:r>
            <a:r>
              <a:rPr lang="en-US" dirty="0"/>
              <a:t> finales, </a:t>
            </a:r>
            <a:r>
              <a:rPr lang="en-US" dirty="0" err="1"/>
              <a:t>ils</a:t>
            </a:r>
            <a:r>
              <a:rPr lang="en-US" dirty="0"/>
              <a:t> </a:t>
            </a:r>
            <a:r>
              <a:rPr lang="en-US" dirty="0" err="1"/>
              <a:t>doivent</a:t>
            </a:r>
            <a:r>
              <a:rPr lang="en-US" dirty="0"/>
              <a:t> </a:t>
            </a:r>
            <a:r>
              <a:rPr lang="en-US" dirty="0" err="1"/>
              <a:t>l'indiquer</a:t>
            </a:r>
            <a:r>
              <a:rPr lang="en-US" dirty="0"/>
              <a:t> </a:t>
            </a:r>
            <a:r>
              <a:rPr lang="en-US" dirty="0" err="1"/>
              <a:t>dès</a:t>
            </a:r>
            <a:r>
              <a:rPr lang="en-US" dirty="0"/>
              <a:t> que possible. </a:t>
            </a:r>
            <a:r>
              <a:rPr lang="en-US" dirty="0" err="1"/>
              <a:t>En</a:t>
            </a:r>
            <a:r>
              <a:rPr lang="en-US" dirty="0"/>
              <a:t> raison du </a:t>
            </a:r>
            <a:r>
              <a:rPr lang="en-US" dirty="0" err="1"/>
              <a:t>niveau</a:t>
            </a:r>
            <a:r>
              <a:rPr lang="en-US" dirty="0"/>
              <a:t> de </a:t>
            </a:r>
            <a:r>
              <a:rPr lang="en-US" dirty="0" err="1"/>
              <a:t>publicité</a:t>
            </a:r>
            <a:r>
              <a:rPr lang="en-US" dirty="0"/>
              <a:t> </a:t>
            </a:r>
            <a:r>
              <a:rPr lang="en-US" dirty="0" err="1"/>
              <a:t>dont</a:t>
            </a:r>
            <a:r>
              <a:rPr lang="en-US" dirty="0"/>
              <a:t> </a:t>
            </a:r>
            <a:r>
              <a:rPr lang="en-US" dirty="0" err="1"/>
              <a:t>bénéficient</a:t>
            </a:r>
            <a:r>
              <a:rPr lang="en-US" dirty="0"/>
              <a:t> </a:t>
            </a:r>
            <a:r>
              <a:rPr lang="en-US" dirty="0" err="1"/>
              <a:t>généralement</a:t>
            </a:r>
            <a:r>
              <a:rPr lang="en-US" dirty="0"/>
              <a:t> les </a:t>
            </a:r>
            <a:r>
              <a:rPr lang="en-US" dirty="0" err="1"/>
              <a:t>décisions</a:t>
            </a:r>
            <a:r>
              <a:rPr lang="en-US" dirty="0"/>
              <a:t> (y </a:t>
            </a:r>
            <a:r>
              <a:rPr lang="en-US" dirty="0" err="1"/>
              <a:t>compris</a:t>
            </a:r>
            <a:r>
              <a:rPr lang="en-US" dirty="0"/>
              <a:t> la diffusion par Internet, qui rend </a:t>
            </a:r>
            <a:r>
              <a:rPr lang="en-US" dirty="0" err="1"/>
              <a:t>pratiquement</a:t>
            </a:r>
            <a:r>
              <a:rPr lang="en-US" dirty="0"/>
              <a:t> impossible la correction et/</a:t>
            </a:r>
            <a:r>
              <a:rPr lang="en-US" dirty="0" err="1"/>
              <a:t>ou</a:t>
            </a:r>
            <a:r>
              <a:rPr lang="en-US" dirty="0"/>
              <a:t> la suppression des </a:t>
            </a:r>
            <a:r>
              <a:rPr lang="en-US" dirty="0" err="1"/>
              <a:t>données</a:t>
            </a:r>
            <a:r>
              <a:rPr lang="en-US" dirty="0"/>
              <a:t>), il se </a:t>
            </a:r>
            <a:r>
              <a:rPr lang="en-US" dirty="0" err="1"/>
              <a:t>peut</a:t>
            </a:r>
            <a:r>
              <a:rPr lang="en-US" dirty="0"/>
              <a:t> que les Nations </a:t>
            </a:r>
            <a:r>
              <a:rPr lang="en-US" dirty="0" err="1"/>
              <a:t>Unies</a:t>
            </a:r>
            <a:r>
              <a:rPr lang="en-US" dirty="0"/>
              <a:t> ne </a:t>
            </a:r>
            <a:r>
              <a:rPr lang="en-US" dirty="0" err="1"/>
              <a:t>soient</a:t>
            </a:r>
            <a:r>
              <a:rPr lang="en-US" dirty="0"/>
              <a:t> pas </a:t>
            </a:r>
            <a:r>
              <a:rPr lang="en-US" dirty="0" err="1"/>
              <a:t>en</a:t>
            </a:r>
            <a:r>
              <a:rPr lang="en-US" dirty="0"/>
              <a:t> </a:t>
            </a:r>
            <a:r>
              <a:rPr lang="en-US" dirty="0" err="1"/>
              <a:t>mesure</a:t>
            </a:r>
            <a:r>
              <a:rPr lang="en-US" dirty="0"/>
              <a:t> de </a:t>
            </a:r>
            <a:r>
              <a:rPr lang="en-US" dirty="0" err="1"/>
              <a:t>satisfaire</a:t>
            </a:r>
            <a:r>
              <a:rPr lang="en-US" dirty="0"/>
              <a:t> les </a:t>
            </a:r>
            <a:r>
              <a:rPr lang="en-US" dirty="0" err="1"/>
              <a:t>demandes</a:t>
            </a:r>
            <a:r>
              <a:rPr lang="en-US" dirty="0"/>
              <a:t> </a:t>
            </a:r>
            <a:r>
              <a:rPr lang="en-US" dirty="0" err="1"/>
              <a:t>d'anonymat</a:t>
            </a:r>
            <a:r>
              <a:rPr lang="en-US" dirty="0"/>
              <a:t> </a:t>
            </a:r>
            <a:r>
              <a:rPr lang="en-US" dirty="0" err="1"/>
              <a:t>soumises</a:t>
            </a:r>
            <a:r>
              <a:rPr lang="en-US" dirty="0"/>
              <a:t> après la publication des </a:t>
            </a:r>
            <a:r>
              <a:rPr lang="en-US" dirty="0" err="1"/>
              <a:t>décisions</a:t>
            </a:r>
            <a:r>
              <a:rPr lang="en-US" dirty="0"/>
              <a:t> finales.</a:t>
            </a:r>
          </a:p>
          <a:p>
            <a:endParaRPr lang="en-US" dirty="0"/>
          </a:p>
          <a:p>
            <a:r>
              <a:rPr lang="en-US" b="1" dirty="0" err="1"/>
              <a:t>Quand</a:t>
            </a:r>
            <a:r>
              <a:rPr lang="en-US" b="1" dirty="0"/>
              <a:t> </a:t>
            </a:r>
            <a:r>
              <a:rPr lang="en-US" b="1" dirty="0" err="1"/>
              <a:t>une</a:t>
            </a:r>
            <a:r>
              <a:rPr lang="en-US" b="1" dirty="0"/>
              <a:t> </a:t>
            </a:r>
            <a:r>
              <a:rPr lang="en-US" b="1" dirty="0" err="1"/>
              <a:t>plainte</a:t>
            </a:r>
            <a:r>
              <a:rPr lang="en-US" b="1" dirty="0"/>
              <a:t> </a:t>
            </a:r>
            <a:r>
              <a:rPr lang="en-US" b="1" dirty="0" err="1"/>
              <a:t>peut-elle</a:t>
            </a:r>
            <a:r>
              <a:rPr lang="en-US" b="1" dirty="0"/>
              <a:t> </a:t>
            </a:r>
            <a:r>
              <a:rPr lang="en-US" b="1" dirty="0" err="1"/>
              <a:t>être</a:t>
            </a:r>
            <a:r>
              <a:rPr lang="en-US" b="1" dirty="0"/>
              <a:t> </a:t>
            </a:r>
            <a:r>
              <a:rPr lang="en-US" b="1" dirty="0" err="1"/>
              <a:t>déposée</a:t>
            </a:r>
            <a:r>
              <a:rPr lang="en-US" b="1" dirty="0"/>
              <a:t> </a:t>
            </a:r>
            <a:r>
              <a:rPr lang="en-US" b="1" dirty="0" err="1"/>
              <a:t>en</a:t>
            </a:r>
            <a:r>
              <a:rPr lang="en-US" b="1" dirty="0"/>
              <a:t> vertu des </a:t>
            </a:r>
            <a:r>
              <a:rPr lang="en-US" b="1" dirty="0" err="1"/>
              <a:t>traités</a:t>
            </a:r>
            <a:r>
              <a:rPr lang="en-US" b="1" dirty="0"/>
              <a:t> </a:t>
            </a:r>
            <a:r>
              <a:rPr lang="en-US" b="1" dirty="0" err="1"/>
              <a:t>relatifs</a:t>
            </a:r>
            <a:r>
              <a:rPr lang="en-US" b="1" dirty="0"/>
              <a:t> aux droits de </a:t>
            </a:r>
            <a:r>
              <a:rPr lang="en-US" b="1" dirty="0" err="1"/>
              <a:t>l'homme</a:t>
            </a:r>
            <a:r>
              <a:rPr lang="en-US" b="1" dirty="0"/>
              <a:t> </a:t>
            </a:r>
            <a:r>
              <a:rPr lang="en-US" dirty="0"/>
              <a:t>? Il </a:t>
            </a:r>
            <a:r>
              <a:rPr lang="en-US" dirty="0" err="1"/>
              <a:t>est</a:t>
            </a:r>
            <a:r>
              <a:rPr lang="en-US" dirty="0"/>
              <a:t> important de </a:t>
            </a:r>
            <a:r>
              <a:rPr lang="en-US" dirty="0" err="1"/>
              <a:t>soumettre</a:t>
            </a:r>
            <a:r>
              <a:rPr lang="en-US" dirty="0"/>
              <a:t> la </a:t>
            </a:r>
            <a:r>
              <a:rPr lang="en-US" dirty="0" err="1"/>
              <a:t>plainte</a:t>
            </a:r>
            <a:r>
              <a:rPr lang="en-US" dirty="0"/>
              <a:t> </a:t>
            </a:r>
            <a:r>
              <a:rPr lang="en-US" dirty="0" err="1"/>
              <a:t>dès</a:t>
            </a:r>
            <a:r>
              <a:rPr lang="en-US" dirty="0"/>
              <a:t> que possible après </a:t>
            </a:r>
            <a:r>
              <a:rPr lang="en-US" dirty="0" err="1"/>
              <a:t>avoir</a:t>
            </a:r>
            <a:r>
              <a:rPr lang="en-US" dirty="0"/>
              <a:t> </a:t>
            </a:r>
            <a:r>
              <a:rPr lang="en-US" dirty="0" err="1"/>
              <a:t>épuisé</a:t>
            </a:r>
            <a:r>
              <a:rPr lang="en-US" dirty="0"/>
              <a:t> les </a:t>
            </a:r>
            <a:r>
              <a:rPr lang="en-US" dirty="0" err="1"/>
              <a:t>voies</a:t>
            </a:r>
            <a:r>
              <a:rPr lang="en-US" dirty="0"/>
              <a:t> de </a:t>
            </a:r>
            <a:r>
              <a:rPr lang="en-US" dirty="0" err="1"/>
              <a:t>recours</a:t>
            </a:r>
            <a:r>
              <a:rPr lang="en-US" dirty="0"/>
              <a:t> internes. </a:t>
            </a:r>
            <a:r>
              <a:rPr lang="en-US" dirty="0" err="1"/>
              <a:t>En</a:t>
            </a:r>
            <a:r>
              <a:rPr lang="en-US" dirty="0"/>
              <a:t> </a:t>
            </a:r>
            <a:r>
              <a:rPr lang="en-US" dirty="0" err="1"/>
              <a:t>cas</a:t>
            </a:r>
            <a:r>
              <a:rPr lang="en-US" dirty="0"/>
              <a:t> de retard, il </a:t>
            </a:r>
            <a:r>
              <a:rPr lang="en-US" dirty="0" err="1"/>
              <a:t>peut</a:t>
            </a:r>
            <a:r>
              <a:rPr lang="en-US" dirty="0"/>
              <a:t> </a:t>
            </a:r>
            <a:r>
              <a:rPr lang="en-US" dirty="0" err="1"/>
              <a:t>être</a:t>
            </a:r>
            <a:r>
              <a:rPr lang="en-US" dirty="0"/>
              <a:t> difficile pour </a:t>
            </a:r>
            <a:r>
              <a:rPr lang="en-US" dirty="0" err="1"/>
              <a:t>l'État</a:t>
            </a:r>
            <a:r>
              <a:rPr lang="en-US" dirty="0"/>
              <a:t> </a:t>
            </a:r>
            <a:r>
              <a:rPr lang="en-US" dirty="0" err="1"/>
              <a:t>partie</a:t>
            </a:r>
            <a:r>
              <a:rPr lang="en-US" dirty="0"/>
              <a:t> de </a:t>
            </a:r>
            <a:r>
              <a:rPr lang="en-US" dirty="0" err="1"/>
              <a:t>répondre</a:t>
            </a:r>
            <a:r>
              <a:rPr lang="en-US" dirty="0"/>
              <a:t> </a:t>
            </a:r>
            <a:r>
              <a:rPr lang="en-US" dirty="0" err="1"/>
              <a:t>correctement</a:t>
            </a:r>
            <a:r>
              <a:rPr lang="en-US" dirty="0"/>
              <a:t> et pour le </a:t>
            </a:r>
            <a:r>
              <a:rPr lang="en-US" dirty="0" err="1"/>
              <a:t>comité</a:t>
            </a:r>
            <a:r>
              <a:rPr lang="en-US" dirty="0"/>
              <a:t> </a:t>
            </a:r>
            <a:r>
              <a:rPr lang="en-US" dirty="0" err="1"/>
              <a:t>d'évaluer</a:t>
            </a:r>
            <a:r>
              <a:rPr lang="en-US" dirty="0"/>
              <a:t> les faits de manière </a:t>
            </a:r>
            <a:r>
              <a:rPr lang="en-US" dirty="0" err="1"/>
              <a:t>approfondie</a:t>
            </a:r>
            <a:r>
              <a:rPr lang="en-US" dirty="0"/>
              <a:t>. Dans </a:t>
            </a:r>
            <a:r>
              <a:rPr lang="en-US" dirty="0" err="1"/>
              <a:t>certains</a:t>
            </a:r>
            <a:r>
              <a:rPr lang="en-US" dirty="0"/>
              <a:t> </a:t>
            </a:r>
            <a:r>
              <a:rPr lang="en-US" dirty="0" err="1"/>
              <a:t>cas</a:t>
            </a:r>
            <a:r>
              <a:rPr lang="en-US" dirty="0"/>
              <a:t>, la </a:t>
            </a:r>
            <a:r>
              <a:rPr lang="en-US" dirty="0" err="1"/>
              <a:t>soumission</a:t>
            </a:r>
            <a:r>
              <a:rPr lang="en-US" dirty="0"/>
              <a:t> après </a:t>
            </a:r>
            <a:r>
              <a:rPr lang="en-US" dirty="0" err="1"/>
              <a:t>une</a:t>
            </a:r>
            <a:r>
              <a:rPr lang="en-US" dirty="0"/>
              <a:t> </a:t>
            </a:r>
            <a:r>
              <a:rPr lang="en-US" dirty="0" err="1"/>
              <a:t>période</a:t>
            </a:r>
            <a:r>
              <a:rPr lang="en-US" dirty="0"/>
              <a:t> </a:t>
            </a:r>
            <a:r>
              <a:rPr lang="en-US" dirty="0" err="1"/>
              <a:t>prolongée</a:t>
            </a:r>
            <a:r>
              <a:rPr lang="en-US" dirty="0"/>
              <a:t> </a:t>
            </a:r>
            <a:r>
              <a:rPr lang="en-US" dirty="0" err="1"/>
              <a:t>peut</a:t>
            </a:r>
            <a:r>
              <a:rPr lang="en-US" dirty="0"/>
              <a:t> </a:t>
            </a:r>
            <a:r>
              <a:rPr lang="en-US" dirty="0" err="1"/>
              <a:t>entraîner</a:t>
            </a:r>
            <a:r>
              <a:rPr lang="en-US" dirty="0"/>
              <a:t> </a:t>
            </a:r>
            <a:r>
              <a:rPr lang="en-US" dirty="0" err="1"/>
              <a:t>l'irrecevabilité</a:t>
            </a:r>
            <a:r>
              <a:rPr lang="en-US" dirty="0"/>
              <a:t> de </a:t>
            </a:r>
            <a:r>
              <a:rPr lang="en-US" dirty="0" err="1"/>
              <a:t>l'affaire</a:t>
            </a:r>
            <a:r>
              <a:rPr lang="en-US" dirty="0"/>
              <a:t>. </a:t>
            </a:r>
          </a:p>
          <a:p>
            <a:endParaRPr lang="en-US" dirty="0"/>
          </a:p>
          <a:p>
            <a:r>
              <a:rPr lang="en-US" b="1" dirty="0" err="1"/>
              <a:t>Circonstances</a:t>
            </a:r>
            <a:r>
              <a:rPr lang="en-US" b="1" dirty="0"/>
              <a:t> </a:t>
            </a:r>
            <a:r>
              <a:rPr lang="en-US" b="1" dirty="0" err="1"/>
              <a:t>particulières</a:t>
            </a:r>
            <a:r>
              <a:rPr lang="en-US" b="1" dirty="0"/>
              <a:t> </a:t>
            </a:r>
            <a:r>
              <a:rPr lang="en-US" b="1" dirty="0" err="1"/>
              <a:t>d'urgence</a:t>
            </a:r>
            <a:r>
              <a:rPr lang="en-US" b="1" dirty="0"/>
              <a:t> </a:t>
            </a:r>
            <a:r>
              <a:rPr lang="en-US" b="1" dirty="0" err="1"/>
              <a:t>ou</a:t>
            </a:r>
            <a:r>
              <a:rPr lang="en-US" b="1" dirty="0"/>
              <a:t> de </a:t>
            </a:r>
            <a:r>
              <a:rPr lang="en-US" b="1" dirty="0" err="1"/>
              <a:t>sensibilité</a:t>
            </a:r>
            <a:r>
              <a:rPr lang="en-US" b="1" dirty="0"/>
              <a:t> </a:t>
            </a:r>
            <a:r>
              <a:rPr lang="en-US" dirty="0"/>
              <a:t>: Un </a:t>
            </a:r>
            <a:r>
              <a:rPr lang="en-US" dirty="0" err="1"/>
              <a:t>comité</a:t>
            </a:r>
            <a:r>
              <a:rPr lang="en-US" dirty="0"/>
              <a:t> </a:t>
            </a:r>
            <a:r>
              <a:rPr lang="en-US" dirty="0" err="1"/>
              <a:t>peut</a:t>
            </a:r>
            <a:r>
              <a:rPr lang="en-US" dirty="0"/>
              <a:t>, </a:t>
            </a:r>
            <a:r>
              <a:rPr lang="en-US" dirty="0" err="1"/>
              <a:t>à</a:t>
            </a:r>
            <a:r>
              <a:rPr lang="en-US" dirty="0"/>
              <a:t> tout moment de la </a:t>
            </a:r>
            <a:r>
              <a:rPr lang="en-US" dirty="0" err="1"/>
              <a:t>procédure</a:t>
            </a:r>
            <a:r>
              <a:rPr lang="en-US" dirty="0"/>
              <a:t>, demander </a:t>
            </a:r>
            <a:r>
              <a:rPr lang="en-US" dirty="0" err="1"/>
              <a:t>à</a:t>
            </a:r>
            <a:r>
              <a:rPr lang="en-US" dirty="0"/>
              <a:t> </a:t>
            </a:r>
            <a:r>
              <a:rPr lang="en-US" dirty="0" err="1"/>
              <a:t>l'Etat</a:t>
            </a:r>
            <a:r>
              <a:rPr lang="en-US" dirty="0"/>
              <a:t> </a:t>
            </a:r>
            <a:r>
              <a:rPr lang="en-US" dirty="0" err="1"/>
              <a:t>partie</a:t>
            </a:r>
            <a:r>
              <a:rPr lang="en-US" dirty="0"/>
              <a:t> de prendre des </a:t>
            </a:r>
            <a:r>
              <a:rPr lang="en-US" dirty="0" err="1"/>
              <a:t>mesures</a:t>
            </a:r>
            <a:r>
              <a:rPr lang="en-US" dirty="0"/>
              <a:t> pour </a:t>
            </a:r>
            <a:r>
              <a:rPr lang="en-US" dirty="0" err="1"/>
              <a:t>éviter</a:t>
            </a:r>
            <a:r>
              <a:rPr lang="en-US" dirty="0"/>
              <a:t> que le </a:t>
            </a:r>
            <a:r>
              <a:rPr lang="en-US" dirty="0" err="1"/>
              <a:t>plaignant</a:t>
            </a:r>
            <a:r>
              <a:rPr lang="en-US" dirty="0"/>
              <a:t> </a:t>
            </a:r>
            <a:r>
              <a:rPr lang="en-US" dirty="0" err="1"/>
              <a:t>ou</a:t>
            </a:r>
            <a:r>
              <a:rPr lang="en-US" dirty="0"/>
              <a:t> la </a:t>
            </a:r>
            <a:r>
              <a:rPr lang="en-US" dirty="0" err="1"/>
              <a:t>victime</a:t>
            </a:r>
            <a:r>
              <a:rPr lang="en-US" dirty="0"/>
              <a:t> </a:t>
            </a:r>
            <a:r>
              <a:rPr lang="en-US" dirty="0" err="1"/>
              <a:t>présumée</a:t>
            </a:r>
            <a:r>
              <a:rPr lang="en-US" dirty="0"/>
              <a:t> ne </a:t>
            </a:r>
            <a:r>
              <a:rPr lang="en-US" dirty="0" err="1"/>
              <a:t>subisse</a:t>
            </a:r>
            <a:r>
              <a:rPr lang="en-US" dirty="0"/>
              <a:t> un </a:t>
            </a:r>
            <a:r>
              <a:rPr lang="en-US" dirty="0" err="1"/>
              <a:t>préjudice</a:t>
            </a:r>
            <a:r>
              <a:rPr lang="en-US" dirty="0"/>
              <a:t> </a:t>
            </a:r>
            <a:r>
              <a:rPr lang="en-US" dirty="0" err="1"/>
              <a:t>irréparable</a:t>
            </a:r>
            <a:r>
              <a:rPr lang="en-US" dirty="0"/>
              <a:t> </a:t>
            </a:r>
            <a:r>
              <a:rPr lang="en-US" dirty="0" err="1"/>
              <a:t>en</a:t>
            </a:r>
            <a:r>
              <a:rPr lang="en-US" dirty="0"/>
              <a:t> rapport avec les </a:t>
            </a:r>
            <a:r>
              <a:rPr lang="en-US" dirty="0" err="1"/>
              <a:t>allégations</a:t>
            </a:r>
            <a:r>
              <a:rPr lang="en-US" dirty="0"/>
              <a:t> </a:t>
            </a:r>
            <a:r>
              <a:rPr lang="en-US" dirty="0" err="1"/>
              <a:t>formulées</a:t>
            </a:r>
            <a:r>
              <a:rPr lang="en-US" dirty="0"/>
              <a:t> dans </a:t>
            </a:r>
            <a:r>
              <a:rPr lang="en-US" dirty="0" err="1"/>
              <a:t>l'affaire</a:t>
            </a:r>
            <a:r>
              <a:rPr lang="en-US" dirty="0"/>
              <a:t>. </a:t>
            </a:r>
            <a:r>
              <a:rPr lang="en-US" dirty="0" err="1"/>
              <a:t>Ces</a:t>
            </a:r>
            <a:r>
              <a:rPr lang="en-US" dirty="0"/>
              <a:t> </a:t>
            </a:r>
            <a:r>
              <a:rPr lang="en-US" dirty="0" err="1"/>
              <a:t>mesures</a:t>
            </a:r>
            <a:r>
              <a:rPr lang="en-US" dirty="0"/>
              <a:t> </a:t>
            </a:r>
            <a:r>
              <a:rPr lang="en-US" dirty="0" err="1"/>
              <a:t>sont</a:t>
            </a:r>
            <a:r>
              <a:rPr lang="en-US" dirty="0"/>
              <a:t> </a:t>
            </a:r>
            <a:r>
              <a:rPr lang="en-US" dirty="0" err="1"/>
              <a:t>appelées</a:t>
            </a:r>
            <a:r>
              <a:rPr lang="en-US" dirty="0"/>
              <a:t> </a:t>
            </a:r>
            <a:r>
              <a:rPr lang="en-US" dirty="0" err="1"/>
              <a:t>mesures</a:t>
            </a:r>
            <a:r>
              <a:rPr lang="en-US" dirty="0"/>
              <a:t> </a:t>
            </a:r>
            <a:r>
              <a:rPr lang="en-US" dirty="0" err="1"/>
              <a:t>provisoires</a:t>
            </a:r>
            <a:endParaRPr lang="en-US" dirty="0"/>
          </a:p>
          <a:p>
            <a:endParaRPr lang="en-US" dirty="0"/>
          </a:p>
          <a:p>
            <a:r>
              <a:rPr lang="en-US" b="1" dirty="0"/>
              <a:t>La </a:t>
            </a:r>
            <a:r>
              <a:rPr lang="en-US" b="1" dirty="0" err="1"/>
              <a:t>plainte</a:t>
            </a:r>
            <a:r>
              <a:rPr lang="en-US" b="1" dirty="0"/>
              <a:t> </a:t>
            </a:r>
            <a:r>
              <a:rPr lang="en-US" b="1" dirty="0" err="1"/>
              <a:t>porte</a:t>
            </a:r>
            <a:r>
              <a:rPr lang="en-US" b="1" dirty="0"/>
              <a:t>-t-</a:t>
            </a:r>
            <a:r>
              <a:rPr lang="en-US" b="1" dirty="0" err="1"/>
              <a:t>elle</a:t>
            </a:r>
            <a:r>
              <a:rPr lang="en-US" b="1" dirty="0"/>
              <a:t> sur des </a:t>
            </a:r>
            <a:r>
              <a:rPr lang="en-US" b="1" dirty="0" err="1"/>
              <a:t>événements</a:t>
            </a:r>
            <a:r>
              <a:rPr lang="en-US" b="1" dirty="0"/>
              <a:t> qui se </a:t>
            </a:r>
            <a:r>
              <a:rPr lang="en-US" b="1" dirty="0" err="1"/>
              <a:t>sont</a:t>
            </a:r>
            <a:r>
              <a:rPr lang="en-US" b="1" dirty="0"/>
              <a:t> </a:t>
            </a:r>
            <a:r>
              <a:rPr lang="en-US" b="1" dirty="0" err="1"/>
              <a:t>produits</a:t>
            </a:r>
            <a:r>
              <a:rPr lang="en-US" b="1" dirty="0"/>
              <a:t> après </a:t>
            </a:r>
            <a:r>
              <a:rPr lang="en-US" b="1" dirty="0" err="1"/>
              <a:t>l'entrée</a:t>
            </a:r>
            <a:r>
              <a:rPr lang="en-US" b="1" dirty="0"/>
              <a:t> </a:t>
            </a:r>
            <a:r>
              <a:rPr lang="en-US" b="1" dirty="0" err="1"/>
              <a:t>en</a:t>
            </a:r>
            <a:r>
              <a:rPr lang="en-US" b="1" dirty="0"/>
              <a:t> </a:t>
            </a:r>
            <a:r>
              <a:rPr lang="en-US" b="1" dirty="0" err="1"/>
              <a:t>vigueur</a:t>
            </a:r>
            <a:r>
              <a:rPr lang="en-US" b="1" dirty="0"/>
              <a:t> du </a:t>
            </a:r>
            <a:r>
              <a:rPr lang="en-US" b="1" dirty="0" err="1"/>
              <a:t>mécanisme</a:t>
            </a:r>
            <a:r>
              <a:rPr lang="en-US" b="1" dirty="0"/>
              <a:t> de </a:t>
            </a:r>
            <a:r>
              <a:rPr lang="en-US" b="1" dirty="0" err="1"/>
              <a:t>plainte</a:t>
            </a:r>
            <a:r>
              <a:rPr lang="en-US" b="1" dirty="0"/>
              <a:t> pour </a:t>
            </a:r>
            <a:r>
              <a:rPr lang="en-US" b="1" dirty="0" err="1"/>
              <a:t>l'État</a:t>
            </a:r>
            <a:r>
              <a:rPr lang="en-US" b="1" dirty="0"/>
              <a:t> </a:t>
            </a:r>
            <a:r>
              <a:rPr lang="en-US" b="1" dirty="0" err="1"/>
              <a:t>partie</a:t>
            </a:r>
            <a:r>
              <a:rPr lang="en-US" b="1" dirty="0"/>
              <a:t> </a:t>
            </a:r>
            <a:r>
              <a:rPr lang="en-US" b="1" dirty="0" err="1"/>
              <a:t>concerné</a:t>
            </a:r>
            <a:r>
              <a:rPr lang="en-US" b="1" dirty="0"/>
              <a:t> </a:t>
            </a:r>
            <a:r>
              <a:rPr lang="en-US" dirty="0"/>
              <a:t>? </a:t>
            </a:r>
            <a:r>
              <a:rPr lang="en-US" dirty="0" err="1"/>
              <a:t>En</a:t>
            </a:r>
            <a:r>
              <a:rPr lang="en-US" dirty="0"/>
              <a:t> </a:t>
            </a:r>
            <a:r>
              <a:rPr lang="en-US" dirty="0" err="1"/>
              <a:t>règle</a:t>
            </a:r>
            <a:r>
              <a:rPr lang="en-US" dirty="0"/>
              <a:t> </a:t>
            </a:r>
            <a:r>
              <a:rPr lang="en-US" dirty="0" err="1"/>
              <a:t>générale</a:t>
            </a:r>
            <a:r>
              <a:rPr lang="en-US" dirty="0"/>
              <a:t>, un </a:t>
            </a:r>
            <a:r>
              <a:rPr lang="en-US" dirty="0" err="1"/>
              <a:t>comité</a:t>
            </a:r>
            <a:r>
              <a:rPr lang="en-US" dirty="0"/>
              <a:t> </a:t>
            </a:r>
            <a:r>
              <a:rPr lang="en-US" dirty="0" err="1"/>
              <a:t>n'examine</a:t>
            </a:r>
            <a:r>
              <a:rPr lang="en-US" dirty="0"/>
              <a:t> pas les </a:t>
            </a:r>
            <a:r>
              <a:rPr lang="en-US" dirty="0" err="1"/>
              <a:t>plaintes</a:t>
            </a:r>
            <a:r>
              <a:rPr lang="en-US" dirty="0"/>
              <a:t> </a:t>
            </a:r>
            <a:r>
              <a:rPr lang="en-US" dirty="0" err="1"/>
              <a:t>si</a:t>
            </a:r>
            <a:r>
              <a:rPr lang="en-US" dirty="0"/>
              <a:t> les faits se </a:t>
            </a:r>
            <a:r>
              <a:rPr lang="en-US" dirty="0" err="1"/>
              <a:t>sont</a:t>
            </a:r>
            <a:r>
              <a:rPr lang="en-US" dirty="0"/>
              <a:t> </a:t>
            </a:r>
            <a:r>
              <a:rPr lang="en-US" dirty="0" err="1"/>
              <a:t>produits</a:t>
            </a:r>
            <a:r>
              <a:rPr lang="en-US" dirty="0"/>
              <a:t> </a:t>
            </a:r>
            <a:r>
              <a:rPr lang="en-US" dirty="0" err="1"/>
              <a:t>avant</a:t>
            </a:r>
            <a:r>
              <a:rPr lang="en-US" dirty="0"/>
              <a:t> </a:t>
            </a:r>
            <a:r>
              <a:rPr lang="en-US" dirty="0" err="1"/>
              <a:t>cette</a:t>
            </a:r>
            <a:r>
              <a:rPr lang="en-US" dirty="0"/>
              <a:t> date, car la </a:t>
            </a:r>
            <a:r>
              <a:rPr lang="en-US" dirty="0" err="1"/>
              <a:t>plainte</a:t>
            </a:r>
            <a:r>
              <a:rPr lang="en-US" dirty="0"/>
              <a:t> </a:t>
            </a:r>
            <a:r>
              <a:rPr lang="en-US" dirty="0" err="1"/>
              <a:t>serait</a:t>
            </a:r>
            <a:r>
              <a:rPr lang="en-US" dirty="0"/>
              <a:t> </a:t>
            </a:r>
            <a:r>
              <a:rPr lang="en-US" dirty="0" err="1"/>
              <a:t>considérée</a:t>
            </a:r>
            <a:r>
              <a:rPr lang="en-US" dirty="0"/>
              <a:t> </a:t>
            </a:r>
            <a:r>
              <a:rPr lang="en-US" dirty="0" err="1"/>
              <a:t>comme</a:t>
            </a:r>
            <a:r>
              <a:rPr lang="en-US" dirty="0"/>
              <a:t> </a:t>
            </a:r>
            <a:r>
              <a:rPr lang="en-US" dirty="0" err="1"/>
              <a:t>irrecevable</a:t>
            </a:r>
            <a:r>
              <a:rPr lang="en-US" dirty="0"/>
              <a:t> </a:t>
            </a:r>
            <a:r>
              <a:rPr lang="en-US" dirty="0" err="1"/>
              <a:t>ratione</a:t>
            </a:r>
            <a:r>
              <a:rPr lang="en-US" dirty="0"/>
              <a:t> </a:t>
            </a:r>
            <a:r>
              <a:rPr lang="en-US" dirty="0" err="1"/>
              <a:t>temporis</a:t>
            </a:r>
            <a:r>
              <a:rPr lang="en-US" dirty="0"/>
              <a:t>. Il </a:t>
            </a:r>
            <a:r>
              <a:rPr lang="en-US" dirty="0" err="1"/>
              <a:t>existe</a:t>
            </a:r>
            <a:r>
              <a:rPr lang="en-US" dirty="0"/>
              <a:t> </a:t>
            </a:r>
            <a:r>
              <a:rPr lang="en-US" dirty="0" err="1"/>
              <a:t>toutefois</a:t>
            </a:r>
            <a:r>
              <a:rPr lang="en-US" dirty="0"/>
              <a:t> des exceptions </a:t>
            </a:r>
            <a:r>
              <a:rPr lang="en-US" dirty="0" err="1"/>
              <a:t>à</a:t>
            </a:r>
            <a:r>
              <a:rPr lang="en-US" dirty="0"/>
              <a:t> </a:t>
            </a:r>
            <a:r>
              <a:rPr lang="en-US" dirty="0" err="1"/>
              <a:t>cette</a:t>
            </a:r>
            <a:r>
              <a:rPr lang="en-US" dirty="0"/>
              <a:t> </a:t>
            </a:r>
            <a:r>
              <a:rPr lang="en-US" dirty="0" err="1"/>
              <a:t>règle</a:t>
            </a:r>
            <a:r>
              <a:rPr lang="en-US" dirty="0"/>
              <a:t>, par </a:t>
            </a:r>
            <a:r>
              <a:rPr lang="en-US" dirty="0" err="1"/>
              <a:t>exemple</a:t>
            </a:r>
            <a:r>
              <a:rPr lang="en-US" dirty="0"/>
              <a:t> </a:t>
            </a:r>
            <a:r>
              <a:rPr lang="en-US" dirty="0" err="1"/>
              <a:t>si</a:t>
            </a:r>
            <a:r>
              <a:rPr lang="en-US" dirty="0"/>
              <a:t> les </a:t>
            </a:r>
            <a:r>
              <a:rPr lang="en-US" dirty="0" err="1"/>
              <a:t>effets</a:t>
            </a:r>
            <a:r>
              <a:rPr lang="en-US" dirty="0"/>
              <a:t> de </a:t>
            </a:r>
            <a:r>
              <a:rPr lang="en-US" dirty="0" err="1"/>
              <a:t>l'événement</a:t>
            </a:r>
            <a:r>
              <a:rPr lang="en-US" dirty="0"/>
              <a:t> </a:t>
            </a:r>
            <a:r>
              <a:rPr lang="en-US" dirty="0" err="1"/>
              <a:t>en</a:t>
            </a:r>
            <a:r>
              <a:rPr lang="en-US" dirty="0"/>
              <a:t> question </a:t>
            </a:r>
            <a:r>
              <a:rPr lang="en-US" dirty="0" err="1"/>
              <a:t>entraînent</a:t>
            </a:r>
            <a:r>
              <a:rPr lang="en-US" dirty="0"/>
              <a:t> </a:t>
            </a:r>
            <a:r>
              <a:rPr lang="en-US" dirty="0" err="1"/>
              <a:t>une</a:t>
            </a:r>
            <a:r>
              <a:rPr lang="en-US" dirty="0"/>
              <a:t> violation continue du </a:t>
            </a:r>
            <a:r>
              <a:rPr lang="en-US" dirty="0" err="1"/>
              <a:t>traité</a:t>
            </a:r>
            <a:r>
              <a:rPr lang="en-US" dirty="0"/>
              <a:t>. </a:t>
            </a:r>
          </a:p>
          <a:p>
            <a:endParaRPr lang="en-US" dirty="0"/>
          </a:p>
          <a:p>
            <a:endParaRPr lang="en-US" dirty="0"/>
          </a:p>
          <a:p>
            <a:r>
              <a:rPr lang="en-US" b="1" dirty="0"/>
              <a:t>La </a:t>
            </a:r>
            <a:r>
              <a:rPr lang="en-US" b="1" dirty="0" err="1"/>
              <a:t>même</a:t>
            </a:r>
            <a:r>
              <a:rPr lang="en-US" b="1" dirty="0"/>
              <a:t> question a-t-</a:t>
            </a:r>
            <a:r>
              <a:rPr lang="en-US" b="1" dirty="0" err="1"/>
              <a:t>elle</a:t>
            </a:r>
            <a:r>
              <a:rPr lang="en-US" b="1" dirty="0"/>
              <a:t> </a:t>
            </a:r>
            <a:r>
              <a:rPr lang="en-US" b="1" dirty="0" err="1"/>
              <a:t>été</a:t>
            </a:r>
            <a:r>
              <a:rPr lang="en-US" b="1" dirty="0"/>
              <a:t> </a:t>
            </a:r>
            <a:r>
              <a:rPr lang="en-US" b="1" dirty="0" err="1"/>
              <a:t>soumise</a:t>
            </a:r>
            <a:r>
              <a:rPr lang="en-US" b="1" dirty="0"/>
              <a:t> </a:t>
            </a:r>
            <a:r>
              <a:rPr lang="en-US" b="1" dirty="0" err="1"/>
              <a:t>à</a:t>
            </a:r>
            <a:r>
              <a:rPr lang="en-US" b="1" dirty="0"/>
              <a:t> un </a:t>
            </a:r>
            <a:r>
              <a:rPr lang="en-US" b="1" dirty="0" err="1"/>
              <a:t>autre</a:t>
            </a:r>
            <a:r>
              <a:rPr lang="en-US" b="1" dirty="0"/>
              <a:t> </a:t>
            </a:r>
            <a:r>
              <a:rPr lang="en-US" b="1" dirty="0" err="1"/>
              <a:t>organe</a:t>
            </a:r>
            <a:r>
              <a:rPr lang="en-US" b="1" dirty="0"/>
              <a:t> international </a:t>
            </a:r>
            <a:r>
              <a:rPr lang="en-US" dirty="0"/>
              <a:t>? Si </a:t>
            </a:r>
            <a:r>
              <a:rPr lang="en-US" dirty="0" err="1"/>
              <a:t>elle</a:t>
            </a:r>
            <a:r>
              <a:rPr lang="en-US" dirty="0"/>
              <a:t> a </a:t>
            </a:r>
            <a:r>
              <a:rPr lang="en-US" dirty="0" err="1"/>
              <a:t>été</a:t>
            </a:r>
            <a:r>
              <a:rPr lang="en-US" dirty="0"/>
              <a:t> </a:t>
            </a:r>
            <a:r>
              <a:rPr lang="en-US" dirty="0" err="1"/>
              <a:t>soumise</a:t>
            </a:r>
            <a:r>
              <a:rPr lang="en-US" dirty="0"/>
              <a:t> </a:t>
            </a:r>
            <a:r>
              <a:rPr lang="en-US" dirty="0" err="1"/>
              <a:t>à</a:t>
            </a:r>
            <a:r>
              <a:rPr lang="en-US" dirty="0"/>
              <a:t> un </a:t>
            </a:r>
            <a:r>
              <a:rPr lang="en-US" dirty="0" err="1"/>
              <a:t>autre</a:t>
            </a:r>
            <a:r>
              <a:rPr lang="en-US" dirty="0"/>
              <a:t> </a:t>
            </a:r>
            <a:r>
              <a:rPr lang="en-US" dirty="0" err="1"/>
              <a:t>organe</a:t>
            </a:r>
            <a:r>
              <a:rPr lang="en-US" dirty="0"/>
              <a:t> conventionnel </a:t>
            </a:r>
            <a:r>
              <a:rPr lang="en-US" dirty="0" err="1"/>
              <a:t>ou</a:t>
            </a:r>
            <a:r>
              <a:rPr lang="en-US" dirty="0"/>
              <a:t> </a:t>
            </a:r>
            <a:r>
              <a:rPr lang="en-US" dirty="0" err="1"/>
              <a:t>à</a:t>
            </a:r>
            <a:r>
              <a:rPr lang="en-US" dirty="0"/>
              <a:t> un </a:t>
            </a:r>
            <a:r>
              <a:rPr lang="en-US" dirty="0" err="1"/>
              <a:t>mécanisme</a:t>
            </a:r>
            <a:r>
              <a:rPr lang="en-US" dirty="0"/>
              <a:t> </a:t>
            </a:r>
            <a:r>
              <a:rPr lang="en-US" dirty="0" err="1"/>
              <a:t>régional</a:t>
            </a:r>
            <a:r>
              <a:rPr lang="en-US" dirty="0"/>
              <a:t>, </a:t>
            </a:r>
            <a:r>
              <a:rPr lang="en-US" dirty="0" err="1"/>
              <a:t>tel</a:t>
            </a:r>
            <a:r>
              <a:rPr lang="en-US" dirty="0"/>
              <a:t> que la Commission </a:t>
            </a:r>
            <a:r>
              <a:rPr lang="en-US" dirty="0" err="1"/>
              <a:t>interaméricaine</a:t>
            </a:r>
            <a:r>
              <a:rPr lang="en-US" dirty="0"/>
              <a:t> des droits de </a:t>
            </a:r>
            <a:r>
              <a:rPr lang="en-US" dirty="0" err="1"/>
              <a:t>l'homme</a:t>
            </a:r>
            <a:r>
              <a:rPr lang="en-US" dirty="0"/>
              <a:t>, la </a:t>
            </a:r>
            <a:r>
              <a:rPr lang="en-US" dirty="0" err="1"/>
              <a:t>Cour</a:t>
            </a:r>
            <a:r>
              <a:rPr lang="en-US" dirty="0"/>
              <a:t> </a:t>
            </a:r>
            <a:r>
              <a:rPr lang="en-US" dirty="0" err="1"/>
              <a:t>interaméricaine</a:t>
            </a:r>
            <a:r>
              <a:rPr lang="en-US" dirty="0"/>
              <a:t> des droits de </a:t>
            </a:r>
            <a:r>
              <a:rPr lang="en-US" dirty="0" err="1"/>
              <a:t>l'homme</a:t>
            </a:r>
            <a:r>
              <a:rPr lang="en-US" dirty="0"/>
              <a:t>, la </a:t>
            </a:r>
            <a:r>
              <a:rPr lang="en-US" dirty="0" err="1"/>
              <a:t>Cour</a:t>
            </a:r>
            <a:r>
              <a:rPr lang="en-US" dirty="0"/>
              <a:t> </a:t>
            </a:r>
            <a:r>
              <a:rPr lang="en-US" dirty="0" err="1"/>
              <a:t>européenne</a:t>
            </a:r>
            <a:r>
              <a:rPr lang="en-US" dirty="0"/>
              <a:t> des droits de </a:t>
            </a:r>
            <a:r>
              <a:rPr lang="en-US" dirty="0" err="1"/>
              <a:t>l'homme</a:t>
            </a:r>
            <a:r>
              <a:rPr lang="en-US" dirty="0"/>
              <a:t>, la Commission </a:t>
            </a:r>
            <a:r>
              <a:rPr lang="en-US" dirty="0" err="1"/>
              <a:t>africaine</a:t>
            </a:r>
            <a:r>
              <a:rPr lang="en-US" dirty="0"/>
              <a:t> des droits de </a:t>
            </a:r>
            <a:r>
              <a:rPr lang="en-US" dirty="0" err="1"/>
              <a:t>l'homme</a:t>
            </a:r>
            <a:r>
              <a:rPr lang="en-US" dirty="0"/>
              <a:t> et des </a:t>
            </a:r>
            <a:r>
              <a:rPr lang="en-US" dirty="0" err="1"/>
              <a:t>peuples</a:t>
            </a:r>
            <a:r>
              <a:rPr lang="en-US" dirty="0"/>
              <a:t> </a:t>
            </a:r>
            <a:r>
              <a:rPr lang="en-US" dirty="0" err="1"/>
              <a:t>ou</a:t>
            </a:r>
            <a:r>
              <a:rPr lang="en-US" dirty="0"/>
              <a:t> la </a:t>
            </a:r>
            <a:r>
              <a:rPr lang="en-US" dirty="0" err="1"/>
              <a:t>Cour</a:t>
            </a:r>
            <a:r>
              <a:rPr lang="en-US" dirty="0"/>
              <a:t> </a:t>
            </a:r>
            <a:r>
              <a:rPr lang="en-US" dirty="0" err="1"/>
              <a:t>africaine</a:t>
            </a:r>
            <a:r>
              <a:rPr lang="en-US" dirty="0"/>
              <a:t> des droits de </a:t>
            </a:r>
            <a:r>
              <a:rPr lang="en-US" dirty="0" err="1"/>
              <a:t>l'homme</a:t>
            </a:r>
            <a:r>
              <a:rPr lang="en-US" dirty="0"/>
              <a:t> et des </a:t>
            </a:r>
            <a:r>
              <a:rPr lang="en-US" dirty="0" err="1"/>
              <a:t>peuples</a:t>
            </a:r>
            <a:r>
              <a:rPr lang="en-US" dirty="0"/>
              <a:t>, les </a:t>
            </a:r>
            <a:r>
              <a:rPr lang="en-US" dirty="0" err="1"/>
              <a:t>comités</a:t>
            </a:r>
            <a:r>
              <a:rPr lang="en-US" dirty="0"/>
              <a:t> ne </a:t>
            </a:r>
            <a:r>
              <a:rPr lang="en-US" dirty="0" err="1"/>
              <a:t>peuvent</a:t>
            </a:r>
            <a:r>
              <a:rPr lang="en-US" dirty="0"/>
              <a:t> pas examiner la </a:t>
            </a:r>
            <a:r>
              <a:rPr lang="en-US" dirty="0" err="1"/>
              <a:t>plainte</a:t>
            </a:r>
            <a:r>
              <a:rPr lang="en-US" dirty="0"/>
              <a:t>. </a:t>
            </a:r>
            <a:r>
              <a:rPr lang="en-US" dirty="0" err="1"/>
              <a:t>Cette</a:t>
            </a:r>
            <a:r>
              <a:rPr lang="en-US" dirty="0"/>
              <a:t> </a:t>
            </a:r>
            <a:r>
              <a:rPr lang="en-US" dirty="0" err="1"/>
              <a:t>règle</a:t>
            </a:r>
            <a:r>
              <a:rPr lang="en-US" dirty="0"/>
              <a:t> vise </a:t>
            </a:r>
            <a:r>
              <a:rPr lang="en-US" dirty="0" err="1"/>
              <a:t>à</a:t>
            </a:r>
            <a:r>
              <a:rPr lang="en-US" dirty="0"/>
              <a:t> </a:t>
            </a:r>
            <a:r>
              <a:rPr lang="en-US" dirty="0" err="1"/>
              <a:t>éviter</a:t>
            </a:r>
            <a:r>
              <a:rPr lang="en-US" dirty="0"/>
              <a:t> les doubles </a:t>
            </a:r>
            <a:r>
              <a:rPr lang="en-US" dirty="0" err="1"/>
              <a:t>emplois</a:t>
            </a:r>
            <a:r>
              <a:rPr lang="en-US" dirty="0"/>
              <a:t> </a:t>
            </a:r>
            <a:r>
              <a:rPr lang="en-US" dirty="0" err="1"/>
              <a:t>inutiles</a:t>
            </a:r>
            <a:r>
              <a:rPr lang="en-US" dirty="0"/>
              <a:t> au </a:t>
            </a:r>
            <a:r>
              <a:rPr lang="en-US" dirty="0" err="1"/>
              <a:t>niveau</a:t>
            </a:r>
            <a:r>
              <a:rPr lang="en-US" dirty="0"/>
              <a:t> international. Si la question a </a:t>
            </a:r>
            <a:r>
              <a:rPr lang="en-US" dirty="0" err="1"/>
              <a:t>été</a:t>
            </a:r>
            <a:r>
              <a:rPr lang="en-US" dirty="0"/>
              <a:t> </a:t>
            </a:r>
            <a:r>
              <a:rPr lang="en-US" dirty="0" err="1"/>
              <a:t>soumise</a:t>
            </a:r>
            <a:r>
              <a:rPr lang="en-US" dirty="0"/>
              <a:t> </a:t>
            </a:r>
            <a:r>
              <a:rPr lang="en-US" dirty="0" err="1"/>
              <a:t>à</a:t>
            </a:r>
            <a:r>
              <a:rPr lang="en-US" dirty="0"/>
              <a:t> un </a:t>
            </a:r>
            <a:r>
              <a:rPr lang="en-US" dirty="0" err="1"/>
              <a:t>autre</a:t>
            </a:r>
            <a:r>
              <a:rPr lang="en-US" dirty="0"/>
              <a:t> </a:t>
            </a:r>
            <a:r>
              <a:rPr lang="en-US" dirty="0" err="1"/>
              <a:t>organe</a:t>
            </a:r>
            <a:r>
              <a:rPr lang="en-US" dirty="0"/>
              <a:t>, le </a:t>
            </a:r>
            <a:r>
              <a:rPr lang="en-US" dirty="0" err="1"/>
              <a:t>plaignant</a:t>
            </a:r>
            <a:r>
              <a:rPr lang="en-US" dirty="0"/>
              <a:t> doit </a:t>
            </a:r>
            <a:r>
              <a:rPr lang="en-US" dirty="0" err="1"/>
              <a:t>l'indiquer</a:t>
            </a:r>
            <a:r>
              <a:rPr lang="en-US" dirty="0"/>
              <a:t> dans la </a:t>
            </a:r>
            <a:r>
              <a:rPr lang="en-US" dirty="0" err="1"/>
              <a:t>plainte</a:t>
            </a:r>
            <a:r>
              <a:rPr lang="en-US" dirty="0"/>
              <a:t> </a:t>
            </a:r>
            <a:r>
              <a:rPr lang="en-US" dirty="0" err="1"/>
              <a:t>initiale</a:t>
            </a:r>
            <a:r>
              <a:rPr lang="en-US" dirty="0"/>
              <a:t>, </a:t>
            </a:r>
            <a:r>
              <a:rPr lang="en-US" dirty="0" err="1"/>
              <a:t>en</a:t>
            </a:r>
            <a:r>
              <a:rPr lang="en-US" dirty="0"/>
              <a:t> </a:t>
            </a:r>
            <a:r>
              <a:rPr lang="en-US" dirty="0" err="1"/>
              <a:t>précisant</a:t>
            </a:r>
            <a:r>
              <a:rPr lang="en-US" dirty="0"/>
              <a:t> </a:t>
            </a:r>
            <a:r>
              <a:rPr lang="en-US" dirty="0" err="1"/>
              <a:t>l'organe</a:t>
            </a:r>
            <a:r>
              <a:rPr lang="en-US" dirty="0"/>
              <a:t> </a:t>
            </a:r>
            <a:r>
              <a:rPr lang="en-US" dirty="0" err="1"/>
              <a:t>auquel</a:t>
            </a:r>
            <a:r>
              <a:rPr lang="en-US" dirty="0"/>
              <a:t> </a:t>
            </a:r>
            <a:r>
              <a:rPr lang="en-US" dirty="0" err="1"/>
              <a:t>elle</a:t>
            </a:r>
            <a:r>
              <a:rPr lang="en-US" dirty="0"/>
              <a:t> a </a:t>
            </a:r>
            <a:r>
              <a:rPr lang="en-US" dirty="0" err="1"/>
              <a:t>été</a:t>
            </a:r>
            <a:r>
              <a:rPr lang="en-US" dirty="0"/>
              <a:t> </a:t>
            </a:r>
            <a:r>
              <a:rPr lang="en-US" dirty="0" err="1"/>
              <a:t>soumise</a:t>
            </a:r>
            <a:r>
              <a:rPr lang="en-US" dirty="0"/>
              <a:t>. </a:t>
            </a:r>
          </a:p>
          <a:p>
            <a:endParaRPr lang="en-US" b="1" dirty="0"/>
          </a:p>
          <a:p>
            <a:r>
              <a:rPr lang="en-US" b="1" dirty="0" err="1"/>
              <a:t>Toutes</a:t>
            </a:r>
            <a:r>
              <a:rPr lang="en-US" b="1" dirty="0"/>
              <a:t> les </a:t>
            </a:r>
            <a:r>
              <a:rPr lang="en-US" b="1" dirty="0" err="1"/>
              <a:t>voies</a:t>
            </a:r>
            <a:r>
              <a:rPr lang="en-US" b="1" dirty="0"/>
              <a:t> de </a:t>
            </a:r>
            <a:r>
              <a:rPr lang="en-US" b="1" dirty="0" err="1"/>
              <a:t>recours</a:t>
            </a:r>
            <a:r>
              <a:rPr lang="en-US" b="1" dirty="0"/>
              <a:t> internes </a:t>
            </a:r>
            <a:r>
              <a:rPr lang="en-US" b="1" dirty="0" err="1"/>
              <a:t>ont-elles</a:t>
            </a:r>
            <a:r>
              <a:rPr lang="en-US" b="1" dirty="0"/>
              <a:t> </a:t>
            </a:r>
            <a:r>
              <a:rPr lang="en-US" b="1" dirty="0" err="1"/>
              <a:t>été</a:t>
            </a:r>
            <a:r>
              <a:rPr lang="en-US" b="1" dirty="0"/>
              <a:t> </a:t>
            </a:r>
            <a:r>
              <a:rPr lang="en-US" b="1" dirty="0" err="1"/>
              <a:t>épuisées</a:t>
            </a:r>
            <a:r>
              <a:rPr lang="en-US" b="1" dirty="0"/>
              <a:t> ? </a:t>
            </a:r>
            <a:r>
              <a:rPr lang="en-US" dirty="0"/>
              <a:t>Comme </a:t>
            </a:r>
            <a:r>
              <a:rPr lang="en-US" dirty="0" err="1"/>
              <a:t>indiqué</a:t>
            </a:r>
            <a:r>
              <a:rPr lang="en-US" dirty="0"/>
              <a:t> </a:t>
            </a:r>
            <a:r>
              <a:rPr lang="en-US" dirty="0" err="1"/>
              <a:t>précédemment</a:t>
            </a:r>
            <a:r>
              <a:rPr lang="en-US" dirty="0"/>
              <a:t>, un </a:t>
            </a:r>
            <a:r>
              <a:rPr lang="en-US" dirty="0" err="1"/>
              <a:t>principe</a:t>
            </a:r>
            <a:r>
              <a:rPr lang="en-US" dirty="0"/>
              <a:t> cardinal </a:t>
            </a:r>
            <a:r>
              <a:rPr lang="en-US" dirty="0" err="1"/>
              <a:t>régissant</a:t>
            </a:r>
            <a:r>
              <a:rPr lang="en-US" dirty="0"/>
              <a:t> la </a:t>
            </a:r>
            <a:r>
              <a:rPr lang="en-US" dirty="0" err="1"/>
              <a:t>recevabilité</a:t>
            </a:r>
            <a:r>
              <a:rPr lang="en-US" dirty="0"/>
              <a:t> </a:t>
            </a:r>
            <a:r>
              <a:rPr lang="en-US" dirty="0" err="1"/>
              <a:t>d'une</a:t>
            </a:r>
            <a:r>
              <a:rPr lang="en-US" dirty="0"/>
              <a:t> </a:t>
            </a:r>
            <a:r>
              <a:rPr lang="en-US" dirty="0" err="1"/>
              <a:t>plainte</a:t>
            </a:r>
            <a:r>
              <a:rPr lang="en-US" dirty="0"/>
              <a:t> </a:t>
            </a:r>
            <a:r>
              <a:rPr lang="en-US" dirty="0" err="1"/>
              <a:t>est</a:t>
            </a:r>
            <a:r>
              <a:rPr lang="en-US" dirty="0"/>
              <a:t> que le </a:t>
            </a:r>
            <a:r>
              <a:rPr lang="en-US" dirty="0" err="1"/>
              <a:t>plaignant</a:t>
            </a:r>
            <a:r>
              <a:rPr lang="en-US" dirty="0"/>
              <a:t> doit </a:t>
            </a:r>
            <a:r>
              <a:rPr lang="en-US" dirty="0" err="1"/>
              <a:t>d'abord</a:t>
            </a:r>
            <a:r>
              <a:rPr lang="en-US" dirty="0"/>
              <a:t> </a:t>
            </a:r>
            <a:r>
              <a:rPr lang="en-US" dirty="0" err="1"/>
              <a:t>avoir</a:t>
            </a:r>
            <a:r>
              <a:rPr lang="en-US" dirty="0"/>
              <a:t> </a:t>
            </a:r>
            <a:r>
              <a:rPr lang="en-US" dirty="0" err="1"/>
              <a:t>épuisé</a:t>
            </a:r>
            <a:r>
              <a:rPr lang="en-US" dirty="0"/>
              <a:t> </a:t>
            </a:r>
            <a:r>
              <a:rPr lang="en-US" dirty="0" err="1"/>
              <a:t>tous</a:t>
            </a:r>
            <a:r>
              <a:rPr lang="en-US" dirty="0"/>
              <a:t> les </a:t>
            </a:r>
            <a:r>
              <a:rPr lang="en-US" dirty="0" err="1"/>
              <a:t>recours</a:t>
            </a:r>
            <a:r>
              <a:rPr lang="en-US" dirty="0"/>
              <a:t> </a:t>
            </a:r>
            <a:r>
              <a:rPr lang="en-US" dirty="0" err="1"/>
              <a:t>pertinents</a:t>
            </a:r>
            <a:r>
              <a:rPr lang="en-US" dirty="0"/>
              <a:t> qui </a:t>
            </a:r>
            <a:r>
              <a:rPr lang="en-US" dirty="0" err="1"/>
              <a:t>sont</a:t>
            </a:r>
            <a:r>
              <a:rPr lang="en-US" dirty="0"/>
              <a:t> </a:t>
            </a:r>
            <a:r>
              <a:rPr lang="en-US" dirty="0" err="1"/>
              <a:t>disponibles</a:t>
            </a:r>
            <a:r>
              <a:rPr lang="en-US" dirty="0"/>
              <a:t> dans </a:t>
            </a:r>
            <a:r>
              <a:rPr lang="en-US" dirty="0" err="1"/>
              <a:t>l'État</a:t>
            </a:r>
            <a:r>
              <a:rPr lang="en-US" dirty="0"/>
              <a:t> </a:t>
            </a:r>
            <a:r>
              <a:rPr lang="en-US" dirty="0" err="1"/>
              <a:t>partie</a:t>
            </a:r>
            <a:r>
              <a:rPr lang="en-US" dirty="0"/>
              <a:t> </a:t>
            </a:r>
            <a:r>
              <a:rPr lang="en-US" dirty="0" err="1"/>
              <a:t>avant</a:t>
            </a:r>
            <a:r>
              <a:rPr lang="en-US" dirty="0"/>
              <a:t> de </a:t>
            </a:r>
            <a:r>
              <a:rPr lang="en-US" dirty="0" err="1"/>
              <a:t>saisir</a:t>
            </a:r>
            <a:r>
              <a:rPr lang="en-US" dirty="0"/>
              <a:t> un </a:t>
            </a:r>
            <a:r>
              <a:rPr lang="en-US" dirty="0" err="1"/>
              <a:t>comité</a:t>
            </a:r>
            <a:r>
              <a:rPr lang="en-US" dirty="0"/>
              <a:t>. </a:t>
            </a:r>
            <a:r>
              <a:rPr lang="en-US" dirty="0" err="1"/>
              <a:t>Cela</a:t>
            </a:r>
            <a:r>
              <a:rPr lang="en-US" dirty="0"/>
              <a:t> </a:t>
            </a:r>
            <a:r>
              <a:rPr lang="en-US" dirty="0" err="1"/>
              <a:t>inclut</a:t>
            </a:r>
            <a:r>
              <a:rPr lang="en-US" dirty="0"/>
              <a:t> </a:t>
            </a:r>
            <a:r>
              <a:rPr lang="en-US" dirty="0" err="1"/>
              <a:t>généralement</a:t>
            </a:r>
            <a:r>
              <a:rPr lang="en-US" dirty="0"/>
              <a:t> la </a:t>
            </a:r>
            <a:r>
              <a:rPr lang="en-US" dirty="0" err="1"/>
              <a:t>poursuite</a:t>
            </a:r>
            <a:r>
              <a:rPr lang="en-US" dirty="0"/>
              <a:t> de la </a:t>
            </a:r>
            <a:r>
              <a:rPr lang="en-US" dirty="0" err="1"/>
              <a:t>plainte</a:t>
            </a:r>
            <a:r>
              <a:rPr lang="en-US" dirty="0"/>
              <a:t> </a:t>
            </a:r>
            <a:r>
              <a:rPr lang="en-US" dirty="0" err="1"/>
              <a:t>devant</a:t>
            </a:r>
            <a:r>
              <a:rPr lang="en-US" dirty="0"/>
              <a:t> le </a:t>
            </a:r>
            <a:r>
              <a:rPr lang="en-US" dirty="0" err="1"/>
              <a:t>système</a:t>
            </a:r>
            <a:r>
              <a:rPr lang="en-US" dirty="0"/>
              <a:t> </a:t>
            </a:r>
            <a:r>
              <a:rPr lang="en-US" dirty="0" err="1"/>
              <a:t>judiciaire</a:t>
            </a:r>
            <a:r>
              <a:rPr lang="en-US" dirty="0"/>
              <a:t> local, </a:t>
            </a:r>
            <a:r>
              <a:rPr lang="en-US" dirty="0" err="1"/>
              <a:t>sauf</a:t>
            </a:r>
            <a:r>
              <a:rPr lang="en-US" dirty="0"/>
              <a:t> </a:t>
            </a:r>
            <a:r>
              <a:rPr lang="en-US" dirty="0" err="1"/>
              <a:t>s'il</a:t>
            </a:r>
            <a:r>
              <a:rPr lang="en-US" dirty="0"/>
              <a:t> </a:t>
            </a:r>
            <a:r>
              <a:rPr lang="en-US" dirty="0" err="1"/>
              <a:t>existe</a:t>
            </a:r>
            <a:r>
              <a:rPr lang="en-US" dirty="0"/>
              <a:t> des </a:t>
            </a:r>
            <a:r>
              <a:rPr lang="en-US" dirty="0" err="1"/>
              <a:t>preuves</a:t>
            </a:r>
            <a:r>
              <a:rPr lang="en-US" dirty="0"/>
              <a:t> suffisantes que la </a:t>
            </a:r>
            <a:r>
              <a:rPr lang="en-US" dirty="0" err="1"/>
              <a:t>procédure</a:t>
            </a:r>
            <a:r>
              <a:rPr lang="en-US" dirty="0"/>
              <a:t> au </a:t>
            </a:r>
            <a:r>
              <a:rPr lang="en-US" dirty="0" err="1"/>
              <a:t>niveau</a:t>
            </a:r>
            <a:r>
              <a:rPr lang="en-US" dirty="0"/>
              <a:t> national a </a:t>
            </a:r>
            <a:r>
              <a:rPr lang="en-US" dirty="0" err="1"/>
              <a:t>été</a:t>
            </a:r>
            <a:r>
              <a:rPr lang="en-US" dirty="0"/>
              <a:t> </a:t>
            </a:r>
            <a:r>
              <a:rPr lang="en-US" dirty="0" err="1"/>
              <a:t>prolongée</a:t>
            </a:r>
            <a:r>
              <a:rPr lang="en-US" dirty="0"/>
              <a:t> de manière </a:t>
            </a:r>
            <a:r>
              <a:rPr lang="en-US" dirty="0" err="1"/>
              <a:t>déraisonnable</a:t>
            </a:r>
            <a:r>
              <a:rPr lang="en-US" dirty="0"/>
              <a:t> </a:t>
            </a:r>
            <a:r>
              <a:rPr lang="en-US" dirty="0" err="1"/>
              <a:t>ou</a:t>
            </a:r>
            <a:r>
              <a:rPr lang="en-US" dirty="0"/>
              <a:t> </a:t>
            </a:r>
            <a:r>
              <a:rPr lang="en-US" dirty="0" err="1"/>
              <a:t>serait</a:t>
            </a:r>
            <a:r>
              <a:rPr lang="en-US" dirty="0"/>
              <a:t> </a:t>
            </a:r>
            <a:r>
              <a:rPr lang="en-US" dirty="0" err="1"/>
              <a:t>manifestement</a:t>
            </a:r>
            <a:r>
              <a:rPr lang="en-US" dirty="0"/>
              <a:t> </a:t>
            </a:r>
            <a:r>
              <a:rPr lang="en-US" dirty="0" err="1"/>
              <a:t>inefficace</a:t>
            </a:r>
            <a:r>
              <a:rPr lang="en-US" dirty="0"/>
              <a:t>. Des raisons </a:t>
            </a:r>
            <a:r>
              <a:rPr lang="en-US" dirty="0" err="1"/>
              <a:t>détaillées</a:t>
            </a:r>
            <a:r>
              <a:rPr lang="en-US" dirty="0"/>
              <a:t> </a:t>
            </a:r>
            <a:r>
              <a:rPr lang="en-US" dirty="0" err="1"/>
              <a:t>doivent</a:t>
            </a:r>
            <a:r>
              <a:rPr lang="en-US" dirty="0"/>
              <a:t> </a:t>
            </a:r>
            <a:r>
              <a:rPr lang="en-US" dirty="0" err="1"/>
              <a:t>être</a:t>
            </a:r>
            <a:r>
              <a:rPr lang="en-US" dirty="0"/>
              <a:t> </a:t>
            </a:r>
            <a:r>
              <a:rPr lang="en-US" dirty="0" err="1"/>
              <a:t>fournies</a:t>
            </a:r>
            <a:r>
              <a:rPr lang="en-US" dirty="0"/>
              <a:t> pour </a:t>
            </a:r>
            <a:r>
              <a:rPr lang="en-US" dirty="0" err="1"/>
              <a:t>expliquer</a:t>
            </a:r>
            <a:r>
              <a:rPr lang="en-US" dirty="0"/>
              <a:t> </a:t>
            </a:r>
            <a:r>
              <a:rPr lang="en-US" dirty="0" err="1"/>
              <a:t>pourquoi</a:t>
            </a:r>
            <a:r>
              <a:rPr lang="en-US" dirty="0"/>
              <a:t> le </a:t>
            </a:r>
            <a:r>
              <a:rPr lang="en-US" dirty="0" err="1"/>
              <a:t>plaignant</a:t>
            </a:r>
            <a:r>
              <a:rPr lang="en-US" dirty="0"/>
              <a:t> </a:t>
            </a:r>
            <a:r>
              <a:rPr lang="en-US" dirty="0" err="1"/>
              <a:t>considère</a:t>
            </a:r>
            <a:r>
              <a:rPr lang="en-US" dirty="0"/>
              <a:t> que la </a:t>
            </a:r>
            <a:r>
              <a:rPr lang="en-US" dirty="0" err="1"/>
              <a:t>règle</a:t>
            </a:r>
            <a:r>
              <a:rPr lang="en-US" dirty="0"/>
              <a:t> </a:t>
            </a:r>
            <a:r>
              <a:rPr lang="en-US" dirty="0" err="1"/>
              <a:t>générale</a:t>
            </a:r>
            <a:r>
              <a:rPr lang="en-US" dirty="0"/>
              <a:t> ne </a:t>
            </a:r>
            <a:r>
              <a:rPr lang="en-US" dirty="0" err="1"/>
              <a:t>devrait</a:t>
            </a:r>
            <a:r>
              <a:rPr lang="en-US" dirty="0"/>
              <a:t> pas </a:t>
            </a:r>
            <a:r>
              <a:rPr lang="en-US" dirty="0" err="1"/>
              <a:t>s'appliquer</a:t>
            </a:r>
            <a:r>
              <a:rPr lang="en-US" dirty="0"/>
              <a:t>. De simples </a:t>
            </a:r>
            <a:r>
              <a:rPr lang="en-US" dirty="0" err="1"/>
              <a:t>doutes</a:t>
            </a:r>
            <a:r>
              <a:rPr lang="en-US" dirty="0"/>
              <a:t> quant </a:t>
            </a:r>
            <a:r>
              <a:rPr lang="en-US" dirty="0" err="1"/>
              <a:t>à</a:t>
            </a:r>
            <a:r>
              <a:rPr lang="en-US" dirty="0"/>
              <a:t> </a:t>
            </a:r>
            <a:r>
              <a:rPr lang="en-US" dirty="0" err="1"/>
              <a:t>l'efficacité</a:t>
            </a:r>
            <a:r>
              <a:rPr lang="en-US" dirty="0"/>
              <a:t> d'un </a:t>
            </a:r>
            <a:r>
              <a:rPr lang="en-US" dirty="0" err="1"/>
              <a:t>recours</a:t>
            </a:r>
            <a:r>
              <a:rPr lang="en-US" dirty="0"/>
              <a:t> pertinent ne </a:t>
            </a:r>
            <a:r>
              <a:rPr lang="en-US" dirty="0" err="1"/>
              <a:t>dispensent</a:t>
            </a:r>
            <a:r>
              <a:rPr lang="en-US" dirty="0"/>
              <a:t> pas, de </a:t>
            </a:r>
            <a:r>
              <a:rPr lang="en-US" dirty="0" err="1"/>
              <a:t>l'avis</a:t>
            </a:r>
            <a:r>
              <a:rPr lang="en-US" dirty="0"/>
              <a:t> des </a:t>
            </a:r>
            <a:r>
              <a:rPr lang="en-US" dirty="0" err="1"/>
              <a:t>comités</a:t>
            </a:r>
            <a:r>
              <a:rPr lang="en-US" dirty="0"/>
              <a:t>, de </a:t>
            </a:r>
            <a:r>
              <a:rPr lang="en-US" dirty="0" err="1"/>
              <a:t>l'obligation</a:t>
            </a:r>
            <a:r>
              <a:rPr lang="en-US" dirty="0"/>
              <a:t> de </a:t>
            </a:r>
            <a:r>
              <a:rPr lang="en-US" dirty="0" err="1"/>
              <a:t>l'épuiser</a:t>
            </a:r>
            <a:r>
              <a:rPr lang="en-US" dirty="0"/>
              <a:t>. </a:t>
            </a:r>
            <a:r>
              <a:rPr lang="en-US" dirty="0" err="1"/>
              <a:t>En</a:t>
            </a:r>
            <a:r>
              <a:rPr lang="en-US" dirty="0"/>
              <a:t> </a:t>
            </a:r>
            <a:r>
              <a:rPr lang="en-US" dirty="0" err="1"/>
              <a:t>outre</a:t>
            </a:r>
            <a:r>
              <a:rPr lang="en-US" dirty="0"/>
              <a:t>, </a:t>
            </a:r>
            <a:r>
              <a:rPr lang="en-US" dirty="0" err="1"/>
              <a:t>si</a:t>
            </a:r>
            <a:r>
              <a:rPr lang="en-US" dirty="0"/>
              <a:t> </a:t>
            </a:r>
            <a:r>
              <a:rPr lang="en-US" dirty="0" err="1"/>
              <a:t>l'État</a:t>
            </a:r>
            <a:r>
              <a:rPr lang="en-US" dirty="0"/>
              <a:t> </a:t>
            </a:r>
            <a:r>
              <a:rPr lang="en-US" dirty="0" err="1"/>
              <a:t>partie</a:t>
            </a:r>
            <a:r>
              <a:rPr lang="en-US" dirty="0"/>
              <a:t> </a:t>
            </a:r>
            <a:r>
              <a:rPr lang="en-US" dirty="0" err="1"/>
              <a:t>concerné</a:t>
            </a:r>
            <a:r>
              <a:rPr lang="en-US" dirty="0"/>
              <a:t> </a:t>
            </a:r>
            <a:r>
              <a:rPr lang="en-US" dirty="0" err="1"/>
              <a:t>considère</a:t>
            </a:r>
            <a:r>
              <a:rPr lang="en-US" dirty="0"/>
              <a:t> que les </a:t>
            </a:r>
            <a:r>
              <a:rPr lang="en-US" dirty="0" err="1"/>
              <a:t>recours</a:t>
            </a:r>
            <a:r>
              <a:rPr lang="en-US" dirty="0"/>
              <a:t> internes </a:t>
            </a:r>
            <a:r>
              <a:rPr lang="en-US" dirty="0" err="1"/>
              <a:t>n'ont</a:t>
            </a:r>
            <a:r>
              <a:rPr lang="en-US" dirty="0"/>
              <a:t> pas </a:t>
            </a:r>
            <a:r>
              <a:rPr lang="en-US" dirty="0" err="1"/>
              <a:t>été</a:t>
            </a:r>
            <a:r>
              <a:rPr lang="en-US" dirty="0"/>
              <a:t> </a:t>
            </a:r>
            <a:r>
              <a:rPr lang="en-US" dirty="0" err="1"/>
              <a:t>épuisés</a:t>
            </a:r>
            <a:r>
              <a:rPr lang="en-US" dirty="0"/>
              <a:t>, il doit </a:t>
            </a:r>
            <a:r>
              <a:rPr lang="en-US" dirty="0" err="1"/>
              <a:t>fournir</a:t>
            </a:r>
            <a:r>
              <a:rPr lang="en-US" dirty="0"/>
              <a:t> des </a:t>
            </a:r>
            <a:r>
              <a:rPr lang="en-US" dirty="0" err="1"/>
              <a:t>détails</a:t>
            </a:r>
            <a:r>
              <a:rPr lang="en-US" dirty="0"/>
              <a:t> sur les </a:t>
            </a:r>
            <a:r>
              <a:rPr lang="en-US" dirty="0" err="1"/>
              <a:t>recours</a:t>
            </a:r>
            <a:r>
              <a:rPr lang="en-US" dirty="0"/>
              <a:t> </a:t>
            </a:r>
            <a:r>
              <a:rPr lang="en-US" dirty="0" err="1"/>
              <a:t>effectifs</a:t>
            </a:r>
            <a:r>
              <a:rPr lang="en-US" dirty="0"/>
              <a:t> </a:t>
            </a:r>
            <a:r>
              <a:rPr lang="en-US" dirty="0" err="1"/>
              <a:t>disponibles</a:t>
            </a:r>
            <a:r>
              <a:rPr lang="en-US" dirty="0"/>
              <a:t>.</a:t>
            </a:r>
          </a:p>
          <a:p>
            <a:endParaRPr lang="en-US" b="1" dirty="0"/>
          </a:p>
          <a:p>
            <a:r>
              <a:rPr lang="en-US" b="1" dirty="0"/>
              <a:t>La </a:t>
            </a:r>
            <a:r>
              <a:rPr lang="en-US" b="1" dirty="0" err="1"/>
              <a:t>plainte</a:t>
            </a:r>
            <a:r>
              <a:rPr lang="en-US" b="1" dirty="0"/>
              <a:t> </a:t>
            </a:r>
            <a:r>
              <a:rPr lang="en-US" b="1" dirty="0" err="1"/>
              <a:t>est-elle</a:t>
            </a:r>
            <a:r>
              <a:rPr lang="en-US" b="1" dirty="0"/>
              <a:t> </a:t>
            </a:r>
            <a:r>
              <a:rPr lang="en-US" b="1" dirty="0" err="1"/>
              <a:t>exclue</a:t>
            </a:r>
            <a:r>
              <a:rPr lang="en-US" b="1" dirty="0"/>
              <a:t> par </a:t>
            </a:r>
            <a:r>
              <a:rPr lang="en-US" b="1" dirty="0" err="1"/>
              <a:t>une</a:t>
            </a:r>
            <a:r>
              <a:rPr lang="en-US" b="1" dirty="0"/>
              <a:t> </a:t>
            </a:r>
            <a:r>
              <a:rPr lang="en-US" b="1" dirty="0" err="1"/>
              <a:t>réserve</a:t>
            </a:r>
            <a:r>
              <a:rPr lang="en-US" b="1" dirty="0"/>
              <a:t> </a:t>
            </a:r>
            <a:r>
              <a:rPr lang="en-US" b="1" dirty="0" err="1"/>
              <a:t>émise</a:t>
            </a:r>
            <a:r>
              <a:rPr lang="en-US" b="1" dirty="0"/>
              <a:t> par </a:t>
            </a:r>
            <a:r>
              <a:rPr lang="en-US" b="1" dirty="0" err="1"/>
              <a:t>l'État</a:t>
            </a:r>
            <a:r>
              <a:rPr lang="en-US" b="1" dirty="0"/>
              <a:t> au </a:t>
            </a:r>
            <a:r>
              <a:rPr lang="en-US" b="1" dirty="0" err="1"/>
              <a:t>traité</a:t>
            </a:r>
            <a:r>
              <a:rPr lang="en-US" b="1" dirty="0"/>
              <a:t> </a:t>
            </a:r>
            <a:r>
              <a:rPr lang="en-US" b="1" dirty="0" err="1"/>
              <a:t>en</a:t>
            </a:r>
            <a:r>
              <a:rPr lang="en-US" b="1" dirty="0"/>
              <a:t> question </a:t>
            </a:r>
            <a:r>
              <a:rPr lang="en-US" dirty="0"/>
              <a:t>? Un Etat </a:t>
            </a:r>
            <a:r>
              <a:rPr lang="en-US" dirty="0" err="1"/>
              <a:t>peut</a:t>
            </a:r>
            <a:r>
              <a:rPr lang="en-US" dirty="0"/>
              <a:t> </a:t>
            </a:r>
            <a:r>
              <a:rPr lang="en-US" dirty="0" err="1"/>
              <a:t>avoir</a:t>
            </a:r>
            <a:r>
              <a:rPr lang="en-US" dirty="0"/>
              <a:t> </a:t>
            </a:r>
            <a:r>
              <a:rPr lang="en-US" dirty="0" err="1"/>
              <a:t>émis</a:t>
            </a:r>
            <a:r>
              <a:rPr lang="en-US" dirty="0"/>
              <a:t> </a:t>
            </a:r>
            <a:r>
              <a:rPr lang="en-US" dirty="0" err="1"/>
              <a:t>une</a:t>
            </a:r>
            <a:r>
              <a:rPr lang="en-US" dirty="0"/>
              <a:t> </a:t>
            </a:r>
            <a:r>
              <a:rPr lang="en-US" dirty="0" err="1"/>
              <a:t>réserve</a:t>
            </a:r>
            <a:r>
              <a:rPr lang="en-US" dirty="0"/>
              <a:t> de fond au </a:t>
            </a:r>
            <a:r>
              <a:rPr lang="en-US" dirty="0" err="1"/>
              <a:t>traité</a:t>
            </a:r>
            <a:r>
              <a:rPr lang="en-US" dirty="0"/>
              <a:t> </a:t>
            </a:r>
            <a:r>
              <a:rPr lang="en-US" dirty="0" err="1"/>
              <a:t>ou</a:t>
            </a:r>
            <a:r>
              <a:rPr lang="en-US" dirty="0"/>
              <a:t> </a:t>
            </a:r>
            <a:r>
              <a:rPr lang="en-US" dirty="0" err="1"/>
              <a:t>une</a:t>
            </a:r>
            <a:r>
              <a:rPr lang="en-US" dirty="0"/>
              <a:t> </a:t>
            </a:r>
            <a:r>
              <a:rPr lang="en-US" dirty="0" err="1"/>
              <a:t>réserve</a:t>
            </a:r>
            <a:r>
              <a:rPr lang="en-US" dirty="0"/>
              <a:t> de </a:t>
            </a:r>
            <a:r>
              <a:rPr lang="en-US" dirty="0" err="1"/>
              <a:t>procédure</a:t>
            </a:r>
            <a:r>
              <a:rPr lang="en-US" dirty="0"/>
              <a:t> au </a:t>
            </a:r>
            <a:r>
              <a:rPr lang="en-US" dirty="0" err="1"/>
              <a:t>mécanisme</a:t>
            </a:r>
            <a:r>
              <a:rPr lang="en-US" dirty="0"/>
              <a:t> de </a:t>
            </a:r>
            <a:r>
              <a:rPr lang="en-US" dirty="0" err="1"/>
              <a:t>plainte</a:t>
            </a:r>
            <a:r>
              <a:rPr lang="en-US" dirty="0"/>
              <a:t> </a:t>
            </a:r>
            <a:r>
              <a:rPr lang="en-US" dirty="0" err="1"/>
              <a:t>limitant</a:t>
            </a:r>
            <a:r>
              <a:rPr lang="en-US" dirty="0"/>
              <a:t> la </a:t>
            </a:r>
            <a:r>
              <a:rPr lang="en-US" dirty="0" err="1"/>
              <a:t>compétence</a:t>
            </a:r>
            <a:r>
              <a:rPr lang="en-US" dirty="0"/>
              <a:t> d'un </a:t>
            </a:r>
            <a:r>
              <a:rPr lang="en-US" dirty="0" err="1"/>
              <a:t>comité</a:t>
            </a:r>
            <a:r>
              <a:rPr lang="en-US" dirty="0"/>
              <a:t> </a:t>
            </a:r>
            <a:r>
              <a:rPr lang="en-US" dirty="0" err="1"/>
              <a:t>à</a:t>
            </a:r>
            <a:r>
              <a:rPr lang="en-US" dirty="0"/>
              <a:t> examiner </a:t>
            </a:r>
            <a:r>
              <a:rPr lang="en-US" dirty="0" err="1"/>
              <a:t>certaines</a:t>
            </a:r>
            <a:r>
              <a:rPr lang="en-US" dirty="0"/>
              <a:t> communications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14</a:t>
            </a:fld>
            <a:endParaRPr lang="en-GB"/>
          </a:p>
        </p:txBody>
      </p:sp>
    </p:spTree>
    <p:extLst>
      <p:ext uri="{BB962C8B-B14F-4D97-AF65-F5344CB8AC3E}">
        <p14:creationId xmlns:p14="http://schemas.microsoft.com/office/powerpoint/2010/main" val="336441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i="1" dirty="0" err="1"/>
              <a:t>Différentes</a:t>
            </a:r>
            <a:r>
              <a:rPr lang="en-US" i="1" dirty="0"/>
              <a:t> conditions </a:t>
            </a:r>
            <a:r>
              <a:rPr lang="en-US" i="1" dirty="0" err="1"/>
              <a:t>selon</a:t>
            </a:r>
            <a:r>
              <a:rPr lang="en-US" i="1" dirty="0"/>
              <a:t> les </a:t>
            </a:r>
            <a:r>
              <a:rPr lang="en-US" i="1" dirty="0" err="1"/>
              <a:t>comités</a:t>
            </a:r>
            <a:r>
              <a:rPr lang="en-US" i="1" dirty="0"/>
              <a:t> </a:t>
            </a:r>
            <a:r>
              <a:rPr lang="en-US" i="1" dirty="0" err="1"/>
              <a:t>spécifiques</a:t>
            </a:r>
            <a:r>
              <a:rPr lang="en-US" i="1" dirty="0"/>
              <a:t>, focus sur la CRC, </a:t>
            </a:r>
            <a:r>
              <a:rPr lang="en-US" i="1" dirty="0" err="1"/>
              <a:t>l'OPIC</a:t>
            </a:r>
            <a:r>
              <a:rPr lang="en-US" i="1" dirty="0"/>
              <a:t> </a:t>
            </a:r>
            <a:r>
              <a:rPr lang="en-US" dirty="0"/>
              <a:t>(extrait de la Factsheet n°7, </a:t>
            </a:r>
            <a:r>
              <a:rPr lang="en-US" dirty="0" err="1"/>
              <a:t>Procédures</a:t>
            </a:r>
            <a:r>
              <a:rPr lang="en-US" dirty="0"/>
              <a:t> de </a:t>
            </a:r>
            <a:r>
              <a:rPr lang="en-US" dirty="0" err="1"/>
              <a:t>plaintes</a:t>
            </a:r>
            <a:r>
              <a:rPr lang="en-US" dirty="0"/>
              <a:t> </a:t>
            </a:r>
            <a:r>
              <a:rPr lang="en-US" dirty="0" err="1"/>
              <a:t>individuelles</a:t>
            </a:r>
            <a:r>
              <a:rPr lang="en-US" dirty="0"/>
              <a:t> </a:t>
            </a:r>
            <a:r>
              <a:rPr lang="en-US" dirty="0" err="1"/>
              <a:t>en</a:t>
            </a:r>
            <a:r>
              <a:rPr lang="en-US" dirty="0"/>
              <a:t> vertu des </a:t>
            </a:r>
            <a:r>
              <a:rPr lang="en-US" dirty="0" err="1"/>
              <a:t>traités</a:t>
            </a:r>
            <a:r>
              <a:rPr lang="en-US" dirty="0"/>
              <a:t> des Nations </a:t>
            </a:r>
            <a:r>
              <a:rPr lang="en-US" dirty="0" err="1"/>
              <a:t>Unies</a:t>
            </a:r>
            <a:r>
              <a:rPr lang="en-US" dirty="0"/>
              <a:t> </a:t>
            </a:r>
            <a:r>
              <a:rPr lang="en-US" dirty="0" err="1"/>
              <a:t>relatifs</a:t>
            </a:r>
            <a:r>
              <a:rPr lang="en-US" dirty="0"/>
              <a:t> aux droits de </a:t>
            </a:r>
            <a:r>
              <a:rPr lang="en-US" dirty="0" err="1"/>
              <a:t>l'homme</a:t>
            </a:r>
            <a:r>
              <a:rPr lang="en-US" dirty="0"/>
              <a:t> https://</a:t>
            </a:r>
            <a:r>
              <a:rPr lang="en-US" dirty="0" err="1"/>
              <a:t>www.ohchr.org</a:t>
            </a:r>
            <a:r>
              <a:rPr lang="en-US" dirty="0"/>
              <a:t>/sites/default/files/Documents/Publications/FactSheet7Rev.1fr.pdf</a:t>
            </a:r>
          </a:p>
          <a:p>
            <a:pPr algn="just"/>
            <a:endParaRPr lang="en-US" dirty="0"/>
          </a:p>
          <a:p>
            <a:pPr algn="just"/>
            <a:r>
              <a:rPr lang="en-US" dirty="0"/>
              <a:t>La Convention relative aux droits de </a:t>
            </a:r>
            <a:r>
              <a:rPr lang="en-US" dirty="0" err="1"/>
              <a:t>l'enfant</a:t>
            </a:r>
            <a:r>
              <a:rPr lang="en-US" dirty="0"/>
              <a:t>, </a:t>
            </a:r>
            <a:r>
              <a:rPr lang="en-US" dirty="0" err="1"/>
              <a:t>adoptée</a:t>
            </a:r>
            <a:r>
              <a:rPr lang="en-US" dirty="0"/>
              <a:t> le 20 </a:t>
            </a:r>
            <a:r>
              <a:rPr lang="en-US" dirty="0" err="1"/>
              <a:t>novembre</a:t>
            </a:r>
            <a:r>
              <a:rPr lang="en-US" dirty="0"/>
              <a:t> 1989, impose aux </a:t>
            </a:r>
            <a:r>
              <a:rPr lang="en-US" dirty="0" err="1"/>
              <a:t>Etats</a:t>
            </a:r>
            <a:r>
              <a:rPr lang="en-US" dirty="0"/>
              <a:t> parties </a:t>
            </a:r>
            <a:r>
              <a:rPr lang="en-US" dirty="0" err="1"/>
              <a:t>l'obligation</a:t>
            </a:r>
            <a:r>
              <a:rPr lang="en-US" dirty="0"/>
              <a:t> de respecter les droits de </a:t>
            </a:r>
            <a:r>
              <a:rPr lang="en-US" dirty="0" err="1"/>
              <a:t>l'enfant</a:t>
            </a:r>
            <a:r>
              <a:rPr lang="en-US" dirty="0"/>
              <a:t>. Les obligations de fond </a:t>
            </a:r>
            <a:r>
              <a:rPr lang="en-US" dirty="0" err="1"/>
              <a:t>sont</a:t>
            </a:r>
            <a:r>
              <a:rPr lang="en-US" dirty="0"/>
              <a:t> </a:t>
            </a:r>
            <a:r>
              <a:rPr lang="en-US" dirty="0" err="1"/>
              <a:t>énoncées</a:t>
            </a:r>
            <a:r>
              <a:rPr lang="en-US" dirty="0"/>
              <a:t> dans la première </a:t>
            </a:r>
            <a:r>
              <a:rPr lang="en-US" dirty="0" err="1"/>
              <a:t>partie</a:t>
            </a:r>
            <a:r>
              <a:rPr lang="en-US" dirty="0"/>
              <a:t> de la Convention (articles 1 </a:t>
            </a:r>
            <a:r>
              <a:rPr lang="en-US" dirty="0" err="1"/>
              <a:t>à</a:t>
            </a:r>
            <a:r>
              <a:rPr lang="en-US" dirty="0"/>
              <a:t> 41), </a:t>
            </a:r>
            <a:r>
              <a:rPr lang="en-US" dirty="0" err="1"/>
              <a:t>ainsi</a:t>
            </a:r>
            <a:r>
              <a:rPr lang="en-US" dirty="0"/>
              <a:t> que dans son </a:t>
            </a:r>
            <a:r>
              <a:rPr lang="en-US" dirty="0" err="1"/>
              <a:t>Protocole</a:t>
            </a:r>
            <a:r>
              <a:rPr lang="en-US" dirty="0"/>
              <a:t> </a:t>
            </a:r>
            <a:r>
              <a:rPr lang="en-US" dirty="0" err="1"/>
              <a:t>facultatif</a:t>
            </a:r>
            <a:r>
              <a:rPr lang="en-US" dirty="0"/>
              <a:t> </a:t>
            </a:r>
            <a:r>
              <a:rPr lang="en-US" dirty="0" err="1"/>
              <a:t>concernant</a:t>
            </a:r>
            <a:r>
              <a:rPr lang="en-US" dirty="0"/>
              <a:t> la vente </a:t>
            </a:r>
            <a:r>
              <a:rPr lang="en-US" dirty="0" err="1"/>
              <a:t>d'enfants</a:t>
            </a:r>
            <a:r>
              <a:rPr lang="en-US" dirty="0"/>
              <a:t>, la prostitution des enfants et la </a:t>
            </a:r>
            <a:r>
              <a:rPr lang="en-US" dirty="0" err="1"/>
              <a:t>pornographie</a:t>
            </a:r>
            <a:r>
              <a:rPr lang="en-US" dirty="0"/>
              <a:t> </a:t>
            </a:r>
            <a:r>
              <a:rPr lang="en-US" dirty="0" err="1"/>
              <a:t>mettant</a:t>
            </a:r>
            <a:r>
              <a:rPr lang="en-US" dirty="0"/>
              <a:t> </a:t>
            </a:r>
            <a:r>
              <a:rPr lang="en-US" dirty="0" err="1"/>
              <a:t>en</a:t>
            </a:r>
            <a:r>
              <a:rPr lang="en-US" dirty="0"/>
              <a:t> </a:t>
            </a:r>
            <a:r>
              <a:rPr lang="en-US" dirty="0" err="1"/>
              <a:t>scène</a:t>
            </a:r>
            <a:r>
              <a:rPr lang="en-US" dirty="0"/>
              <a:t> des enfants et son </a:t>
            </a:r>
            <a:r>
              <a:rPr lang="en-US" dirty="0" err="1"/>
              <a:t>Protocole</a:t>
            </a:r>
            <a:r>
              <a:rPr lang="en-US" dirty="0"/>
              <a:t> </a:t>
            </a:r>
            <a:r>
              <a:rPr lang="en-US" dirty="0" err="1"/>
              <a:t>facultatif</a:t>
            </a:r>
            <a:r>
              <a:rPr lang="en-US" dirty="0"/>
              <a:t> </a:t>
            </a:r>
            <a:r>
              <a:rPr lang="en-US" dirty="0" err="1"/>
              <a:t>concernant</a:t>
            </a:r>
            <a:r>
              <a:rPr lang="en-US" dirty="0"/>
              <a:t> </a:t>
            </a:r>
            <a:r>
              <a:rPr lang="en-US" dirty="0" err="1"/>
              <a:t>l'implication</a:t>
            </a:r>
            <a:r>
              <a:rPr lang="en-US" dirty="0"/>
              <a:t> </a:t>
            </a:r>
            <a:r>
              <a:rPr lang="en-US" dirty="0" err="1"/>
              <a:t>d'enfants</a:t>
            </a:r>
            <a:r>
              <a:rPr lang="en-US" dirty="0"/>
              <a:t> dans les </a:t>
            </a:r>
            <a:r>
              <a:rPr lang="en-US" dirty="0" err="1"/>
              <a:t>conflits</a:t>
            </a:r>
            <a:r>
              <a:rPr lang="en-US" dirty="0"/>
              <a:t> </a:t>
            </a:r>
            <a:r>
              <a:rPr lang="en-US" dirty="0" err="1"/>
              <a:t>armés</a:t>
            </a:r>
            <a:r>
              <a:rPr lang="en-US" dirty="0"/>
              <a:t>. Le </a:t>
            </a:r>
            <a:r>
              <a:rPr lang="en-US" dirty="0" err="1"/>
              <a:t>mécanisme</a:t>
            </a:r>
            <a:r>
              <a:rPr lang="en-US" dirty="0"/>
              <a:t> de </a:t>
            </a:r>
            <a:r>
              <a:rPr lang="en-US" dirty="0" err="1"/>
              <a:t>plainte</a:t>
            </a:r>
            <a:r>
              <a:rPr lang="en-US" dirty="0"/>
              <a:t> de la Convention </a:t>
            </a:r>
            <a:r>
              <a:rPr lang="en-US" dirty="0" err="1"/>
              <a:t>est</a:t>
            </a:r>
            <a:r>
              <a:rPr lang="en-US" dirty="0"/>
              <a:t> </a:t>
            </a:r>
            <a:r>
              <a:rPr lang="en-US" dirty="0" err="1"/>
              <a:t>établi</a:t>
            </a:r>
            <a:r>
              <a:rPr lang="en-US" dirty="0"/>
              <a:t> par son </a:t>
            </a:r>
            <a:r>
              <a:rPr lang="en-US" dirty="0" err="1"/>
              <a:t>Protocole</a:t>
            </a:r>
            <a:r>
              <a:rPr lang="en-US" dirty="0"/>
              <a:t> </a:t>
            </a:r>
            <a:r>
              <a:rPr lang="en-US" dirty="0" err="1"/>
              <a:t>facultatif</a:t>
            </a:r>
            <a:r>
              <a:rPr lang="en-US" dirty="0"/>
              <a:t> </a:t>
            </a:r>
            <a:r>
              <a:rPr lang="en-US" dirty="0" err="1"/>
              <a:t>relatif</a:t>
            </a:r>
            <a:r>
              <a:rPr lang="en-US" dirty="0"/>
              <a:t> </a:t>
            </a:r>
            <a:r>
              <a:rPr lang="en-US" dirty="0" err="1"/>
              <a:t>à</a:t>
            </a:r>
            <a:r>
              <a:rPr lang="en-US" dirty="0"/>
              <a:t> </a:t>
            </a:r>
            <a:r>
              <a:rPr lang="en-US" dirty="0" err="1"/>
              <a:t>une</a:t>
            </a:r>
            <a:r>
              <a:rPr lang="en-US" dirty="0"/>
              <a:t> </a:t>
            </a:r>
            <a:r>
              <a:rPr lang="en-US" dirty="0" err="1"/>
              <a:t>procédure</a:t>
            </a:r>
            <a:r>
              <a:rPr lang="en-US" dirty="0"/>
              <a:t> de communication, qui a </a:t>
            </a:r>
            <a:r>
              <a:rPr lang="en-US" dirty="0" err="1"/>
              <a:t>été</a:t>
            </a:r>
            <a:r>
              <a:rPr lang="en-US" dirty="0"/>
              <a:t> </a:t>
            </a:r>
            <a:r>
              <a:rPr lang="en-US" dirty="0" err="1"/>
              <a:t>adopté</a:t>
            </a:r>
            <a:r>
              <a:rPr lang="en-US" dirty="0"/>
              <a:t> le 19 </a:t>
            </a:r>
            <a:r>
              <a:rPr lang="en-US" dirty="0" err="1"/>
              <a:t>décembre</a:t>
            </a:r>
            <a:r>
              <a:rPr lang="en-US" dirty="0"/>
              <a:t> 2011. Il </a:t>
            </a:r>
            <a:r>
              <a:rPr lang="en-US" dirty="0" err="1"/>
              <a:t>s'agit</a:t>
            </a:r>
            <a:r>
              <a:rPr lang="en-US" dirty="0"/>
              <a:t> d'un </a:t>
            </a:r>
            <a:r>
              <a:rPr lang="en-US" dirty="0" err="1"/>
              <a:t>traité</a:t>
            </a:r>
            <a:r>
              <a:rPr lang="en-US" dirty="0"/>
              <a:t> distinct </a:t>
            </a:r>
            <a:r>
              <a:rPr lang="en-US" dirty="0" err="1"/>
              <a:t>ouvert</a:t>
            </a:r>
            <a:r>
              <a:rPr lang="en-US" dirty="0"/>
              <a:t> aux </a:t>
            </a:r>
            <a:r>
              <a:rPr lang="en-US" dirty="0" err="1"/>
              <a:t>États</a:t>
            </a:r>
            <a:r>
              <a:rPr lang="en-US" dirty="0"/>
              <a:t> parties </a:t>
            </a:r>
            <a:r>
              <a:rPr lang="en-US" dirty="0" err="1"/>
              <a:t>à</a:t>
            </a:r>
            <a:r>
              <a:rPr lang="en-US" dirty="0"/>
              <a:t> la Convention et </a:t>
            </a:r>
            <a:r>
              <a:rPr lang="en-US" dirty="0" err="1"/>
              <a:t>à</a:t>
            </a:r>
            <a:r>
              <a:rPr lang="en-US" dirty="0"/>
              <a:t> </a:t>
            </a:r>
            <a:r>
              <a:rPr lang="en-US" dirty="0" err="1"/>
              <a:t>ses</a:t>
            </a:r>
            <a:r>
              <a:rPr lang="en-US" dirty="0"/>
              <a:t> deux </a:t>
            </a:r>
            <a:r>
              <a:rPr lang="en-US" dirty="0" err="1"/>
              <a:t>Protocoles</a:t>
            </a:r>
            <a:r>
              <a:rPr lang="en-US" dirty="0"/>
              <a:t> </a:t>
            </a:r>
            <a:r>
              <a:rPr lang="en-US" dirty="0" err="1"/>
              <a:t>facultatifs</a:t>
            </a:r>
            <a:r>
              <a:rPr lang="en-US" dirty="0"/>
              <a:t> de fond. Les </a:t>
            </a:r>
            <a:r>
              <a:rPr lang="en-US" dirty="0" err="1"/>
              <a:t>États</a:t>
            </a:r>
            <a:r>
              <a:rPr lang="en-US" dirty="0"/>
              <a:t> qui </a:t>
            </a:r>
            <a:r>
              <a:rPr lang="en-US" dirty="0" err="1"/>
              <a:t>sont</a:t>
            </a:r>
            <a:r>
              <a:rPr lang="en-US" dirty="0"/>
              <a:t> </a:t>
            </a:r>
            <a:r>
              <a:rPr lang="en-US" dirty="0" err="1"/>
              <a:t>devenus</a:t>
            </a:r>
            <a:r>
              <a:rPr lang="en-US" dirty="0"/>
              <a:t> parties au </a:t>
            </a:r>
            <a:r>
              <a:rPr lang="en-US" dirty="0" err="1"/>
              <a:t>Protocole</a:t>
            </a:r>
            <a:r>
              <a:rPr lang="en-US" dirty="0"/>
              <a:t> </a:t>
            </a:r>
            <a:r>
              <a:rPr lang="en-US" dirty="0" err="1"/>
              <a:t>facultatif</a:t>
            </a:r>
            <a:r>
              <a:rPr lang="en-US" dirty="0"/>
              <a:t> sur </a:t>
            </a:r>
            <a:r>
              <a:rPr lang="en-US" dirty="0" err="1"/>
              <a:t>une</a:t>
            </a:r>
            <a:r>
              <a:rPr lang="en-US" dirty="0"/>
              <a:t> </a:t>
            </a:r>
            <a:r>
              <a:rPr lang="en-US" dirty="0" err="1"/>
              <a:t>procédure</a:t>
            </a:r>
            <a:r>
              <a:rPr lang="en-US" dirty="0"/>
              <a:t> de communication </a:t>
            </a:r>
            <a:r>
              <a:rPr lang="en-US" dirty="0" err="1"/>
              <a:t>reconnaissent</a:t>
            </a:r>
            <a:r>
              <a:rPr lang="en-US" dirty="0"/>
              <a:t> la </a:t>
            </a:r>
            <a:r>
              <a:rPr lang="en-US" dirty="0" err="1"/>
              <a:t>compétence</a:t>
            </a:r>
            <a:r>
              <a:rPr lang="en-US" dirty="0"/>
              <a:t> du </a:t>
            </a:r>
            <a:r>
              <a:rPr lang="en-US" dirty="0" err="1"/>
              <a:t>Comité</a:t>
            </a:r>
            <a:r>
              <a:rPr lang="en-US" dirty="0"/>
              <a:t> des droits de </a:t>
            </a:r>
            <a:r>
              <a:rPr lang="en-US" dirty="0" err="1"/>
              <a:t>l'enfant</a:t>
            </a:r>
            <a:r>
              <a:rPr lang="en-US" dirty="0"/>
              <a:t> - un </a:t>
            </a:r>
            <a:r>
              <a:rPr lang="en-US" dirty="0" err="1"/>
              <a:t>groupe</a:t>
            </a:r>
            <a:r>
              <a:rPr lang="en-US" dirty="0"/>
              <a:t> de 18 experts </a:t>
            </a:r>
            <a:r>
              <a:rPr lang="en-US" dirty="0" err="1"/>
              <a:t>indépendants</a:t>
            </a:r>
            <a:r>
              <a:rPr lang="en-US" dirty="0"/>
              <a:t> qui se </a:t>
            </a:r>
            <a:r>
              <a:rPr lang="en-US" dirty="0" err="1"/>
              <a:t>réunit</a:t>
            </a:r>
            <a:r>
              <a:rPr lang="en-US" dirty="0"/>
              <a:t> trois </a:t>
            </a:r>
            <a:r>
              <a:rPr lang="en-US" dirty="0" err="1"/>
              <a:t>fois</a:t>
            </a:r>
            <a:r>
              <a:rPr lang="en-US" dirty="0"/>
              <a:t> par an - pour </a:t>
            </a:r>
            <a:r>
              <a:rPr lang="en-US" dirty="0" err="1"/>
              <a:t>recevoir</a:t>
            </a:r>
            <a:r>
              <a:rPr lang="en-US" dirty="0"/>
              <a:t> des </a:t>
            </a:r>
            <a:r>
              <a:rPr lang="en-US" dirty="0" err="1"/>
              <a:t>plaintes</a:t>
            </a:r>
            <a:r>
              <a:rPr lang="en-US" dirty="0"/>
              <a:t> de </a:t>
            </a:r>
            <a:r>
              <a:rPr lang="en-US" dirty="0" err="1"/>
              <a:t>personnes</a:t>
            </a:r>
            <a:r>
              <a:rPr lang="en-US" dirty="0"/>
              <a:t> relevant de </a:t>
            </a:r>
            <a:r>
              <a:rPr lang="en-US" dirty="0" err="1"/>
              <a:t>leur</a:t>
            </a:r>
            <a:r>
              <a:rPr lang="en-US" dirty="0"/>
              <a:t> </a:t>
            </a:r>
            <a:r>
              <a:rPr lang="en-US" dirty="0" err="1"/>
              <a:t>juridiction</a:t>
            </a:r>
            <a:r>
              <a:rPr lang="en-US" dirty="0"/>
              <a:t> </a:t>
            </a:r>
            <a:r>
              <a:rPr lang="en-US" dirty="0" err="1"/>
              <a:t>alléguant</a:t>
            </a:r>
            <a:r>
              <a:rPr lang="en-US" dirty="0"/>
              <a:t> des violations de </a:t>
            </a:r>
            <a:r>
              <a:rPr lang="en-US" dirty="0" err="1"/>
              <a:t>leurs</a:t>
            </a:r>
            <a:r>
              <a:rPr lang="en-US" dirty="0"/>
              <a:t> droits </a:t>
            </a:r>
            <a:r>
              <a:rPr lang="en-US" dirty="0" err="1"/>
              <a:t>en</a:t>
            </a:r>
            <a:r>
              <a:rPr lang="en-US" dirty="0"/>
              <a:t> vertu de la Convention et de </a:t>
            </a:r>
            <a:r>
              <a:rPr lang="en-US" dirty="0" err="1"/>
              <a:t>ses</a:t>
            </a:r>
            <a:r>
              <a:rPr lang="en-US" dirty="0"/>
              <a:t> deux </a:t>
            </a:r>
            <a:r>
              <a:rPr lang="en-US" dirty="0" err="1"/>
              <a:t>Protocoles</a:t>
            </a:r>
            <a:r>
              <a:rPr lang="en-US" dirty="0"/>
              <a:t> </a:t>
            </a:r>
            <a:r>
              <a:rPr lang="en-US" dirty="0" err="1"/>
              <a:t>facultatifs</a:t>
            </a:r>
            <a:r>
              <a:rPr lang="en-US" dirty="0"/>
              <a:t> de fond. </a:t>
            </a:r>
            <a:r>
              <a:rPr lang="en-US" dirty="0" err="1"/>
              <a:t>En</a:t>
            </a:r>
            <a:r>
              <a:rPr lang="en-US" dirty="0"/>
              <a:t> </a:t>
            </a:r>
            <a:r>
              <a:rPr lang="en-US" dirty="0" err="1"/>
              <a:t>janvier</a:t>
            </a:r>
            <a:r>
              <a:rPr lang="en-US" dirty="0"/>
              <a:t> 2013, le </a:t>
            </a:r>
            <a:r>
              <a:rPr lang="en-US" dirty="0" err="1"/>
              <a:t>Comité</a:t>
            </a:r>
            <a:r>
              <a:rPr lang="en-US" dirty="0"/>
              <a:t> a </a:t>
            </a:r>
            <a:r>
              <a:rPr lang="en-US" dirty="0" err="1"/>
              <a:t>adopté</a:t>
            </a:r>
            <a:r>
              <a:rPr lang="en-US" dirty="0"/>
              <a:t> les </a:t>
            </a:r>
            <a:r>
              <a:rPr lang="en-US" dirty="0" err="1"/>
              <a:t>règles</a:t>
            </a:r>
            <a:r>
              <a:rPr lang="en-US" dirty="0"/>
              <a:t> de </a:t>
            </a:r>
            <a:r>
              <a:rPr lang="en-US" dirty="0" err="1"/>
              <a:t>procédure</a:t>
            </a:r>
            <a:r>
              <a:rPr lang="en-US" dirty="0"/>
              <a:t> </a:t>
            </a:r>
            <a:r>
              <a:rPr lang="en-US" dirty="0" err="1"/>
              <a:t>à</a:t>
            </a:r>
            <a:r>
              <a:rPr lang="en-US" dirty="0"/>
              <a:t> appliquer aux </a:t>
            </a:r>
            <a:r>
              <a:rPr lang="en-US" dirty="0" err="1"/>
              <a:t>plaintes</a:t>
            </a:r>
            <a:r>
              <a:rPr lang="en-US" dirty="0"/>
              <a:t> </a:t>
            </a:r>
            <a:r>
              <a:rPr lang="en-US" dirty="0" err="1"/>
              <a:t>soumises</a:t>
            </a:r>
            <a:r>
              <a:rPr lang="en-US" dirty="0"/>
              <a:t> </a:t>
            </a:r>
            <a:r>
              <a:rPr lang="en-US" dirty="0" err="1"/>
              <a:t>en</a:t>
            </a:r>
            <a:r>
              <a:rPr lang="en-US" dirty="0"/>
              <a:t> vertu du </a:t>
            </a:r>
            <a:r>
              <a:rPr lang="en-US" dirty="0" err="1"/>
              <a:t>Protocole</a:t>
            </a:r>
            <a:r>
              <a:rPr lang="en-US" dirty="0"/>
              <a:t> </a:t>
            </a:r>
            <a:r>
              <a:rPr lang="en-US" dirty="0" err="1"/>
              <a:t>facultatif</a:t>
            </a:r>
            <a:r>
              <a:rPr lang="en-US" dirty="0"/>
              <a:t>. </a:t>
            </a:r>
            <a:r>
              <a:rPr lang="en-US" b="1" dirty="0"/>
              <a:t>Les </a:t>
            </a:r>
            <a:r>
              <a:rPr lang="en-US" b="1" dirty="0" err="1"/>
              <a:t>plaintes</a:t>
            </a:r>
            <a:r>
              <a:rPr lang="en-US" b="1" dirty="0"/>
              <a:t> </a:t>
            </a:r>
            <a:r>
              <a:rPr lang="en-US" b="1" dirty="0" err="1"/>
              <a:t>peuvent</a:t>
            </a:r>
            <a:r>
              <a:rPr lang="en-US" b="1" dirty="0"/>
              <a:t> </a:t>
            </a:r>
            <a:r>
              <a:rPr lang="en-US" b="1" dirty="0" err="1"/>
              <a:t>être</a:t>
            </a:r>
            <a:r>
              <a:rPr lang="en-US" b="1" dirty="0"/>
              <a:t> </a:t>
            </a:r>
            <a:r>
              <a:rPr lang="en-US" b="1" dirty="0" err="1"/>
              <a:t>présentées</a:t>
            </a:r>
            <a:r>
              <a:rPr lang="en-US" b="1" dirty="0"/>
              <a:t> par des </a:t>
            </a:r>
            <a:r>
              <a:rPr lang="en-US" b="1" dirty="0" err="1"/>
              <a:t>particuliers</a:t>
            </a:r>
            <a:r>
              <a:rPr lang="en-US" b="1" dirty="0"/>
              <a:t> </a:t>
            </a:r>
            <a:r>
              <a:rPr lang="en-US" b="1" dirty="0" err="1"/>
              <a:t>ou</a:t>
            </a:r>
            <a:r>
              <a:rPr lang="en-US" b="1" dirty="0"/>
              <a:t> des </a:t>
            </a:r>
            <a:r>
              <a:rPr lang="en-US" b="1" dirty="0" err="1"/>
              <a:t>groupes</a:t>
            </a:r>
            <a:r>
              <a:rPr lang="en-US" b="1" dirty="0"/>
              <a:t> de </a:t>
            </a:r>
            <a:r>
              <a:rPr lang="en-US" b="1" dirty="0" err="1"/>
              <a:t>particuliers</a:t>
            </a:r>
            <a:r>
              <a:rPr lang="en-US" b="1" dirty="0"/>
              <a:t> qui </a:t>
            </a:r>
            <a:r>
              <a:rPr lang="en-US" b="1" dirty="0" err="1"/>
              <a:t>affirment</a:t>
            </a:r>
            <a:r>
              <a:rPr lang="en-US" b="1" dirty="0"/>
              <a:t> </a:t>
            </a:r>
            <a:r>
              <a:rPr lang="en-US" b="1" dirty="0" err="1"/>
              <a:t>être</a:t>
            </a:r>
            <a:r>
              <a:rPr lang="en-US" b="1" dirty="0"/>
              <a:t> </a:t>
            </a:r>
            <a:r>
              <a:rPr lang="en-US" b="1" dirty="0" err="1"/>
              <a:t>victimes</a:t>
            </a:r>
            <a:r>
              <a:rPr lang="en-US" b="1" dirty="0"/>
              <a:t> </a:t>
            </a:r>
            <a:r>
              <a:rPr lang="en-US" b="1" dirty="0" err="1"/>
              <a:t>d'une</a:t>
            </a:r>
            <a:r>
              <a:rPr lang="en-US" b="1" dirty="0"/>
              <a:t> violation de la Convention et/</a:t>
            </a:r>
            <a:r>
              <a:rPr lang="en-US" b="1" dirty="0" err="1"/>
              <a:t>ou</a:t>
            </a:r>
            <a:r>
              <a:rPr lang="en-US" b="1" dirty="0"/>
              <a:t> de </a:t>
            </a:r>
            <a:r>
              <a:rPr lang="en-US" b="1" dirty="0" err="1"/>
              <a:t>ses</a:t>
            </a:r>
            <a:r>
              <a:rPr lang="en-US" b="1" dirty="0"/>
              <a:t> </a:t>
            </a:r>
            <a:r>
              <a:rPr lang="en-US" b="1" dirty="0" err="1"/>
              <a:t>Protocoles</a:t>
            </a:r>
            <a:r>
              <a:rPr lang="en-US" b="1" dirty="0"/>
              <a:t> </a:t>
            </a:r>
            <a:r>
              <a:rPr lang="en-US" b="1" dirty="0" err="1"/>
              <a:t>facultatifs</a:t>
            </a:r>
            <a:r>
              <a:rPr lang="en-US" b="1" dirty="0"/>
              <a:t> de fond, que </a:t>
            </a:r>
            <a:r>
              <a:rPr lang="en-US" b="1" dirty="0" err="1"/>
              <a:t>leur</a:t>
            </a:r>
            <a:r>
              <a:rPr lang="en-US" b="1" dirty="0"/>
              <a:t> </a:t>
            </a:r>
            <a:r>
              <a:rPr lang="en-US" b="1" dirty="0" err="1"/>
              <a:t>capacité</a:t>
            </a:r>
            <a:r>
              <a:rPr lang="en-US" b="1" dirty="0"/>
              <a:t> </a:t>
            </a:r>
            <a:r>
              <a:rPr lang="en-US" b="1" dirty="0" err="1"/>
              <a:t>juridique</a:t>
            </a:r>
            <a:r>
              <a:rPr lang="en-US" b="1" dirty="0"/>
              <a:t> </a:t>
            </a:r>
            <a:r>
              <a:rPr lang="en-US" b="1" dirty="0" err="1"/>
              <a:t>soit</a:t>
            </a:r>
            <a:r>
              <a:rPr lang="en-US" b="1" dirty="0"/>
              <a:t> </a:t>
            </a:r>
            <a:r>
              <a:rPr lang="en-US" b="1" dirty="0" err="1"/>
              <a:t>ou</a:t>
            </a:r>
            <a:r>
              <a:rPr lang="en-US" b="1" dirty="0"/>
              <a:t> non </a:t>
            </a:r>
            <a:r>
              <a:rPr lang="en-US" b="1" dirty="0" err="1"/>
              <a:t>reconnue</a:t>
            </a:r>
            <a:r>
              <a:rPr lang="en-US" b="1" dirty="0"/>
              <a:t> dans </a:t>
            </a:r>
            <a:r>
              <a:rPr lang="en-US" b="1" dirty="0" err="1"/>
              <a:t>l'État</a:t>
            </a:r>
            <a:r>
              <a:rPr lang="en-US" b="1" dirty="0"/>
              <a:t> </a:t>
            </a:r>
            <a:r>
              <a:rPr lang="en-US" b="1" dirty="0" err="1"/>
              <a:t>partie</a:t>
            </a:r>
            <a:r>
              <a:rPr lang="en-US" b="1" dirty="0"/>
              <a:t> </a:t>
            </a:r>
            <a:r>
              <a:rPr lang="en-US" b="0" dirty="0" err="1"/>
              <a:t>contre</a:t>
            </a:r>
            <a:r>
              <a:rPr lang="en-US" b="0" dirty="0"/>
              <a:t> </a:t>
            </a:r>
            <a:r>
              <a:rPr lang="en-US" b="0" dirty="0" err="1"/>
              <a:t>lequel</a:t>
            </a:r>
            <a:r>
              <a:rPr lang="en-US" b="0" dirty="0"/>
              <a:t> la </a:t>
            </a:r>
            <a:r>
              <a:rPr lang="en-US" b="0" dirty="0" err="1"/>
              <a:t>plainte</a:t>
            </a:r>
            <a:r>
              <a:rPr lang="en-US" b="0" dirty="0"/>
              <a:t> </a:t>
            </a:r>
            <a:r>
              <a:rPr lang="en-US" b="0" dirty="0" err="1"/>
              <a:t>est</a:t>
            </a:r>
            <a:r>
              <a:rPr lang="en-US" b="0" dirty="0"/>
              <a:t> </a:t>
            </a:r>
            <a:r>
              <a:rPr lang="en-US" b="0" dirty="0" err="1"/>
              <a:t>dirigée</a:t>
            </a:r>
            <a:r>
              <a:rPr lang="en-US" dirty="0"/>
              <a:t>. </a:t>
            </a:r>
            <a:r>
              <a:rPr lang="en-US" b="1" dirty="0"/>
              <a:t>Les </a:t>
            </a:r>
            <a:r>
              <a:rPr lang="en-US" b="1" dirty="0" err="1"/>
              <a:t>plaintes</a:t>
            </a:r>
            <a:r>
              <a:rPr lang="en-US" b="1" dirty="0"/>
              <a:t> </a:t>
            </a:r>
            <a:r>
              <a:rPr lang="en-US" b="1" dirty="0" err="1"/>
              <a:t>peuvent</a:t>
            </a:r>
            <a:r>
              <a:rPr lang="en-US" b="1" dirty="0"/>
              <a:t> </a:t>
            </a:r>
            <a:r>
              <a:rPr lang="en-US" b="1" dirty="0" err="1"/>
              <a:t>également</a:t>
            </a:r>
            <a:r>
              <a:rPr lang="en-US" b="1" dirty="0"/>
              <a:t> </a:t>
            </a:r>
            <a:r>
              <a:rPr lang="en-US" b="1" dirty="0" err="1"/>
              <a:t>être</a:t>
            </a:r>
            <a:r>
              <a:rPr lang="en-US" b="1" dirty="0"/>
              <a:t> </a:t>
            </a:r>
            <a:r>
              <a:rPr lang="en-US" b="1" dirty="0" err="1"/>
              <a:t>présentées</a:t>
            </a:r>
            <a:r>
              <a:rPr lang="en-US" b="1" dirty="0"/>
              <a:t> par </a:t>
            </a:r>
            <a:r>
              <a:rPr lang="en-US" b="1" dirty="0" err="1"/>
              <a:t>leurs</a:t>
            </a:r>
            <a:r>
              <a:rPr lang="en-US" b="1" dirty="0"/>
              <a:t> </a:t>
            </a:r>
            <a:r>
              <a:rPr lang="en-US" b="1" dirty="0" err="1"/>
              <a:t>représentants</a:t>
            </a:r>
            <a:r>
              <a:rPr lang="en-US" b="1" dirty="0"/>
              <a:t> </a:t>
            </a:r>
            <a:r>
              <a:rPr lang="en-US" b="1" dirty="0" err="1"/>
              <a:t>désignés</a:t>
            </a:r>
            <a:r>
              <a:rPr lang="en-US" b="1" dirty="0"/>
              <a:t> </a:t>
            </a:r>
            <a:r>
              <a:rPr lang="en-US" b="1" dirty="0" err="1"/>
              <a:t>ou</a:t>
            </a:r>
            <a:r>
              <a:rPr lang="en-US" b="1" dirty="0"/>
              <a:t> par </a:t>
            </a:r>
            <a:r>
              <a:rPr lang="en-US" b="1" dirty="0" err="1"/>
              <a:t>d'autres</a:t>
            </a:r>
            <a:r>
              <a:rPr lang="en-US" b="1" dirty="0"/>
              <a:t> </a:t>
            </a:r>
            <a:r>
              <a:rPr lang="en-US" b="1" dirty="0" err="1"/>
              <a:t>personnes</a:t>
            </a:r>
            <a:r>
              <a:rPr lang="en-US" b="1" dirty="0"/>
              <a:t> </a:t>
            </a:r>
            <a:r>
              <a:rPr lang="en-US" b="1" dirty="0" err="1"/>
              <a:t>agissant</a:t>
            </a:r>
            <a:r>
              <a:rPr lang="en-US" b="1" dirty="0"/>
              <a:t> au nom de la </a:t>
            </a:r>
            <a:r>
              <a:rPr lang="en-US" b="1" dirty="0" err="1"/>
              <a:t>ou</a:t>
            </a:r>
            <a:r>
              <a:rPr lang="en-US" b="1" dirty="0"/>
              <a:t> des </a:t>
            </a:r>
            <a:r>
              <a:rPr lang="en-US" b="1" dirty="0" err="1"/>
              <a:t>victimes</a:t>
            </a:r>
            <a:r>
              <a:rPr lang="en-US" b="1" dirty="0"/>
              <a:t> </a:t>
            </a:r>
            <a:r>
              <a:rPr lang="en-US" b="1" dirty="0" err="1"/>
              <a:t>présumées</a:t>
            </a:r>
            <a:r>
              <a:rPr lang="en-US" b="1" dirty="0"/>
              <a:t> avec </a:t>
            </a:r>
            <a:r>
              <a:rPr lang="en-US" b="1" dirty="0" err="1"/>
              <a:t>leur</a:t>
            </a:r>
            <a:r>
              <a:rPr lang="en-US" b="1" dirty="0"/>
              <a:t> </a:t>
            </a:r>
            <a:r>
              <a:rPr lang="en-US" b="1" dirty="0" err="1"/>
              <a:t>consentement</a:t>
            </a:r>
            <a:r>
              <a:rPr lang="en-US" b="1" dirty="0"/>
              <a:t> </a:t>
            </a:r>
            <a:r>
              <a:rPr lang="en-US" b="1" dirty="0" err="1"/>
              <a:t>exprès</a:t>
            </a:r>
            <a:r>
              <a:rPr lang="en-US" b="1" dirty="0"/>
              <a:t>. </a:t>
            </a:r>
            <a:r>
              <a:rPr lang="en-US" b="1" dirty="0" err="1"/>
              <a:t>Selon</a:t>
            </a:r>
            <a:r>
              <a:rPr lang="en-US" b="1" dirty="0"/>
              <a:t> le </a:t>
            </a:r>
            <a:r>
              <a:rPr lang="en-US" b="1" dirty="0" err="1"/>
              <a:t>règlement</a:t>
            </a:r>
            <a:r>
              <a:rPr lang="en-US" b="1" dirty="0"/>
              <a:t> </a:t>
            </a:r>
            <a:r>
              <a:rPr lang="en-US" b="1" dirty="0" err="1"/>
              <a:t>intérieur</a:t>
            </a:r>
            <a:r>
              <a:rPr lang="en-US" b="1" dirty="0"/>
              <a:t> du </a:t>
            </a:r>
            <a:r>
              <a:rPr lang="en-US" b="1" dirty="0" err="1"/>
              <a:t>Comité</a:t>
            </a:r>
            <a:r>
              <a:rPr lang="en-US" b="1" dirty="0"/>
              <a:t>, </a:t>
            </a:r>
            <a:r>
              <a:rPr lang="en-US" b="1" dirty="0" err="1"/>
              <a:t>si</a:t>
            </a:r>
            <a:r>
              <a:rPr lang="en-US" b="1" dirty="0"/>
              <a:t> </a:t>
            </a:r>
            <a:r>
              <a:rPr lang="en-US" b="1" dirty="0" err="1"/>
              <a:t>l'on</a:t>
            </a:r>
            <a:r>
              <a:rPr lang="en-US" b="1" dirty="0"/>
              <a:t> </a:t>
            </a:r>
            <a:r>
              <a:rPr lang="en-US" b="1" dirty="0" err="1"/>
              <a:t>craint</a:t>
            </a:r>
            <a:r>
              <a:rPr lang="en-US" b="1" dirty="0"/>
              <a:t> que la </a:t>
            </a:r>
            <a:r>
              <a:rPr lang="en-US" b="1" dirty="0" err="1"/>
              <a:t>représentation</a:t>
            </a:r>
            <a:r>
              <a:rPr lang="en-US" b="1" dirty="0"/>
              <a:t>, malgré le </a:t>
            </a:r>
            <a:r>
              <a:rPr lang="en-US" b="1" dirty="0" err="1"/>
              <a:t>consentement</a:t>
            </a:r>
            <a:r>
              <a:rPr lang="en-US" b="1" dirty="0"/>
              <a:t> de la </a:t>
            </a:r>
            <a:r>
              <a:rPr lang="en-US" b="1" dirty="0" err="1"/>
              <a:t>victime</a:t>
            </a:r>
            <a:r>
              <a:rPr lang="en-US" b="1" dirty="0"/>
              <a:t>, ne </a:t>
            </a:r>
            <a:r>
              <a:rPr lang="en-US" b="1" dirty="0" err="1"/>
              <a:t>soit</a:t>
            </a:r>
            <a:r>
              <a:rPr lang="en-US" b="1" dirty="0"/>
              <a:t> le </a:t>
            </a:r>
            <a:r>
              <a:rPr lang="en-US" b="1" dirty="0" err="1"/>
              <a:t>résultat</a:t>
            </a:r>
            <a:r>
              <a:rPr lang="en-US" b="1" dirty="0"/>
              <a:t> de pressions </a:t>
            </a:r>
            <a:r>
              <a:rPr lang="en-US" b="1" dirty="0" err="1"/>
              <a:t>ou</a:t>
            </a:r>
            <a:r>
              <a:rPr lang="en-US" b="1" dirty="0"/>
              <a:t> </a:t>
            </a:r>
            <a:r>
              <a:rPr lang="en-US" b="1" dirty="0" err="1"/>
              <a:t>d'incitations</a:t>
            </a:r>
            <a:r>
              <a:rPr lang="en-US" b="1" dirty="0"/>
              <a:t> </a:t>
            </a:r>
            <a:r>
              <a:rPr lang="en-US" b="1" dirty="0" err="1"/>
              <a:t>inappropriées</a:t>
            </a:r>
            <a:r>
              <a:rPr lang="en-US" b="1" dirty="0"/>
              <a:t>, le </a:t>
            </a:r>
            <a:r>
              <a:rPr lang="en-US" b="1" dirty="0" err="1"/>
              <a:t>Comité</a:t>
            </a:r>
            <a:r>
              <a:rPr lang="en-US" b="1" dirty="0"/>
              <a:t> </a:t>
            </a:r>
            <a:r>
              <a:rPr lang="en-US" b="1" dirty="0" err="1"/>
              <a:t>peut</a:t>
            </a:r>
            <a:r>
              <a:rPr lang="en-US" b="1" dirty="0"/>
              <a:t> demander des </a:t>
            </a:r>
            <a:r>
              <a:rPr lang="en-US" b="1" dirty="0" err="1"/>
              <a:t>informations</a:t>
            </a:r>
            <a:r>
              <a:rPr lang="en-US" b="1" dirty="0"/>
              <a:t> </a:t>
            </a:r>
            <a:r>
              <a:rPr lang="en-US" b="1" dirty="0" err="1"/>
              <a:t>ou</a:t>
            </a:r>
            <a:r>
              <a:rPr lang="en-US" b="1" dirty="0"/>
              <a:t> des documents </a:t>
            </a:r>
            <a:r>
              <a:rPr lang="en-US" b="1" dirty="0" err="1"/>
              <a:t>supplémentaires</a:t>
            </a:r>
            <a:r>
              <a:rPr lang="en-US" b="1" dirty="0"/>
              <a:t>, y </a:t>
            </a:r>
            <a:r>
              <a:rPr lang="en-US" b="1" dirty="0" err="1"/>
              <a:t>compris</a:t>
            </a:r>
            <a:r>
              <a:rPr lang="en-US" b="1" dirty="0"/>
              <a:t> de sources tierces, qui </a:t>
            </a:r>
            <a:r>
              <a:rPr lang="en-US" b="1" dirty="0" err="1"/>
              <a:t>montrent</a:t>
            </a:r>
            <a:r>
              <a:rPr lang="en-US" b="1" dirty="0"/>
              <a:t> que la </a:t>
            </a:r>
            <a:r>
              <a:rPr lang="en-US" b="1" dirty="0" err="1"/>
              <a:t>présentation</a:t>
            </a:r>
            <a:r>
              <a:rPr lang="en-US" b="1" dirty="0"/>
              <a:t> </a:t>
            </a:r>
            <a:r>
              <a:rPr lang="en-US" b="1" dirty="0" err="1"/>
              <a:t>d'une</a:t>
            </a:r>
            <a:r>
              <a:rPr lang="en-US" b="1" dirty="0"/>
              <a:t> </a:t>
            </a:r>
            <a:r>
              <a:rPr lang="en-US" b="1" dirty="0" err="1"/>
              <a:t>plainte</a:t>
            </a:r>
            <a:r>
              <a:rPr lang="en-US" b="1" dirty="0"/>
              <a:t> au nom de la </a:t>
            </a:r>
            <a:r>
              <a:rPr lang="en-US" b="1" dirty="0" err="1"/>
              <a:t>victime</a:t>
            </a:r>
            <a:r>
              <a:rPr lang="en-US" b="1" dirty="0"/>
              <a:t> </a:t>
            </a:r>
            <a:r>
              <a:rPr lang="en-US" b="1" dirty="0" err="1"/>
              <a:t>présumée</a:t>
            </a:r>
            <a:r>
              <a:rPr lang="en-US" b="1" dirty="0"/>
              <a:t> </a:t>
            </a:r>
            <a:r>
              <a:rPr lang="en-US" b="1" dirty="0" err="1"/>
              <a:t>n'est</a:t>
            </a:r>
            <a:r>
              <a:rPr lang="en-US" b="1" dirty="0"/>
              <a:t> pas le </a:t>
            </a:r>
            <a:r>
              <a:rPr lang="en-US" b="1" dirty="0" err="1"/>
              <a:t>résultat</a:t>
            </a:r>
            <a:r>
              <a:rPr lang="en-US" b="1" dirty="0"/>
              <a:t> de pressions </a:t>
            </a:r>
            <a:r>
              <a:rPr lang="en-US" b="1" dirty="0" err="1"/>
              <a:t>ou</a:t>
            </a:r>
            <a:r>
              <a:rPr lang="en-US" b="1" dirty="0"/>
              <a:t> </a:t>
            </a:r>
            <a:r>
              <a:rPr lang="en-US" b="1" dirty="0" err="1"/>
              <a:t>d'incitations</a:t>
            </a:r>
            <a:r>
              <a:rPr lang="en-US" b="1" dirty="0"/>
              <a:t> </a:t>
            </a:r>
            <a:r>
              <a:rPr lang="en-US" b="1" dirty="0" err="1"/>
              <a:t>inappropriées</a:t>
            </a:r>
            <a:r>
              <a:rPr lang="en-US" b="1" dirty="0"/>
              <a:t> et </a:t>
            </a:r>
            <a:r>
              <a:rPr lang="en-US" b="1" dirty="0" err="1"/>
              <a:t>est</a:t>
            </a:r>
            <a:r>
              <a:rPr lang="en-US" b="1" dirty="0"/>
              <a:t> dans </a:t>
            </a:r>
            <a:r>
              <a:rPr lang="en-US" b="1" dirty="0" err="1"/>
              <a:t>l'intérêt</a:t>
            </a:r>
            <a:r>
              <a:rPr lang="en-US" b="1" dirty="0"/>
              <a:t> </a:t>
            </a:r>
            <a:r>
              <a:rPr lang="en-US" b="1" dirty="0" err="1"/>
              <a:t>supérieur</a:t>
            </a:r>
            <a:r>
              <a:rPr lang="en-US" b="1" dirty="0"/>
              <a:t> de </a:t>
            </a:r>
            <a:r>
              <a:rPr lang="en-US" b="1" dirty="0" err="1"/>
              <a:t>l'enfant</a:t>
            </a:r>
            <a:r>
              <a:rPr lang="en-US" b="1" dirty="0"/>
              <a:t>. </a:t>
            </a:r>
          </a:p>
          <a:p>
            <a:pPr algn="just"/>
            <a:endParaRPr lang="en-US" dirty="0"/>
          </a:p>
          <a:p>
            <a:pPr algn="just"/>
            <a:r>
              <a:rPr lang="en-US" dirty="0"/>
              <a:t>Une </a:t>
            </a:r>
            <a:r>
              <a:rPr lang="en-US" dirty="0" err="1"/>
              <a:t>plainte</a:t>
            </a:r>
            <a:r>
              <a:rPr lang="en-US" dirty="0"/>
              <a:t> </a:t>
            </a:r>
            <a:r>
              <a:rPr lang="en-US" dirty="0" err="1"/>
              <a:t>peut</a:t>
            </a:r>
            <a:r>
              <a:rPr lang="en-US" dirty="0"/>
              <a:t> </a:t>
            </a:r>
            <a:r>
              <a:rPr lang="en-US" dirty="0" err="1"/>
              <a:t>être</a:t>
            </a:r>
            <a:r>
              <a:rPr lang="en-US" dirty="0"/>
              <a:t> </a:t>
            </a:r>
            <a:r>
              <a:rPr lang="en-US" dirty="0" err="1"/>
              <a:t>présentée</a:t>
            </a:r>
            <a:r>
              <a:rPr lang="en-US" dirty="0"/>
              <a:t> au nom de la </a:t>
            </a:r>
            <a:r>
              <a:rPr lang="en-US" dirty="0" err="1"/>
              <a:t>victime</a:t>
            </a:r>
            <a:r>
              <a:rPr lang="en-US" dirty="0"/>
              <a:t> </a:t>
            </a:r>
            <a:r>
              <a:rPr lang="en-US" dirty="0" err="1"/>
              <a:t>présumée</a:t>
            </a:r>
            <a:r>
              <a:rPr lang="en-US" dirty="0"/>
              <a:t> sans </a:t>
            </a:r>
            <a:r>
              <a:rPr lang="en-US" dirty="0" err="1"/>
              <a:t>ce</a:t>
            </a:r>
            <a:r>
              <a:rPr lang="en-US" dirty="0"/>
              <a:t> </a:t>
            </a:r>
            <a:r>
              <a:rPr lang="en-US" dirty="0" err="1"/>
              <a:t>consentement</a:t>
            </a:r>
            <a:r>
              <a:rPr lang="en-US" dirty="0"/>
              <a:t> </a:t>
            </a:r>
            <a:r>
              <a:rPr lang="en-US" dirty="0" err="1"/>
              <a:t>exprès</a:t>
            </a:r>
            <a:r>
              <a:rPr lang="en-US" dirty="0"/>
              <a:t>, </a:t>
            </a:r>
            <a:r>
              <a:rPr lang="en-US" dirty="0" err="1"/>
              <a:t>à</a:t>
            </a:r>
            <a:r>
              <a:rPr lang="en-US" dirty="0"/>
              <a:t> condition que le </a:t>
            </a:r>
            <a:r>
              <a:rPr lang="en-US" dirty="0" err="1"/>
              <a:t>plaignant</a:t>
            </a:r>
            <a:r>
              <a:rPr lang="en-US" dirty="0"/>
              <a:t> </a:t>
            </a:r>
            <a:r>
              <a:rPr lang="en-US" dirty="0" err="1"/>
              <a:t>puisse</a:t>
            </a:r>
            <a:r>
              <a:rPr lang="en-US" dirty="0"/>
              <a:t> justifier </a:t>
            </a:r>
            <a:r>
              <a:rPr lang="en-US" dirty="0" err="1"/>
              <a:t>sa</a:t>
            </a:r>
            <a:r>
              <a:rPr lang="en-US" dirty="0"/>
              <a:t> démarche et que le </a:t>
            </a:r>
            <a:r>
              <a:rPr lang="en-US" dirty="0" err="1"/>
              <a:t>Comité</a:t>
            </a:r>
            <a:r>
              <a:rPr lang="en-US" dirty="0"/>
              <a:t> la </a:t>
            </a:r>
            <a:r>
              <a:rPr lang="en-US" dirty="0" err="1"/>
              <a:t>considère</a:t>
            </a:r>
            <a:r>
              <a:rPr lang="en-US" dirty="0"/>
              <a:t> </a:t>
            </a:r>
            <a:r>
              <a:rPr lang="en-US" dirty="0" err="1"/>
              <a:t>comme</a:t>
            </a:r>
            <a:r>
              <a:rPr lang="en-US" dirty="0"/>
              <a:t> </a:t>
            </a:r>
            <a:r>
              <a:rPr lang="en-US" dirty="0" err="1"/>
              <a:t>étant</a:t>
            </a:r>
            <a:r>
              <a:rPr lang="en-US" dirty="0"/>
              <a:t> dans </a:t>
            </a:r>
            <a:r>
              <a:rPr lang="en-US" dirty="0" err="1"/>
              <a:t>l'intérêt</a:t>
            </a:r>
            <a:r>
              <a:rPr lang="en-US" dirty="0"/>
              <a:t> </a:t>
            </a:r>
            <a:r>
              <a:rPr lang="en-US" dirty="0" err="1"/>
              <a:t>supérieur</a:t>
            </a:r>
            <a:r>
              <a:rPr lang="en-US" dirty="0"/>
              <a:t> de </a:t>
            </a:r>
            <a:r>
              <a:rPr lang="en-US" dirty="0" err="1"/>
              <a:t>l'enfant</a:t>
            </a:r>
            <a:r>
              <a:rPr lang="en-US" dirty="0"/>
              <a:t>. Si possible, la </a:t>
            </a:r>
            <a:r>
              <a:rPr lang="en-US" dirty="0" err="1"/>
              <a:t>victime</a:t>
            </a:r>
            <a:r>
              <a:rPr lang="en-US" dirty="0"/>
              <a:t> </a:t>
            </a:r>
            <a:r>
              <a:rPr lang="en-US" dirty="0" err="1"/>
              <a:t>présumée</a:t>
            </a:r>
            <a:r>
              <a:rPr lang="en-US" dirty="0"/>
              <a:t>, au nom de </a:t>
            </a:r>
            <a:r>
              <a:rPr lang="en-US" dirty="0" err="1"/>
              <a:t>laquelle</a:t>
            </a:r>
            <a:r>
              <a:rPr lang="en-US" dirty="0"/>
              <a:t> la </a:t>
            </a:r>
            <a:r>
              <a:rPr lang="en-US" dirty="0" err="1"/>
              <a:t>plainte</a:t>
            </a:r>
            <a:r>
              <a:rPr lang="en-US" dirty="0"/>
              <a:t> </a:t>
            </a:r>
            <a:r>
              <a:rPr lang="en-US" dirty="0" err="1"/>
              <a:t>est</a:t>
            </a:r>
            <a:r>
              <a:rPr lang="en-US" dirty="0"/>
              <a:t> </a:t>
            </a:r>
            <a:r>
              <a:rPr lang="en-US" dirty="0" err="1"/>
              <a:t>présentée</a:t>
            </a:r>
            <a:r>
              <a:rPr lang="en-US" dirty="0"/>
              <a:t>, </a:t>
            </a:r>
            <a:r>
              <a:rPr lang="en-US" dirty="0" err="1"/>
              <a:t>peut</a:t>
            </a:r>
            <a:r>
              <a:rPr lang="en-US" dirty="0"/>
              <a:t> </a:t>
            </a:r>
            <a:r>
              <a:rPr lang="en-US" dirty="0" err="1"/>
              <a:t>être</a:t>
            </a:r>
            <a:r>
              <a:rPr lang="en-US" dirty="0"/>
              <a:t> </a:t>
            </a:r>
            <a:r>
              <a:rPr lang="en-US" dirty="0" err="1"/>
              <a:t>informée</a:t>
            </a:r>
            <a:r>
              <a:rPr lang="en-US" dirty="0"/>
              <a:t> de la </a:t>
            </a:r>
            <a:r>
              <a:rPr lang="en-US" dirty="0" err="1"/>
              <a:t>plainte</a:t>
            </a:r>
            <a:r>
              <a:rPr lang="en-US" dirty="0"/>
              <a:t> et </a:t>
            </a:r>
            <a:r>
              <a:rPr lang="en-US" dirty="0" err="1"/>
              <a:t>ses</a:t>
            </a:r>
            <a:r>
              <a:rPr lang="en-US" dirty="0"/>
              <a:t> opinions </a:t>
            </a:r>
            <a:r>
              <a:rPr lang="en-US" dirty="0" err="1"/>
              <a:t>sont</a:t>
            </a:r>
            <a:r>
              <a:rPr lang="en-US" dirty="0"/>
              <a:t> </a:t>
            </a:r>
            <a:r>
              <a:rPr lang="en-US" dirty="0" err="1"/>
              <a:t>dûment</a:t>
            </a:r>
            <a:r>
              <a:rPr lang="en-US" dirty="0"/>
              <a:t> </a:t>
            </a:r>
            <a:r>
              <a:rPr lang="en-US" dirty="0" err="1"/>
              <a:t>prises</a:t>
            </a:r>
            <a:r>
              <a:rPr lang="en-US" dirty="0"/>
              <a:t> </a:t>
            </a:r>
            <a:r>
              <a:rPr lang="en-US" dirty="0" err="1"/>
              <a:t>en</a:t>
            </a:r>
            <a:r>
              <a:rPr lang="en-US" dirty="0"/>
              <a:t> </a:t>
            </a:r>
            <a:r>
              <a:rPr lang="en-US" dirty="0" err="1"/>
              <a:t>considération</a:t>
            </a:r>
            <a:r>
              <a:rPr lang="en-US" dirty="0"/>
              <a:t> </a:t>
            </a:r>
            <a:r>
              <a:rPr lang="en-US" dirty="0" err="1"/>
              <a:t>eu</a:t>
            </a:r>
            <a:r>
              <a:rPr lang="en-US" dirty="0"/>
              <a:t> </a:t>
            </a:r>
            <a:r>
              <a:rPr lang="en-US" dirty="0" err="1"/>
              <a:t>égard</a:t>
            </a:r>
            <a:r>
              <a:rPr lang="en-US" dirty="0"/>
              <a:t> </a:t>
            </a:r>
            <a:r>
              <a:rPr lang="en-US" dirty="0" err="1"/>
              <a:t>à</a:t>
            </a:r>
            <a:r>
              <a:rPr lang="en-US" dirty="0"/>
              <a:t> son </a:t>
            </a:r>
            <a:r>
              <a:rPr lang="en-US" dirty="0" err="1"/>
              <a:t>âge</a:t>
            </a:r>
            <a:r>
              <a:rPr lang="en-US" dirty="0"/>
              <a:t> et </a:t>
            </a:r>
            <a:r>
              <a:rPr lang="en-US" dirty="0" err="1"/>
              <a:t>à</a:t>
            </a:r>
            <a:r>
              <a:rPr lang="en-US" dirty="0"/>
              <a:t> </a:t>
            </a:r>
            <a:r>
              <a:rPr lang="en-US" dirty="0" err="1"/>
              <a:t>sa</a:t>
            </a:r>
            <a:r>
              <a:rPr lang="en-US" dirty="0"/>
              <a:t> </a:t>
            </a:r>
            <a:r>
              <a:rPr lang="en-US" dirty="0" err="1"/>
              <a:t>maturité</a:t>
            </a:r>
            <a:r>
              <a:rPr lang="en-US" dirty="0"/>
              <a:t>. Le </a:t>
            </a:r>
            <a:r>
              <a:rPr lang="en-US" dirty="0" err="1"/>
              <a:t>Comité</a:t>
            </a:r>
            <a:r>
              <a:rPr lang="en-US" dirty="0"/>
              <a:t> </a:t>
            </a:r>
            <a:r>
              <a:rPr lang="en-US" dirty="0" err="1"/>
              <a:t>peut</a:t>
            </a:r>
            <a:r>
              <a:rPr lang="en-US" dirty="0"/>
              <a:t> </a:t>
            </a:r>
            <a:r>
              <a:rPr lang="en-US" dirty="0" err="1"/>
              <a:t>faciliter</a:t>
            </a:r>
            <a:r>
              <a:rPr lang="en-US" dirty="0"/>
              <a:t> le </a:t>
            </a:r>
            <a:r>
              <a:rPr lang="en-US" dirty="0" err="1"/>
              <a:t>règlement</a:t>
            </a:r>
            <a:r>
              <a:rPr lang="en-US" dirty="0"/>
              <a:t> amiable des </a:t>
            </a:r>
            <a:r>
              <a:rPr lang="en-US" dirty="0" err="1"/>
              <a:t>plaintes</a:t>
            </a:r>
            <a:r>
              <a:rPr lang="en-US" dirty="0"/>
              <a:t> qui </a:t>
            </a:r>
            <a:r>
              <a:rPr lang="en-US" dirty="0" err="1"/>
              <a:t>lui</a:t>
            </a:r>
            <a:r>
              <a:rPr lang="en-US" dirty="0"/>
              <a:t> </a:t>
            </a:r>
            <a:r>
              <a:rPr lang="en-US" dirty="0" err="1"/>
              <a:t>sont</a:t>
            </a:r>
            <a:r>
              <a:rPr lang="en-US" dirty="0"/>
              <a:t> </a:t>
            </a:r>
            <a:r>
              <a:rPr lang="en-US" dirty="0" err="1"/>
              <a:t>soumises</a:t>
            </a:r>
            <a:r>
              <a:rPr lang="en-US" dirty="0"/>
              <a:t>. Un </a:t>
            </a:r>
            <a:r>
              <a:rPr lang="en-US" dirty="0" err="1"/>
              <a:t>règlement</a:t>
            </a:r>
            <a:r>
              <a:rPr lang="en-US" dirty="0"/>
              <a:t> amiable doit </a:t>
            </a:r>
            <a:r>
              <a:rPr lang="en-US" dirty="0" err="1"/>
              <a:t>être</a:t>
            </a:r>
            <a:r>
              <a:rPr lang="en-US" dirty="0"/>
              <a:t> </a:t>
            </a:r>
            <a:r>
              <a:rPr lang="en-US" dirty="0" err="1"/>
              <a:t>fondé</a:t>
            </a:r>
            <a:r>
              <a:rPr lang="en-US" dirty="0"/>
              <a:t> sur le respect des obligations </a:t>
            </a:r>
            <a:r>
              <a:rPr lang="en-US" dirty="0" err="1"/>
              <a:t>énoncées</a:t>
            </a:r>
            <a:r>
              <a:rPr lang="en-US" dirty="0"/>
              <a:t> dans la Convention et/</a:t>
            </a:r>
            <a:r>
              <a:rPr lang="en-US" dirty="0" err="1"/>
              <a:t>ou</a:t>
            </a:r>
            <a:r>
              <a:rPr lang="en-US" dirty="0"/>
              <a:t> </a:t>
            </a:r>
            <a:r>
              <a:rPr lang="en-US" dirty="0" err="1"/>
              <a:t>ses</a:t>
            </a:r>
            <a:r>
              <a:rPr lang="en-US" dirty="0"/>
              <a:t> </a:t>
            </a:r>
            <a:r>
              <a:rPr lang="en-US" dirty="0" err="1"/>
              <a:t>Protocoles</a:t>
            </a:r>
            <a:r>
              <a:rPr lang="en-US" dirty="0"/>
              <a:t> </a:t>
            </a:r>
            <a:r>
              <a:rPr lang="en-US" dirty="0" err="1"/>
              <a:t>facultatifs</a:t>
            </a:r>
            <a:r>
              <a:rPr lang="en-US" dirty="0"/>
              <a:t> de fond. Le </a:t>
            </a:r>
            <a:r>
              <a:rPr lang="en-US" dirty="0" err="1"/>
              <a:t>Comité</a:t>
            </a:r>
            <a:r>
              <a:rPr lang="en-US" dirty="0"/>
              <a:t> </a:t>
            </a:r>
            <a:r>
              <a:rPr lang="en-US" dirty="0" err="1"/>
              <a:t>n'acceptera</a:t>
            </a:r>
            <a:r>
              <a:rPr lang="en-US" dirty="0"/>
              <a:t> </a:t>
            </a:r>
            <a:r>
              <a:rPr lang="en-US" dirty="0" err="1"/>
              <a:t>aucun</a:t>
            </a:r>
            <a:r>
              <a:rPr lang="en-US" dirty="0"/>
              <a:t> </a:t>
            </a:r>
            <a:r>
              <a:rPr lang="en-US" dirty="0" err="1"/>
              <a:t>règlement</a:t>
            </a:r>
            <a:r>
              <a:rPr lang="en-US" dirty="0"/>
              <a:t> amiable qui ne </a:t>
            </a:r>
            <a:r>
              <a:rPr lang="en-US" dirty="0" err="1"/>
              <a:t>serait</a:t>
            </a:r>
            <a:r>
              <a:rPr lang="en-US" dirty="0"/>
              <a:t> pas </a:t>
            </a:r>
            <a:r>
              <a:rPr lang="en-US" dirty="0" err="1"/>
              <a:t>fondé</a:t>
            </a:r>
            <a:r>
              <a:rPr lang="en-US" dirty="0"/>
              <a:t> sur le respect de </a:t>
            </a:r>
            <a:r>
              <a:rPr lang="en-US" dirty="0" err="1"/>
              <a:t>ces</a:t>
            </a:r>
            <a:r>
              <a:rPr lang="en-US" dirty="0"/>
              <a:t> obligations.</a:t>
            </a:r>
          </a:p>
          <a:p>
            <a:pPr algn="just"/>
            <a:endParaRPr lang="en-US" dirty="0"/>
          </a:p>
          <a:p>
            <a:pPr algn="just"/>
            <a:r>
              <a:rPr lang="en-US" dirty="0"/>
              <a:t>Le </a:t>
            </a:r>
            <a:r>
              <a:rPr lang="en-US" dirty="0" err="1"/>
              <a:t>Protocole</a:t>
            </a:r>
            <a:r>
              <a:rPr lang="en-US" dirty="0"/>
              <a:t> </a:t>
            </a:r>
            <a:r>
              <a:rPr lang="en-US" dirty="0" err="1"/>
              <a:t>facultatif</a:t>
            </a:r>
            <a:r>
              <a:rPr lang="en-US" dirty="0"/>
              <a:t> fixe un </a:t>
            </a:r>
            <a:r>
              <a:rPr lang="en-US" dirty="0" err="1"/>
              <a:t>délai</a:t>
            </a:r>
            <a:r>
              <a:rPr lang="en-US" dirty="0"/>
              <a:t> pour les </a:t>
            </a:r>
            <a:r>
              <a:rPr lang="en-US" dirty="0" err="1"/>
              <a:t>soumissions</a:t>
            </a:r>
            <a:r>
              <a:rPr lang="en-US" dirty="0"/>
              <a:t> </a:t>
            </a:r>
            <a:r>
              <a:rPr lang="en-US" dirty="0" err="1"/>
              <a:t>initiales</a:t>
            </a:r>
            <a:r>
              <a:rPr lang="en-US" dirty="0"/>
              <a:t>. </a:t>
            </a:r>
            <a:r>
              <a:rPr lang="en-US" b="1" dirty="0"/>
              <a:t>Une </a:t>
            </a:r>
            <a:r>
              <a:rPr lang="en-US" b="1" dirty="0" err="1"/>
              <a:t>plainte</a:t>
            </a:r>
            <a:r>
              <a:rPr lang="en-US" b="1" dirty="0"/>
              <a:t> doit </a:t>
            </a:r>
            <a:r>
              <a:rPr lang="en-US" b="1" dirty="0" err="1"/>
              <a:t>être</a:t>
            </a:r>
            <a:r>
              <a:rPr lang="en-US" b="1" dirty="0"/>
              <a:t> </a:t>
            </a:r>
            <a:r>
              <a:rPr lang="en-US" b="1" dirty="0" err="1"/>
              <a:t>présentée</a:t>
            </a:r>
            <a:r>
              <a:rPr lang="en-US" b="1" dirty="0"/>
              <a:t> dans </a:t>
            </a:r>
            <a:r>
              <a:rPr lang="en-US" b="1" dirty="0" err="1"/>
              <a:t>l'année</a:t>
            </a:r>
            <a:r>
              <a:rPr lang="en-US" b="1" dirty="0"/>
              <a:t> qui suit </a:t>
            </a:r>
            <a:r>
              <a:rPr lang="en-US" b="1" dirty="0" err="1"/>
              <a:t>l'épuisement</a:t>
            </a:r>
            <a:r>
              <a:rPr lang="en-US" b="1" dirty="0"/>
              <a:t> des </a:t>
            </a:r>
            <a:r>
              <a:rPr lang="en-US" b="1" dirty="0" err="1"/>
              <a:t>recours</a:t>
            </a:r>
            <a:r>
              <a:rPr lang="en-US" b="1" dirty="0"/>
              <a:t> internes, </a:t>
            </a:r>
            <a:r>
              <a:rPr lang="en-US" b="1" dirty="0" err="1"/>
              <a:t>à</a:t>
            </a:r>
            <a:r>
              <a:rPr lang="en-US" b="1" dirty="0"/>
              <a:t> </a:t>
            </a:r>
            <a:r>
              <a:rPr lang="en-US" b="1" dirty="0" err="1"/>
              <a:t>moins</a:t>
            </a:r>
            <a:r>
              <a:rPr lang="en-US" b="1" dirty="0"/>
              <a:t> que le </a:t>
            </a:r>
            <a:r>
              <a:rPr lang="en-US" b="1" dirty="0" err="1"/>
              <a:t>plaignant</a:t>
            </a:r>
            <a:r>
              <a:rPr lang="en-US" b="1" dirty="0"/>
              <a:t> ne </a:t>
            </a:r>
            <a:r>
              <a:rPr lang="en-US" b="1" dirty="0" err="1"/>
              <a:t>puisse</a:t>
            </a:r>
            <a:r>
              <a:rPr lang="en-US" b="1" dirty="0"/>
              <a:t> </a:t>
            </a:r>
            <a:r>
              <a:rPr lang="en-US" b="1" dirty="0" err="1"/>
              <a:t>démontrer</a:t>
            </a:r>
            <a:r>
              <a:rPr lang="en-US" b="1" dirty="0"/>
              <a:t> </a:t>
            </a:r>
            <a:r>
              <a:rPr lang="en-US" b="1" dirty="0" err="1"/>
              <a:t>qu'il</a:t>
            </a:r>
            <a:r>
              <a:rPr lang="en-US" b="1" dirty="0"/>
              <a:t> </a:t>
            </a:r>
            <a:r>
              <a:rPr lang="en-US" b="1" dirty="0" err="1"/>
              <a:t>était</a:t>
            </a:r>
            <a:r>
              <a:rPr lang="en-US" b="1" dirty="0"/>
              <a:t> impossible de le faire. </a:t>
            </a:r>
          </a:p>
          <a:p>
            <a:pPr algn="just"/>
            <a:endParaRPr lang="en-US" dirty="0"/>
          </a:p>
          <a:p>
            <a:pPr algn="just"/>
            <a:r>
              <a:rPr lang="en-US" b="1" dirty="0"/>
              <a:t>Une </a:t>
            </a:r>
            <a:r>
              <a:rPr lang="en-US" b="1" dirty="0" err="1"/>
              <a:t>plainte</a:t>
            </a:r>
            <a:r>
              <a:rPr lang="en-US" b="1" dirty="0"/>
              <a:t> </a:t>
            </a:r>
            <a:r>
              <a:rPr lang="en-US" b="1" dirty="0" err="1"/>
              <a:t>est</a:t>
            </a:r>
            <a:r>
              <a:rPr lang="en-US" b="1" dirty="0"/>
              <a:t> </a:t>
            </a:r>
            <a:r>
              <a:rPr lang="en-US" b="1" dirty="0" err="1"/>
              <a:t>irrecevable</a:t>
            </a:r>
            <a:r>
              <a:rPr lang="en-US" b="1" dirty="0"/>
              <a:t> </a:t>
            </a:r>
            <a:r>
              <a:rPr lang="en-US" b="1" dirty="0" err="1"/>
              <a:t>si</a:t>
            </a:r>
            <a:r>
              <a:rPr lang="en-US" b="1" dirty="0"/>
              <a:t> la </a:t>
            </a:r>
            <a:r>
              <a:rPr lang="en-US" b="1" dirty="0" err="1"/>
              <a:t>même</a:t>
            </a:r>
            <a:r>
              <a:rPr lang="en-US" b="1" dirty="0"/>
              <a:t> question a déjà </a:t>
            </a:r>
            <a:r>
              <a:rPr lang="en-US" b="1" dirty="0" err="1"/>
              <a:t>été</a:t>
            </a:r>
            <a:r>
              <a:rPr lang="en-US" b="1" dirty="0"/>
              <a:t> </a:t>
            </a:r>
            <a:r>
              <a:rPr lang="en-US" b="1" dirty="0" err="1"/>
              <a:t>examinée</a:t>
            </a:r>
            <a:r>
              <a:rPr lang="en-US" b="1" dirty="0"/>
              <a:t> par le </a:t>
            </a:r>
            <a:r>
              <a:rPr lang="en-US" b="1" dirty="0" err="1"/>
              <a:t>Comité</a:t>
            </a:r>
            <a:r>
              <a:rPr lang="en-US" b="1" dirty="0"/>
              <a:t> </a:t>
            </a:r>
            <a:r>
              <a:rPr lang="en-US" dirty="0" err="1"/>
              <a:t>ou</a:t>
            </a:r>
            <a:r>
              <a:rPr lang="en-US" dirty="0"/>
              <a:t> a </a:t>
            </a:r>
            <a:r>
              <a:rPr lang="en-US" dirty="0" err="1"/>
              <a:t>été</a:t>
            </a:r>
            <a:r>
              <a:rPr lang="en-US" dirty="0"/>
              <a:t> </a:t>
            </a:r>
            <a:r>
              <a:rPr lang="en-US" dirty="0" err="1"/>
              <a:t>ou</a:t>
            </a:r>
            <a:r>
              <a:rPr lang="en-US" dirty="0"/>
              <a:t> </a:t>
            </a:r>
            <a:r>
              <a:rPr lang="en-US" dirty="0" err="1"/>
              <a:t>est</a:t>
            </a:r>
            <a:r>
              <a:rPr lang="en-US" dirty="0"/>
              <a:t> </a:t>
            </a:r>
            <a:r>
              <a:rPr lang="en-US" dirty="0" err="1"/>
              <a:t>en</a:t>
            </a:r>
            <a:r>
              <a:rPr lang="en-US" dirty="0"/>
              <a:t> </a:t>
            </a:r>
            <a:r>
              <a:rPr lang="en-US" dirty="0" err="1"/>
              <a:t>cours</a:t>
            </a:r>
            <a:r>
              <a:rPr lang="en-US" dirty="0"/>
              <a:t> </a:t>
            </a:r>
            <a:r>
              <a:rPr lang="en-US" dirty="0" err="1"/>
              <a:t>d'examen</a:t>
            </a:r>
            <a:r>
              <a:rPr lang="en-US" dirty="0"/>
              <a:t> </a:t>
            </a:r>
            <a:r>
              <a:rPr lang="en-US" dirty="0" err="1"/>
              <a:t>devant</a:t>
            </a:r>
            <a:r>
              <a:rPr lang="en-US" dirty="0"/>
              <a:t> </a:t>
            </a:r>
            <a:r>
              <a:rPr lang="en-US" dirty="0" err="1"/>
              <a:t>une</a:t>
            </a:r>
            <a:r>
              <a:rPr lang="en-US" dirty="0"/>
              <a:t> </a:t>
            </a:r>
            <a:r>
              <a:rPr lang="en-US" dirty="0" err="1"/>
              <a:t>autre</a:t>
            </a:r>
            <a:r>
              <a:rPr lang="en-US" dirty="0"/>
              <a:t> instance </a:t>
            </a:r>
            <a:r>
              <a:rPr lang="en-US" dirty="0" err="1"/>
              <a:t>internationale</a:t>
            </a:r>
            <a:r>
              <a:rPr lang="en-US" dirty="0"/>
              <a:t> </a:t>
            </a:r>
            <a:r>
              <a:rPr lang="en-US" dirty="0" err="1"/>
              <a:t>d'enquête</a:t>
            </a:r>
            <a:r>
              <a:rPr lang="en-US" dirty="0"/>
              <a:t> </a:t>
            </a:r>
            <a:r>
              <a:rPr lang="en-US" dirty="0" err="1"/>
              <a:t>ou</a:t>
            </a:r>
            <a:r>
              <a:rPr lang="en-US" dirty="0"/>
              <a:t> de </a:t>
            </a:r>
            <a:r>
              <a:rPr lang="en-US" dirty="0" err="1"/>
              <a:t>règlement</a:t>
            </a:r>
            <a:r>
              <a:rPr lang="en-US" dirty="0"/>
              <a:t>. </a:t>
            </a:r>
          </a:p>
          <a:p>
            <a:pPr algn="just"/>
            <a:endParaRPr lang="en-US" dirty="0"/>
          </a:p>
          <a:p>
            <a:pPr algn="just"/>
            <a:r>
              <a:rPr lang="en-US" dirty="0"/>
              <a:t>Le </a:t>
            </a:r>
            <a:r>
              <a:rPr lang="en-US" dirty="0" err="1"/>
              <a:t>Comité</a:t>
            </a:r>
            <a:r>
              <a:rPr lang="en-US" dirty="0"/>
              <a:t> </a:t>
            </a:r>
            <a:r>
              <a:rPr lang="en-US" dirty="0" err="1"/>
              <a:t>peut</a:t>
            </a:r>
            <a:r>
              <a:rPr lang="en-US" dirty="0"/>
              <a:t> </a:t>
            </a:r>
            <a:r>
              <a:rPr lang="en-US" dirty="0" err="1"/>
              <a:t>décider</a:t>
            </a:r>
            <a:r>
              <a:rPr lang="en-US" dirty="0"/>
              <a:t> </a:t>
            </a:r>
            <a:r>
              <a:rPr lang="en-US" dirty="0" err="1"/>
              <a:t>d'inviter</a:t>
            </a:r>
            <a:r>
              <a:rPr lang="en-US" dirty="0"/>
              <a:t> le </a:t>
            </a:r>
            <a:r>
              <a:rPr lang="en-US" dirty="0" err="1"/>
              <a:t>requérant</a:t>
            </a:r>
            <a:r>
              <a:rPr lang="en-US" dirty="0"/>
              <a:t> et/</a:t>
            </a:r>
            <a:r>
              <a:rPr lang="en-US" dirty="0" err="1"/>
              <a:t>ou</a:t>
            </a:r>
            <a:r>
              <a:rPr lang="en-US" dirty="0"/>
              <a:t> la </a:t>
            </a:r>
            <a:r>
              <a:rPr lang="en-US" dirty="0" err="1"/>
              <a:t>victime</a:t>
            </a:r>
            <a:r>
              <a:rPr lang="en-US" dirty="0"/>
              <a:t> </a:t>
            </a:r>
            <a:r>
              <a:rPr lang="en-US" dirty="0" err="1"/>
              <a:t>présumée</a:t>
            </a:r>
            <a:r>
              <a:rPr lang="en-US" dirty="0"/>
              <a:t> </a:t>
            </a:r>
            <a:r>
              <a:rPr lang="en-US" dirty="0" err="1"/>
              <a:t>ainsi</a:t>
            </a:r>
            <a:r>
              <a:rPr lang="en-US" dirty="0"/>
              <a:t> que des </a:t>
            </a:r>
            <a:r>
              <a:rPr lang="en-US" dirty="0" err="1"/>
              <a:t>représentants</a:t>
            </a:r>
            <a:r>
              <a:rPr lang="en-US" dirty="0"/>
              <a:t> de </a:t>
            </a:r>
            <a:r>
              <a:rPr lang="en-US" dirty="0" err="1"/>
              <a:t>l'État</a:t>
            </a:r>
            <a:r>
              <a:rPr lang="en-US" dirty="0"/>
              <a:t> </a:t>
            </a:r>
            <a:r>
              <a:rPr lang="en-US" dirty="0" err="1"/>
              <a:t>partie</a:t>
            </a:r>
            <a:r>
              <a:rPr lang="en-US" dirty="0"/>
              <a:t> </a:t>
            </a:r>
            <a:r>
              <a:rPr lang="en-US" dirty="0" err="1"/>
              <a:t>concerné</a:t>
            </a:r>
            <a:r>
              <a:rPr lang="en-US" dirty="0"/>
              <a:t> </a:t>
            </a:r>
            <a:r>
              <a:rPr lang="en-US" dirty="0" err="1"/>
              <a:t>afin</a:t>
            </a:r>
            <a:r>
              <a:rPr lang="en-US" dirty="0"/>
              <a:t> de </a:t>
            </a:r>
            <a:r>
              <a:rPr lang="en-US" dirty="0" err="1"/>
              <a:t>fournir</a:t>
            </a:r>
            <a:r>
              <a:rPr lang="en-US" dirty="0"/>
              <a:t>, </a:t>
            </a:r>
            <a:r>
              <a:rPr lang="en-US" dirty="0" err="1"/>
              <a:t>en</a:t>
            </a:r>
            <a:r>
              <a:rPr lang="en-US" dirty="0"/>
              <a:t> </a:t>
            </a:r>
            <a:r>
              <a:rPr lang="en-US" dirty="0" err="1"/>
              <a:t>personne</a:t>
            </a:r>
            <a:r>
              <a:rPr lang="en-US" dirty="0"/>
              <a:t> </a:t>
            </a:r>
            <a:r>
              <a:rPr lang="en-US" dirty="0" err="1"/>
              <a:t>ou</a:t>
            </a:r>
            <a:r>
              <a:rPr lang="en-US" dirty="0"/>
              <a:t> par </a:t>
            </a:r>
            <a:r>
              <a:rPr lang="en-US" dirty="0" err="1"/>
              <a:t>vidéoconférence</a:t>
            </a:r>
            <a:r>
              <a:rPr lang="en-US" dirty="0"/>
              <a:t> </a:t>
            </a:r>
            <a:r>
              <a:rPr lang="en-US" dirty="0" err="1"/>
              <a:t>ou</a:t>
            </a:r>
            <a:r>
              <a:rPr lang="en-US" dirty="0"/>
              <a:t> </a:t>
            </a:r>
            <a:r>
              <a:rPr lang="en-US" dirty="0" err="1"/>
              <a:t>téléconférence</a:t>
            </a:r>
            <a:r>
              <a:rPr lang="en-US" dirty="0"/>
              <a:t>, des éclaircissements </a:t>
            </a:r>
            <a:r>
              <a:rPr lang="en-US" dirty="0" err="1"/>
              <a:t>supplémentaires</a:t>
            </a:r>
            <a:r>
              <a:rPr lang="en-US" dirty="0"/>
              <a:t> </a:t>
            </a:r>
            <a:r>
              <a:rPr lang="en-US" dirty="0" err="1"/>
              <a:t>ou</a:t>
            </a:r>
            <a:r>
              <a:rPr lang="en-US" dirty="0"/>
              <a:t> de </a:t>
            </a:r>
            <a:r>
              <a:rPr lang="en-US" dirty="0" err="1"/>
              <a:t>répondre</a:t>
            </a:r>
            <a:r>
              <a:rPr lang="en-US" dirty="0"/>
              <a:t> </a:t>
            </a:r>
            <a:r>
              <a:rPr lang="en-US" dirty="0" err="1"/>
              <a:t>à</a:t>
            </a:r>
            <a:r>
              <a:rPr lang="en-US" dirty="0"/>
              <a:t> des questions sur le fond de </a:t>
            </a:r>
            <a:r>
              <a:rPr lang="en-US" dirty="0" err="1"/>
              <a:t>l'affaire</a:t>
            </a:r>
            <a:r>
              <a:rPr lang="en-US" dirty="0"/>
              <a:t>, </a:t>
            </a:r>
            <a:r>
              <a:rPr lang="en-US" dirty="0" err="1"/>
              <a:t>à</a:t>
            </a:r>
            <a:r>
              <a:rPr lang="en-US" dirty="0"/>
              <a:t> condition que le </a:t>
            </a:r>
            <a:r>
              <a:rPr lang="en-US" dirty="0" err="1"/>
              <a:t>Comité</a:t>
            </a:r>
            <a:r>
              <a:rPr lang="en-US" dirty="0"/>
              <a:t> </a:t>
            </a:r>
            <a:r>
              <a:rPr lang="en-US" dirty="0" err="1"/>
              <a:t>estime</a:t>
            </a:r>
            <a:r>
              <a:rPr lang="en-US" dirty="0"/>
              <a:t> que </a:t>
            </a:r>
            <a:r>
              <a:rPr lang="en-US" dirty="0" err="1"/>
              <a:t>cela</a:t>
            </a:r>
            <a:r>
              <a:rPr lang="en-US" dirty="0"/>
              <a:t> </a:t>
            </a:r>
            <a:r>
              <a:rPr lang="en-US" dirty="0" err="1"/>
              <a:t>est</a:t>
            </a:r>
            <a:r>
              <a:rPr lang="en-US" dirty="0"/>
              <a:t> dans </a:t>
            </a:r>
            <a:r>
              <a:rPr lang="en-US" dirty="0" err="1"/>
              <a:t>l'intérêt</a:t>
            </a:r>
            <a:r>
              <a:rPr lang="en-US" dirty="0"/>
              <a:t> </a:t>
            </a:r>
            <a:r>
              <a:rPr lang="en-US" dirty="0" err="1"/>
              <a:t>supérieur</a:t>
            </a:r>
            <a:r>
              <a:rPr lang="en-US" dirty="0"/>
              <a:t> de </a:t>
            </a:r>
            <a:r>
              <a:rPr lang="en-US" dirty="0" err="1"/>
              <a:t>l'enfant</a:t>
            </a:r>
            <a:r>
              <a:rPr lang="en-US" dirty="0"/>
              <a:t>. </a:t>
            </a:r>
            <a:r>
              <a:rPr lang="en-US" dirty="0" err="1"/>
              <a:t>Toute</a:t>
            </a:r>
            <a:r>
              <a:rPr lang="en-US" dirty="0"/>
              <a:t> audience se </a:t>
            </a:r>
            <a:r>
              <a:rPr lang="en-US" dirty="0" err="1"/>
              <a:t>déroule</a:t>
            </a:r>
            <a:r>
              <a:rPr lang="en-US" dirty="0"/>
              <a:t> </a:t>
            </a:r>
            <a:r>
              <a:rPr lang="en-US" dirty="0" err="1"/>
              <a:t>à</a:t>
            </a:r>
            <a:r>
              <a:rPr lang="en-US" dirty="0"/>
              <a:t> huis clos. Les auditions des </a:t>
            </a:r>
            <a:r>
              <a:rPr lang="en-US" dirty="0" err="1"/>
              <a:t>victimes</a:t>
            </a:r>
            <a:r>
              <a:rPr lang="en-US" dirty="0"/>
              <a:t> </a:t>
            </a:r>
            <a:r>
              <a:rPr lang="en-US" dirty="0" err="1"/>
              <a:t>présumées</a:t>
            </a:r>
            <a:r>
              <a:rPr lang="en-US" dirty="0"/>
              <a:t> ne se </a:t>
            </a:r>
            <a:r>
              <a:rPr lang="en-US" dirty="0" err="1"/>
              <a:t>dérouleront</a:t>
            </a:r>
            <a:r>
              <a:rPr lang="en-US" dirty="0"/>
              <a:t> pas </a:t>
            </a:r>
            <a:r>
              <a:rPr lang="en-US" dirty="0" err="1"/>
              <a:t>en</a:t>
            </a:r>
            <a:r>
              <a:rPr lang="en-US" dirty="0"/>
              <a:t> </a:t>
            </a:r>
            <a:r>
              <a:rPr lang="en-US" dirty="0" err="1"/>
              <a:t>présence</a:t>
            </a:r>
            <a:r>
              <a:rPr lang="en-US" dirty="0"/>
              <a:t> de </a:t>
            </a:r>
            <a:r>
              <a:rPr lang="en-US" dirty="0" err="1"/>
              <a:t>représentants</a:t>
            </a:r>
            <a:r>
              <a:rPr lang="en-US" dirty="0"/>
              <a:t> de </a:t>
            </a:r>
            <a:r>
              <a:rPr lang="en-US" dirty="0" err="1"/>
              <a:t>l'État</a:t>
            </a:r>
            <a:r>
              <a:rPr lang="en-US" dirty="0"/>
              <a:t>, </a:t>
            </a:r>
            <a:r>
              <a:rPr lang="en-US" dirty="0" err="1"/>
              <a:t>à</a:t>
            </a:r>
            <a:r>
              <a:rPr lang="en-US" dirty="0"/>
              <a:t> </a:t>
            </a:r>
            <a:r>
              <a:rPr lang="en-US" dirty="0" err="1"/>
              <a:t>moins</a:t>
            </a:r>
            <a:r>
              <a:rPr lang="en-US" dirty="0"/>
              <a:t> que les </a:t>
            </a:r>
            <a:r>
              <a:rPr lang="en-US" dirty="0" err="1"/>
              <a:t>victimes</a:t>
            </a:r>
            <a:r>
              <a:rPr lang="en-US" dirty="0"/>
              <a:t> </a:t>
            </a:r>
            <a:r>
              <a:rPr lang="en-US" dirty="0" err="1"/>
              <a:t>présumées</a:t>
            </a:r>
            <a:r>
              <a:rPr lang="en-US" dirty="0"/>
              <a:t> ne le </a:t>
            </a:r>
            <a:r>
              <a:rPr lang="en-US" dirty="0" err="1"/>
              <a:t>demandent</a:t>
            </a:r>
            <a:r>
              <a:rPr lang="en-US" dirty="0"/>
              <a:t> et que le </a:t>
            </a:r>
            <a:r>
              <a:rPr lang="en-US" dirty="0" err="1"/>
              <a:t>Comité</a:t>
            </a:r>
            <a:r>
              <a:rPr lang="en-US" dirty="0"/>
              <a:t> ne le </a:t>
            </a:r>
            <a:r>
              <a:rPr lang="en-US" dirty="0" err="1"/>
              <a:t>juge</a:t>
            </a:r>
            <a:r>
              <a:rPr lang="en-US" dirty="0"/>
              <a:t> dans </a:t>
            </a:r>
            <a:r>
              <a:rPr lang="en-US" dirty="0" err="1"/>
              <a:t>l'intérêt</a:t>
            </a:r>
            <a:r>
              <a:rPr lang="en-US" dirty="0"/>
              <a:t> </a:t>
            </a:r>
            <a:r>
              <a:rPr lang="en-US" dirty="0" err="1"/>
              <a:t>supérieur</a:t>
            </a:r>
            <a:r>
              <a:rPr lang="en-US" dirty="0"/>
              <a:t> des enfants. Le </a:t>
            </a:r>
            <a:r>
              <a:rPr lang="en-US" dirty="0" err="1"/>
              <a:t>Comité</a:t>
            </a:r>
            <a:r>
              <a:rPr lang="en-US" dirty="0"/>
              <a:t> </a:t>
            </a:r>
            <a:r>
              <a:rPr lang="en-US" dirty="0" err="1"/>
              <a:t>garantira</a:t>
            </a:r>
            <a:r>
              <a:rPr lang="en-US" dirty="0"/>
              <a:t> des </a:t>
            </a:r>
            <a:r>
              <a:rPr lang="en-US" dirty="0" err="1"/>
              <a:t>procédures</a:t>
            </a:r>
            <a:r>
              <a:rPr lang="en-US" dirty="0"/>
              <a:t> </a:t>
            </a:r>
            <a:r>
              <a:rPr lang="en-US" dirty="0" err="1"/>
              <a:t>adaptées</a:t>
            </a:r>
            <a:r>
              <a:rPr lang="en-US" dirty="0"/>
              <a:t> aux enfants </a:t>
            </a:r>
            <a:r>
              <a:rPr lang="en-US" dirty="0" err="1"/>
              <a:t>lors</a:t>
            </a:r>
            <a:r>
              <a:rPr lang="en-US" dirty="0"/>
              <a:t> des auditions des </a:t>
            </a:r>
            <a:r>
              <a:rPr lang="en-US" dirty="0" err="1"/>
              <a:t>victimes</a:t>
            </a:r>
            <a:r>
              <a:rPr lang="en-US" dirty="0"/>
              <a:t> </a:t>
            </a:r>
            <a:r>
              <a:rPr lang="en-US" dirty="0" err="1"/>
              <a:t>présumées</a:t>
            </a:r>
            <a:r>
              <a:rPr lang="en-US" dirty="0"/>
              <a:t> et </a:t>
            </a:r>
            <a:r>
              <a:rPr lang="en-US" dirty="0" err="1"/>
              <a:t>veillera</a:t>
            </a:r>
            <a:r>
              <a:rPr lang="en-US" dirty="0"/>
              <a:t> </a:t>
            </a:r>
            <a:r>
              <a:rPr lang="en-US" dirty="0" err="1"/>
              <a:t>à</a:t>
            </a:r>
            <a:r>
              <a:rPr lang="en-US" dirty="0"/>
              <a:t> </a:t>
            </a:r>
            <a:r>
              <a:rPr lang="en-US" dirty="0" err="1"/>
              <a:t>ce</a:t>
            </a:r>
            <a:r>
              <a:rPr lang="en-US" dirty="0"/>
              <a:t> que </a:t>
            </a:r>
            <a:r>
              <a:rPr lang="en-US" dirty="0" err="1"/>
              <a:t>leurs</a:t>
            </a:r>
            <a:r>
              <a:rPr lang="en-US" dirty="0"/>
              <a:t> opinions </a:t>
            </a:r>
            <a:r>
              <a:rPr lang="en-US" dirty="0" err="1"/>
              <a:t>soient</a:t>
            </a:r>
            <a:r>
              <a:rPr lang="en-US" dirty="0"/>
              <a:t> </a:t>
            </a:r>
            <a:r>
              <a:rPr lang="en-US" dirty="0" err="1"/>
              <a:t>dûment</a:t>
            </a:r>
            <a:r>
              <a:rPr lang="en-US" dirty="0"/>
              <a:t> </a:t>
            </a:r>
            <a:r>
              <a:rPr lang="en-US" dirty="0" err="1"/>
              <a:t>prises</a:t>
            </a:r>
            <a:r>
              <a:rPr lang="en-US" dirty="0"/>
              <a:t> </a:t>
            </a:r>
            <a:r>
              <a:rPr lang="en-US" dirty="0" err="1"/>
              <a:t>en</a:t>
            </a:r>
            <a:r>
              <a:rPr lang="en-US" dirty="0"/>
              <a:t> </a:t>
            </a:r>
            <a:r>
              <a:rPr lang="en-US" dirty="0" err="1"/>
              <a:t>compte</a:t>
            </a:r>
            <a:r>
              <a:rPr lang="en-US" dirty="0"/>
              <a:t> </a:t>
            </a:r>
            <a:r>
              <a:rPr lang="en-US" dirty="0" err="1"/>
              <a:t>en</a:t>
            </a:r>
            <a:r>
              <a:rPr lang="en-US" dirty="0"/>
              <a:t> </a:t>
            </a:r>
            <a:r>
              <a:rPr lang="en-US" dirty="0" err="1"/>
              <a:t>fonction</a:t>
            </a:r>
            <a:r>
              <a:rPr lang="en-US" dirty="0"/>
              <a:t> de </a:t>
            </a:r>
            <a:r>
              <a:rPr lang="en-US" dirty="0" err="1"/>
              <a:t>leur</a:t>
            </a:r>
            <a:r>
              <a:rPr lang="en-US" dirty="0"/>
              <a:t> </a:t>
            </a:r>
            <a:r>
              <a:rPr lang="en-US" dirty="0" err="1"/>
              <a:t>âge</a:t>
            </a:r>
            <a:r>
              <a:rPr lang="en-US" dirty="0"/>
              <a:t> et de </a:t>
            </a:r>
            <a:r>
              <a:rPr lang="en-US" dirty="0" err="1"/>
              <a:t>leur</a:t>
            </a:r>
            <a:r>
              <a:rPr lang="en-US" dirty="0"/>
              <a:t> </a:t>
            </a:r>
            <a:r>
              <a:rPr lang="en-US" dirty="0" err="1"/>
              <a:t>maturité</a:t>
            </a:r>
            <a:r>
              <a:rPr lang="en-US"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15</a:t>
            </a:fld>
            <a:endParaRPr lang="en-GB"/>
          </a:p>
        </p:txBody>
      </p:sp>
    </p:spTree>
    <p:extLst>
      <p:ext uri="{BB962C8B-B14F-4D97-AF65-F5344CB8AC3E}">
        <p14:creationId xmlns:p14="http://schemas.microsoft.com/office/powerpoint/2010/main" val="43865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dirty="0" err="1"/>
              <a:t>Mettez</a:t>
            </a:r>
            <a:r>
              <a:rPr lang="en-US" sz="1200" b="1" dirty="0"/>
              <a:t> </a:t>
            </a:r>
            <a:r>
              <a:rPr lang="en-US" sz="1200" b="1" dirty="0" err="1"/>
              <a:t>en</a:t>
            </a:r>
            <a:r>
              <a:rPr lang="en-US" sz="1200" b="1" dirty="0"/>
              <a:t> </a:t>
            </a:r>
            <a:r>
              <a:rPr lang="en-US" sz="1200" b="1" dirty="0" err="1"/>
              <a:t>évidence</a:t>
            </a:r>
            <a:r>
              <a:rPr lang="en-US" sz="1200" b="1" dirty="0"/>
              <a:t> les </a:t>
            </a:r>
            <a:r>
              <a:rPr lang="en-US" sz="1200" b="1" dirty="0" err="1"/>
              <a:t>cas</a:t>
            </a:r>
            <a:r>
              <a:rPr lang="en-US" sz="1200" b="1" dirty="0"/>
              <a:t> des </a:t>
            </a:r>
            <a:r>
              <a:rPr lang="en-US" sz="1200" b="1" dirty="0" err="1"/>
              <a:t>mécanismes</a:t>
            </a:r>
            <a:r>
              <a:rPr lang="en-US" sz="1200" b="1" dirty="0"/>
              <a:t> </a:t>
            </a:r>
            <a:r>
              <a:rPr lang="en-US" sz="1200" b="1" dirty="0" err="1"/>
              <a:t>disponibles</a:t>
            </a:r>
            <a:r>
              <a:rPr lang="en-US" sz="1200" b="1" dirty="0"/>
              <a:t> dans </a:t>
            </a:r>
            <a:r>
              <a:rPr lang="en-US" sz="1200" b="1" dirty="0" err="1"/>
              <a:t>votre</a:t>
            </a:r>
            <a:r>
              <a:rPr lang="en-US" sz="1200" b="1" dirty="0"/>
              <a:t> pays.</a:t>
            </a:r>
          </a:p>
          <a:p>
            <a:endParaRPr lang="en-US" sz="1200" b="0" dirty="0"/>
          </a:p>
          <a:p>
            <a:pPr marL="171450" indent="-171450">
              <a:buFont typeface="Arial" panose="020B0604020202020204" pitchFamily="34" charset="0"/>
              <a:buChar char="•"/>
            </a:pPr>
            <a:r>
              <a:rPr lang="en-US" sz="1200" b="0" dirty="0" err="1"/>
              <a:t>Comité</a:t>
            </a:r>
            <a:r>
              <a:rPr lang="en-US" sz="1200" b="0" dirty="0"/>
              <a:t> pour </a:t>
            </a:r>
            <a:r>
              <a:rPr lang="en-US" sz="1200" b="0" dirty="0" err="1"/>
              <a:t>l'élimination</a:t>
            </a:r>
            <a:r>
              <a:rPr lang="en-US" sz="1200" b="0" dirty="0"/>
              <a:t> de la discrimination </a:t>
            </a:r>
            <a:r>
              <a:rPr lang="en-US" sz="1200" b="0" dirty="0" err="1"/>
              <a:t>raciale</a:t>
            </a:r>
            <a:r>
              <a:rPr lang="en-US" sz="1200" b="0" dirty="0"/>
              <a:t> (</a:t>
            </a:r>
            <a:r>
              <a:rPr lang="en-US" sz="1200" b="1" dirty="0"/>
              <a:t>CEDR) </a:t>
            </a:r>
          </a:p>
          <a:p>
            <a:pPr marL="171450" indent="-171450">
              <a:buFont typeface="Arial" panose="020B0604020202020204" pitchFamily="34" charset="0"/>
              <a:buChar char="•"/>
            </a:pPr>
            <a:r>
              <a:rPr lang="en-US" sz="1200" b="0" dirty="0" err="1"/>
              <a:t>Comité</a:t>
            </a:r>
            <a:r>
              <a:rPr lang="en-US" sz="1200" b="0" dirty="0"/>
              <a:t> des droits </a:t>
            </a:r>
            <a:r>
              <a:rPr lang="en-US" sz="1200" b="0" dirty="0" err="1"/>
              <a:t>économiques</a:t>
            </a:r>
            <a:r>
              <a:rPr lang="en-US" sz="1200" b="0" dirty="0"/>
              <a:t>, </a:t>
            </a:r>
            <a:r>
              <a:rPr lang="en-US" sz="1200" b="0" dirty="0" err="1"/>
              <a:t>sociaux</a:t>
            </a:r>
            <a:r>
              <a:rPr lang="en-US" sz="1200" b="0" dirty="0"/>
              <a:t> et </a:t>
            </a:r>
            <a:r>
              <a:rPr lang="en-US" sz="1200" b="0" dirty="0" err="1"/>
              <a:t>culturels</a:t>
            </a:r>
            <a:r>
              <a:rPr lang="en-US" sz="1200" b="0" dirty="0"/>
              <a:t> </a:t>
            </a:r>
            <a:r>
              <a:rPr lang="en-US" sz="1200" b="1" dirty="0"/>
              <a:t>(CDESC)</a:t>
            </a:r>
          </a:p>
          <a:p>
            <a:pPr marL="171450" indent="-171450">
              <a:buFont typeface="Arial" panose="020B0604020202020204" pitchFamily="34" charset="0"/>
              <a:buChar char="•"/>
            </a:pPr>
            <a:r>
              <a:rPr lang="en-US" sz="1200" b="0" dirty="0" err="1"/>
              <a:t>Comité</a:t>
            </a:r>
            <a:r>
              <a:rPr lang="en-US" sz="1200" b="0" dirty="0"/>
              <a:t> des droits de </a:t>
            </a:r>
            <a:r>
              <a:rPr lang="en-US" sz="1200" b="0" dirty="0" err="1"/>
              <a:t>l'homme</a:t>
            </a:r>
            <a:r>
              <a:rPr lang="en-US" sz="1200" b="0" dirty="0"/>
              <a:t> (</a:t>
            </a:r>
            <a:r>
              <a:rPr lang="en-US" sz="1200" b="1" dirty="0"/>
              <a:t>CDE)</a:t>
            </a:r>
          </a:p>
          <a:p>
            <a:pPr marL="171450" indent="-171450">
              <a:buFont typeface="Arial" panose="020B0604020202020204" pitchFamily="34" charset="0"/>
              <a:buChar char="•"/>
            </a:pPr>
            <a:r>
              <a:rPr lang="en-US" sz="1200" b="0" dirty="0" err="1"/>
              <a:t>Comité</a:t>
            </a:r>
            <a:r>
              <a:rPr lang="en-US" sz="1200" b="0" dirty="0"/>
              <a:t> pour </a:t>
            </a:r>
            <a:r>
              <a:rPr lang="en-US" sz="1200" b="0" dirty="0" err="1"/>
              <a:t>l'élimination</a:t>
            </a:r>
            <a:r>
              <a:rPr lang="en-US" sz="1200" b="0" dirty="0"/>
              <a:t> de la discrimination </a:t>
            </a:r>
            <a:r>
              <a:rPr lang="en-US" sz="1200" b="0" dirty="0" err="1"/>
              <a:t>à</a:t>
            </a:r>
            <a:r>
              <a:rPr lang="en-US" sz="1200" b="0" dirty="0"/>
              <a:t> </a:t>
            </a:r>
            <a:r>
              <a:rPr lang="en-US" sz="1200" b="0" dirty="0" err="1"/>
              <a:t>l'égard</a:t>
            </a:r>
            <a:r>
              <a:rPr lang="en-US" sz="1200" b="0" dirty="0"/>
              <a:t> des femmes (</a:t>
            </a:r>
            <a:r>
              <a:rPr lang="en-US" sz="1200" b="1" dirty="0"/>
              <a:t>CEDF)</a:t>
            </a:r>
          </a:p>
          <a:p>
            <a:pPr marL="171450" indent="-171450">
              <a:buFont typeface="Arial" panose="020B0604020202020204" pitchFamily="34" charset="0"/>
              <a:buChar char="•"/>
            </a:pPr>
            <a:r>
              <a:rPr lang="en-US" sz="1200" b="0" dirty="0" err="1"/>
              <a:t>Comité</a:t>
            </a:r>
            <a:r>
              <a:rPr lang="en-US" sz="1200" b="0" dirty="0"/>
              <a:t> </a:t>
            </a:r>
            <a:r>
              <a:rPr lang="en-US" sz="1200" b="0" dirty="0" err="1"/>
              <a:t>contre</a:t>
            </a:r>
            <a:r>
              <a:rPr lang="en-US" sz="1200" b="0" dirty="0"/>
              <a:t> la torture </a:t>
            </a:r>
            <a:r>
              <a:rPr lang="en-US" sz="1200" b="1" dirty="0"/>
              <a:t>(CCT)</a:t>
            </a:r>
          </a:p>
          <a:p>
            <a:pPr marL="171450" indent="-171450">
              <a:buFont typeface="Arial" panose="020B0604020202020204" pitchFamily="34" charset="0"/>
              <a:buChar char="•"/>
            </a:pPr>
            <a:r>
              <a:rPr lang="en-US" sz="1200" b="0" dirty="0" err="1"/>
              <a:t>Comité</a:t>
            </a:r>
            <a:r>
              <a:rPr lang="en-US" sz="1200" b="0" dirty="0"/>
              <a:t> des droits de </a:t>
            </a:r>
            <a:r>
              <a:rPr lang="en-US" sz="1200" b="0" dirty="0" err="1"/>
              <a:t>l'enfant</a:t>
            </a:r>
            <a:r>
              <a:rPr lang="en-US" sz="1200" b="0" dirty="0"/>
              <a:t> </a:t>
            </a:r>
            <a:r>
              <a:rPr lang="en-US" sz="1200" b="1" dirty="0"/>
              <a:t>(CDE)</a:t>
            </a:r>
          </a:p>
          <a:p>
            <a:pPr marL="171450" indent="-171450">
              <a:buFont typeface="Arial" panose="020B0604020202020204" pitchFamily="34" charset="0"/>
              <a:buChar char="•"/>
            </a:pPr>
            <a:r>
              <a:rPr lang="en-US" sz="1200" b="0" dirty="0" err="1"/>
              <a:t>Comité</a:t>
            </a:r>
            <a:r>
              <a:rPr lang="en-US" sz="1200" b="0" dirty="0"/>
              <a:t> sur les </a:t>
            </a:r>
            <a:r>
              <a:rPr lang="en-US" sz="1200" b="0" dirty="0" err="1"/>
              <a:t>travailleurs</a:t>
            </a:r>
            <a:r>
              <a:rPr lang="en-US" sz="1200" b="0" dirty="0"/>
              <a:t> migrants </a:t>
            </a:r>
            <a:r>
              <a:rPr lang="en-US" sz="1200" b="1" dirty="0"/>
              <a:t>(CTM)</a:t>
            </a:r>
          </a:p>
          <a:p>
            <a:pPr marL="171450" indent="-171450">
              <a:buFont typeface="Arial" panose="020B0604020202020204" pitchFamily="34" charset="0"/>
              <a:buChar char="•"/>
            </a:pPr>
            <a:r>
              <a:rPr lang="en-US" sz="1200" b="0" dirty="0" err="1"/>
              <a:t>Comité</a:t>
            </a:r>
            <a:r>
              <a:rPr lang="en-US" sz="1200" b="0" dirty="0"/>
              <a:t> des droits des </a:t>
            </a:r>
            <a:r>
              <a:rPr lang="en-US" sz="1200" b="0" dirty="0" err="1"/>
              <a:t>personnes</a:t>
            </a:r>
            <a:r>
              <a:rPr lang="en-US" sz="1200" b="0" dirty="0"/>
              <a:t> </a:t>
            </a:r>
            <a:r>
              <a:rPr lang="en-US" sz="1200" b="0" dirty="0" err="1"/>
              <a:t>handicapées</a:t>
            </a:r>
            <a:r>
              <a:rPr lang="en-US" sz="1200" b="0" dirty="0"/>
              <a:t> </a:t>
            </a:r>
            <a:r>
              <a:rPr lang="en-US" sz="1200" b="1" dirty="0"/>
              <a:t>(CDPH)</a:t>
            </a:r>
          </a:p>
          <a:p>
            <a:pPr marL="171450" indent="-171450">
              <a:buFont typeface="Arial" panose="020B0604020202020204" pitchFamily="34" charset="0"/>
              <a:buChar char="•"/>
            </a:pPr>
            <a:r>
              <a:rPr lang="en-US" sz="1200" b="0" dirty="0" err="1"/>
              <a:t>Comité</a:t>
            </a:r>
            <a:r>
              <a:rPr lang="en-US" sz="1200" b="0" dirty="0"/>
              <a:t> des </a:t>
            </a:r>
            <a:r>
              <a:rPr lang="en-US" sz="1200" b="0" dirty="0" err="1"/>
              <a:t>disparitions</a:t>
            </a:r>
            <a:r>
              <a:rPr lang="en-US" sz="1200" b="0" dirty="0"/>
              <a:t> </a:t>
            </a:r>
            <a:r>
              <a:rPr lang="en-US" sz="1200" b="0" dirty="0" err="1"/>
              <a:t>forcées</a:t>
            </a:r>
            <a:r>
              <a:rPr lang="en-US" sz="1200" b="0" dirty="0"/>
              <a:t> </a:t>
            </a:r>
            <a:r>
              <a:rPr lang="en-US" sz="1200" b="1" dirty="0"/>
              <a:t>(CDF)</a:t>
            </a:r>
          </a:p>
          <a:p>
            <a:pPr marL="171450" indent="-171450">
              <a:buFont typeface="Arial" panose="020B0604020202020204" pitchFamily="34" charset="0"/>
              <a:buChar char="•"/>
            </a:pPr>
            <a:r>
              <a:rPr lang="en-US" sz="1200" b="0" dirty="0"/>
              <a:t>Sous-</a:t>
            </a:r>
            <a:r>
              <a:rPr lang="en-US" sz="1200" b="0" dirty="0" err="1"/>
              <a:t>comité</a:t>
            </a:r>
            <a:r>
              <a:rPr lang="en-US" sz="1200" b="0" dirty="0"/>
              <a:t> pour la </a:t>
            </a:r>
            <a:r>
              <a:rPr lang="en-US" sz="1200" b="0" dirty="0" err="1"/>
              <a:t>prévention</a:t>
            </a:r>
            <a:r>
              <a:rPr lang="en-US" sz="1200" b="0" dirty="0"/>
              <a:t> de la torture et </a:t>
            </a:r>
            <a:r>
              <a:rPr lang="en-US" sz="1200" b="0" dirty="0" err="1"/>
              <a:t>autres</a:t>
            </a:r>
            <a:r>
              <a:rPr lang="en-US" sz="1200" b="0" dirty="0"/>
              <a:t> </a:t>
            </a:r>
            <a:r>
              <a:rPr lang="en-US" sz="1200" b="0" dirty="0" err="1"/>
              <a:t>peines</a:t>
            </a:r>
            <a:r>
              <a:rPr lang="en-US" sz="1200" b="0" dirty="0"/>
              <a:t> </a:t>
            </a:r>
            <a:r>
              <a:rPr lang="en-US" sz="1200" b="0" dirty="0" err="1"/>
              <a:t>ou</a:t>
            </a:r>
            <a:r>
              <a:rPr lang="en-US" sz="1200" b="0" dirty="0"/>
              <a:t> </a:t>
            </a:r>
            <a:r>
              <a:rPr lang="en-US" sz="1200" b="0" dirty="0" err="1"/>
              <a:t>traitements</a:t>
            </a:r>
            <a:r>
              <a:rPr lang="en-US" sz="1200" b="0" dirty="0"/>
              <a:t> </a:t>
            </a:r>
            <a:r>
              <a:rPr lang="en-US" sz="1200" b="0" dirty="0" err="1"/>
              <a:t>cruels</a:t>
            </a:r>
            <a:r>
              <a:rPr lang="en-US" sz="1200" b="0" dirty="0"/>
              <a:t>, </a:t>
            </a:r>
            <a:r>
              <a:rPr lang="en-US" sz="1200" b="0" dirty="0" err="1"/>
              <a:t>inhumains</a:t>
            </a:r>
            <a:r>
              <a:rPr lang="en-US" sz="1200" b="0" dirty="0"/>
              <a:t> </a:t>
            </a:r>
            <a:r>
              <a:rPr lang="en-US" sz="1200" b="0" dirty="0" err="1"/>
              <a:t>ou</a:t>
            </a:r>
            <a:r>
              <a:rPr lang="en-US" sz="1200" b="0" dirty="0"/>
              <a:t> </a:t>
            </a:r>
            <a:r>
              <a:rPr lang="en-US" sz="1200" b="0" dirty="0" err="1"/>
              <a:t>dégradants</a:t>
            </a:r>
            <a:r>
              <a:rPr lang="en-US" sz="1200" b="0" dirty="0"/>
              <a:t> </a:t>
            </a:r>
            <a:r>
              <a:rPr lang="en-US" sz="1200" b="1" dirty="0"/>
              <a:t>(SPT)</a:t>
            </a:r>
            <a:endParaRPr lang="en-GB" b="1" dirty="0"/>
          </a:p>
          <a:p>
            <a:endParaRPr lang="en-GB" dirty="0"/>
          </a:p>
          <a:p>
            <a:r>
              <a:rPr lang="en-GB" dirty="0"/>
              <a:t>A. Rapports</a:t>
            </a:r>
          </a:p>
          <a:p>
            <a:r>
              <a:rPr lang="en-GB" dirty="0"/>
              <a:t>B. Communications </a:t>
            </a:r>
            <a:r>
              <a:rPr lang="en-GB" dirty="0" err="1"/>
              <a:t>interétatiques</a:t>
            </a:r>
            <a:endParaRPr lang="en-GB" dirty="0"/>
          </a:p>
          <a:p>
            <a:r>
              <a:rPr lang="en-GB" dirty="0"/>
              <a:t>C.  </a:t>
            </a:r>
            <a:r>
              <a:rPr lang="en-GB" dirty="0" err="1"/>
              <a:t>Procédure</a:t>
            </a:r>
            <a:r>
              <a:rPr lang="en-GB" dirty="0"/>
              <a:t> </a:t>
            </a:r>
            <a:r>
              <a:rPr lang="en-GB" dirty="0" err="1"/>
              <a:t>d'enquête</a:t>
            </a:r>
            <a:endParaRPr lang="en-GB" dirty="0"/>
          </a:p>
          <a:p>
            <a:r>
              <a:rPr lang="en-GB" dirty="0"/>
              <a:t>D. </a:t>
            </a:r>
            <a:r>
              <a:rPr lang="en-GB" dirty="0" err="1"/>
              <a:t>Visites</a:t>
            </a:r>
            <a:r>
              <a:rPr lang="en-GB" dirty="0"/>
              <a:t> et </a:t>
            </a:r>
            <a:r>
              <a:rPr lang="en-GB" dirty="0" err="1"/>
              <a:t>mécanismes</a:t>
            </a:r>
            <a:r>
              <a:rPr lang="en-GB" dirty="0"/>
              <a:t> </a:t>
            </a:r>
            <a:r>
              <a:rPr lang="en-GB" dirty="0" err="1"/>
              <a:t>nationaux</a:t>
            </a:r>
            <a:r>
              <a:rPr lang="en-GB" dirty="0"/>
              <a:t> de </a:t>
            </a:r>
            <a:r>
              <a:rPr lang="en-GB" dirty="0" err="1"/>
              <a:t>prévention</a:t>
            </a:r>
            <a:r>
              <a:rPr lang="en-GB" dirty="0"/>
              <a:t> </a:t>
            </a:r>
          </a:p>
          <a:p>
            <a:r>
              <a:rPr lang="en-GB" dirty="0"/>
              <a:t>E. </a:t>
            </a:r>
            <a:r>
              <a:rPr lang="en-GB" dirty="0" err="1"/>
              <a:t>Mesures</a:t>
            </a:r>
            <a:r>
              <a:rPr lang="en-GB" dirty="0"/>
              <a:t> </a:t>
            </a:r>
            <a:r>
              <a:rPr lang="en-GB" dirty="0" err="1"/>
              <a:t>d'alerte</a:t>
            </a:r>
            <a:r>
              <a:rPr lang="en-GB" dirty="0"/>
              <a:t> </a:t>
            </a:r>
            <a:r>
              <a:rPr lang="en-GB" dirty="0" err="1"/>
              <a:t>précoce</a:t>
            </a:r>
            <a:r>
              <a:rPr lang="en-GB" dirty="0"/>
              <a:t> et </a:t>
            </a:r>
            <a:r>
              <a:rPr lang="en-GB" dirty="0" err="1"/>
              <a:t>procédures</a:t>
            </a:r>
            <a:r>
              <a:rPr lang="en-GB" dirty="0"/>
              <a:t> </a:t>
            </a:r>
            <a:r>
              <a:rPr lang="en-GB" dirty="0" err="1"/>
              <a:t>d'urgence</a:t>
            </a:r>
            <a:r>
              <a:rPr lang="en-GB" dirty="0"/>
              <a:t> </a:t>
            </a:r>
          </a:p>
          <a:p>
            <a:r>
              <a:rPr lang="en-GB" dirty="0"/>
              <a:t>F. Communications </a:t>
            </a:r>
            <a:r>
              <a:rPr lang="en-GB" dirty="0" err="1"/>
              <a:t>individuelles</a:t>
            </a:r>
            <a:r>
              <a:rPr lang="en-GB" dirty="0"/>
              <a:t> / </a:t>
            </a:r>
            <a:r>
              <a:rPr lang="en-GB" dirty="0" err="1"/>
              <a:t>Plaintes</a:t>
            </a:r>
            <a:r>
              <a:rPr lang="en-GB" dirty="0"/>
              <a:t> </a:t>
            </a:r>
            <a:r>
              <a:rPr lang="en-GB" dirty="0" err="1"/>
              <a:t>individuelles</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16</a:t>
            </a:fld>
            <a:endParaRPr lang="en-GB"/>
          </a:p>
        </p:txBody>
      </p:sp>
    </p:spTree>
    <p:extLst>
      <p:ext uri="{BB962C8B-B14F-4D97-AF65-F5344CB8AC3E}">
        <p14:creationId xmlns:p14="http://schemas.microsoft.com/office/powerpoint/2010/main" val="171505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dirty="0"/>
              <a:t>Que se passe-t-il </a:t>
            </a:r>
            <a:r>
              <a:rPr lang="en-US" dirty="0" err="1"/>
              <a:t>une</a:t>
            </a:r>
            <a:r>
              <a:rPr lang="en-US" dirty="0"/>
              <a:t> </a:t>
            </a:r>
            <a:r>
              <a:rPr lang="en-US" dirty="0" err="1"/>
              <a:t>fois</a:t>
            </a:r>
            <a:r>
              <a:rPr lang="en-US" dirty="0"/>
              <a:t> </a:t>
            </a:r>
            <a:r>
              <a:rPr lang="en-US" dirty="0" err="1"/>
              <a:t>qu'une</a:t>
            </a:r>
            <a:r>
              <a:rPr lang="en-US" dirty="0"/>
              <a:t> commission a </a:t>
            </a:r>
            <a:r>
              <a:rPr lang="en-US" dirty="0" err="1"/>
              <a:t>statué</a:t>
            </a:r>
            <a:r>
              <a:rPr lang="en-US" dirty="0"/>
              <a:t> sur </a:t>
            </a:r>
            <a:r>
              <a:rPr lang="en-US" dirty="0" err="1"/>
              <a:t>une</a:t>
            </a:r>
            <a:r>
              <a:rPr lang="en-US" dirty="0"/>
              <a:t> affaire ? Il </a:t>
            </a:r>
            <a:r>
              <a:rPr lang="en-US" dirty="0" err="1"/>
              <a:t>convient</a:t>
            </a:r>
            <a:r>
              <a:rPr lang="en-US" dirty="0"/>
              <a:t> de noter </a:t>
            </a:r>
            <a:r>
              <a:rPr lang="en-US" dirty="0" err="1"/>
              <a:t>d'emblée</a:t>
            </a:r>
            <a:r>
              <a:rPr lang="en-US" dirty="0"/>
              <a:t> que les </a:t>
            </a:r>
            <a:r>
              <a:rPr lang="en-US" dirty="0" err="1"/>
              <a:t>décisions</a:t>
            </a:r>
            <a:r>
              <a:rPr lang="en-US" dirty="0"/>
              <a:t> des commissions </a:t>
            </a:r>
            <a:r>
              <a:rPr lang="en-US" dirty="0" err="1"/>
              <a:t>sont</a:t>
            </a:r>
            <a:r>
              <a:rPr lang="en-US" dirty="0"/>
              <a:t> sans </a:t>
            </a:r>
            <a:r>
              <a:rPr lang="en-US" dirty="0" err="1"/>
              <a:t>appel</a:t>
            </a:r>
            <a:r>
              <a:rPr lang="en-US" dirty="0"/>
              <a:t> et </a:t>
            </a:r>
            <a:r>
              <a:rPr lang="en-US" dirty="0" err="1"/>
              <a:t>qu'en</a:t>
            </a:r>
            <a:r>
              <a:rPr lang="en-US" dirty="0"/>
              <a:t> </a:t>
            </a:r>
            <a:r>
              <a:rPr lang="en-US" dirty="0" err="1"/>
              <a:t>règle</a:t>
            </a:r>
            <a:r>
              <a:rPr lang="en-US" dirty="0"/>
              <a:t> </a:t>
            </a:r>
            <a:r>
              <a:rPr lang="en-US" dirty="0" err="1"/>
              <a:t>générale</a:t>
            </a:r>
            <a:r>
              <a:rPr lang="en-US" dirty="0"/>
              <a:t>, </a:t>
            </a:r>
            <a:r>
              <a:rPr lang="en-US" dirty="0" err="1"/>
              <a:t>elles</a:t>
            </a:r>
            <a:r>
              <a:rPr lang="en-US" dirty="0"/>
              <a:t> </a:t>
            </a:r>
            <a:r>
              <a:rPr lang="en-US" dirty="0" err="1"/>
              <a:t>sont</a:t>
            </a:r>
            <a:r>
              <a:rPr lang="en-US" dirty="0"/>
              <a:t> </a:t>
            </a:r>
            <a:r>
              <a:rPr lang="en-US" dirty="0" err="1"/>
              <a:t>définitives</a:t>
            </a:r>
            <a:r>
              <a:rPr lang="en-US" dirty="0"/>
              <a:t>. Ce </a:t>
            </a:r>
            <a:r>
              <a:rPr lang="en-US" dirty="0" err="1"/>
              <a:t>qu'il</a:t>
            </a:r>
            <a:r>
              <a:rPr lang="en-US" dirty="0"/>
              <a:t> </a:t>
            </a:r>
            <a:r>
              <a:rPr lang="en-US" dirty="0" err="1"/>
              <a:t>advient</a:t>
            </a:r>
            <a:r>
              <a:rPr lang="en-US" dirty="0"/>
              <a:t> </a:t>
            </a:r>
            <a:r>
              <a:rPr lang="en-US" dirty="0" err="1"/>
              <a:t>d'une</a:t>
            </a:r>
            <a:r>
              <a:rPr lang="en-US" dirty="0"/>
              <a:t> affaire par la suite </a:t>
            </a:r>
            <a:r>
              <a:rPr lang="en-US" dirty="0" err="1"/>
              <a:t>dépend</a:t>
            </a:r>
            <a:r>
              <a:rPr lang="en-US" dirty="0"/>
              <a:t> de la nature de la </a:t>
            </a:r>
            <a:r>
              <a:rPr lang="en-US" dirty="0" err="1"/>
              <a:t>décision</a:t>
            </a:r>
            <a:r>
              <a:rPr lang="en-US" dirty="0"/>
              <a:t> </a:t>
            </a:r>
            <a:r>
              <a:rPr lang="en-US" dirty="0" err="1"/>
              <a:t>prise</a:t>
            </a:r>
            <a:r>
              <a:rPr lang="en-US" dirty="0"/>
              <a:t>. Si un </a:t>
            </a:r>
            <a:r>
              <a:rPr lang="en-US" dirty="0" err="1"/>
              <a:t>comité</a:t>
            </a:r>
            <a:r>
              <a:rPr lang="en-US" dirty="0"/>
              <a:t> </a:t>
            </a:r>
            <a:r>
              <a:rPr lang="en-US" dirty="0" err="1"/>
              <a:t>décide</a:t>
            </a:r>
            <a:r>
              <a:rPr lang="en-US" dirty="0"/>
              <a:t> que les faits </a:t>
            </a:r>
            <a:r>
              <a:rPr lang="en-US" dirty="0" err="1"/>
              <a:t>dont</a:t>
            </a:r>
            <a:r>
              <a:rPr lang="en-US" dirty="0"/>
              <a:t> il </a:t>
            </a:r>
            <a:r>
              <a:rPr lang="en-US" dirty="0" err="1"/>
              <a:t>est</a:t>
            </a:r>
            <a:r>
              <a:rPr lang="en-US" dirty="0"/>
              <a:t> </a:t>
            </a:r>
            <a:r>
              <a:rPr lang="en-US" dirty="0" err="1"/>
              <a:t>saisi</a:t>
            </a:r>
            <a:r>
              <a:rPr lang="en-US" dirty="0"/>
              <a:t> </a:t>
            </a:r>
            <a:r>
              <a:rPr lang="en-US" dirty="0" err="1"/>
              <a:t>révèlent</a:t>
            </a:r>
            <a:r>
              <a:rPr lang="en-US" dirty="0"/>
              <a:t> </a:t>
            </a:r>
            <a:r>
              <a:rPr lang="en-US" dirty="0" err="1"/>
              <a:t>une</a:t>
            </a:r>
            <a:r>
              <a:rPr lang="en-US" dirty="0"/>
              <a:t> violation par </a:t>
            </a:r>
            <a:r>
              <a:rPr lang="en-US" dirty="0" err="1"/>
              <a:t>l'Etat</a:t>
            </a:r>
            <a:r>
              <a:rPr lang="en-US" dirty="0"/>
              <a:t> </a:t>
            </a:r>
            <a:r>
              <a:rPr lang="en-US" dirty="0" err="1"/>
              <a:t>partie</a:t>
            </a:r>
            <a:r>
              <a:rPr lang="en-US" dirty="0"/>
              <a:t> des droits du </a:t>
            </a:r>
            <a:r>
              <a:rPr lang="en-US" dirty="0" err="1"/>
              <a:t>plaignant</a:t>
            </a:r>
            <a:r>
              <a:rPr lang="en-US" dirty="0"/>
              <a:t> </a:t>
            </a:r>
            <a:r>
              <a:rPr lang="en-US" dirty="0" err="1"/>
              <a:t>en</a:t>
            </a:r>
            <a:r>
              <a:rPr lang="en-US" dirty="0"/>
              <a:t> vertu du </a:t>
            </a:r>
            <a:r>
              <a:rPr lang="en-US" dirty="0" err="1"/>
              <a:t>traité</a:t>
            </a:r>
            <a:r>
              <a:rPr lang="en-US" dirty="0"/>
              <a:t>, il invite </a:t>
            </a:r>
            <a:r>
              <a:rPr lang="en-US" dirty="0" err="1"/>
              <a:t>l'Etat</a:t>
            </a:r>
            <a:r>
              <a:rPr lang="en-US" dirty="0"/>
              <a:t> </a:t>
            </a:r>
            <a:r>
              <a:rPr lang="en-US" dirty="0" err="1"/>
              <a:t>partie</a:t>
            </a:r>
            <a:r>
              <a:rPr lang="en-US" dirty="0"/>
              <a:t> </a:t>
            </a:r>
            <a:r>
              <a:rPr lang="en-US" dirty="0" err="1"/>
              <a:t>à</a:t>
            </a:r>
            <a:r>
              <a:rPr lang="en-US" dirty="0"/>
              <a:t> </a:t>
            </a:r>
            <a:r>
              <a:rPr lang="en-US" dirty="0" err="1"/>
              <a:t>fournir</a:t>
            </a:r>
            <a:r>
              <a:rPr lang="en-US" dirty="0"/>
              <a:t> des </a:t>
            </a:r>
            <a:r>
              <a:rPr lang="en-US" dirty="0" err="1"/>
              <a:t>informations</a:t>
            </a:r>
            <a:r>
              <a:rPr lang="en-US" dirty="0"/>
              <a:t> sur les </a:t>
            </a:r>
            <a:r>
              <a:rPr lang="en-US" dirty="0" err="1"/>
              <a:t>mesures</a:t>
            </a:r>
            <a:r>
              <a:rPr lang="en-US" dirty="0"/>
              <a:t> </a:t>
            </a:r>
            <a:r>
              <a:rPr lang="en-US" dirty="0" err="1"/>
              <a:t>qu'il</a:t>
            </a:r>
            <a:r>
              <a:rPr lang="en-US" dirty="0"/>
              <a:t> a </a:t>
            </a:r>
            <a:r>
              <a:rPr lang="en-US" dirty="0" err="1"/>
              <a:t>prises</a:t>
            </a:r>
            <a:r>
              <a:rPr lang="en-US" dirty="0"/>
              <a:t> pour donner </a:t>
            </a:r>
            <a:r>
              <a:rPr lang="en-US" dirty="0" err="1"/>
              <a:t>effet</a:t>
            </a:r>
            <a:r>
              <a:rPr lang="en-US" dirty="0"/>
              <a:t> </a:t>
            </a:r>
            <a:r>
              <a:rPr lang="en-US" dirty="0" err="1"/>
              <a:t>à</a:t>
            </a:r>
            <a:r>
              <a:rPr lang="en-US" dirty="0"/>
              <a:t> </a:t>
            </a:r>
            <a:r>
              <a:rPr lang="en-US" dirty="0" err="1"/>
              <a:t>ses</a:t>
            </a:r>
            <a:r>
              <a:rPr lang="en-US" dirty="0"/>
              <a:t> conclusions et </a:t>
            </a:r>
            <a:r>
              <a:rPr lang="en-US" dirty="0" err="1"/>
              <a:t>recommandations</a:t>
            </a:r>
            <a:r>
              <a:rPr lang="en-US" dirty="0"/>
              <a:t>. Si un </a:t>
            </a:r>
            <a:r>
              <a:rPr lang="en-US" dirty="0" err="1"/>
              <a:t>comité</a:t>
            </a:r>
            <a:r>
              <a:rPr lang="en-US" dirty="0"/>
              <a:t> </a:t>
            </a:r>
            <a:r>
              <a:rPr lang="en-US" dirty="0" err="1"/>
              <a:t>décide</a:t>
            </a:r>
            <a:r>
              <a:rPr lang="en-US" dirty="0"/>
              <a:t> </a:t>
            </a:r>
            <a:r>
              <a:rPr lang="en-US" dirty="0" err="1"/>
              <a:t>qu'il</a:t>
            </a:r>
            <a:r>
              <a:rPr lang="en-US" dirty="0"/>
              <a:t> </a:t>
            </a:r>
            <a:r>
              <a:rPr lang="en-US" dirty="0" err="1"/>
              <a:t>n'y</a:t>
            </a:r>
            <a:r>
              <a:rPr lang="en-US" dirty="0"/>
              <a:t> a pas </a:t>
            </a:r>
            <a:r>
              <a:rPr lang="en-US" dirty="0" err="1"/>
              <a:t>eu</a:t>
            </a:r>
            <a:r>
              <a:rPr lang="en-US" dirty="0"/>
              <a:t> de violation du </a:t>
            </a:r>
            <a:r>
              <a:rPr lang="en-US" dirty="0" err="1"/>
              <a:t>traité</a:t>
            </a:r>
            <a:r>
              <a:rPr lang="en-US" dirty="0"/>
              <a:t> </a:t>
            </a:r>
            <a:r>
              <a:rPr lang="en-US" dirty="0" err="1"/>
              <a:t>ou</a:t>
            </a:r>
            <a:r>
              <a:rPr lang="en-US" dirty="0"/>
              <a:t> que la </a:t>
            </a:r>
            <a:r>
              <a:rPr lang="en-US" dirty="0" err="1"/>
              <a:t>plainte</a:t>
            </a:r>
            <a:r>
              <a:rPr lang="en-US" dirty="0"/>
              <a:t> </a:t>
            </a:r>
            <a:r>
              <a:rPr lang="en-US" dirty="0" err="1"/>
              <a:t>est</a:t>
            </a:r>
            <a:r>
              <a:rPr lang="en-US" dirty="0"/>
              <a:t> </a:t>
            </a:r>
            <a:r>
              <a:rPr lang="en-US" dirty="0" err="1"/>
              <a:t>irrecevable</a:t>
            </a:r>
            <a:r>
              <a:rPr lang="en-US" dirty="0"/>
              <a:t>, </a:t>
            </a:r>
            <a:r>
              <a:rPr lang="en-US" dirty="0" err="1"/>
              <a:t>l'affaire</a:t>
            </a:r>
            <a:r>
              <a:rPr lang="en-US" dirty="0"/>
              <a:t> </a:t>
            </a:r>
            <a:r>
              <a:rPr lang="en-US" dirty="0" err="1"/>
              <a:t>est</a:t>
            </a:r>
            <a:r>
              <a:rPr lang="en-US" dirty="0"/>
              <a:t> close.</a:t>
            </a:r>
          </a:p>
          <a:p>
            <a:endParaRPr lang="en-US" dirty="0"/>
          </a:p>
          <a:p>
            <a:pPr algn="just"/>
            <a:r>
              <a:rPr lang="en-US" dirty="0"/>
              <a:t>Les </a:t>
            </a:r>
            <a:r>
              <a:rPr lang="en-US" dirty="0" err="1"/>
              <a:t>décisions</a:t>
            </a:r>
            <a:r>
              <a:rPr lang="en-US" dirty="0"/>
              <a:t> des </a:t>
            </a:r>
            <a:r>
              <a:rPr lang="en-US" dirty="0" err="1"/>
              <a:t>comités</a:t>
            </a:r>
            <a:r>
              <a:rPr lang="en-US" dirty="0"/>
              <a:t> </a:t>
            </a:r>
            <a:r>
              <a:rPr lang="en-US" b="1" dirty="0" err="1"/>
              <a:t>représentent</a:t>
            </a:r>
            <a:r>
              <a:rPr lang="en-US" b="1" dirty="0"/>
              <a:t> </a:t>
            </a:r>
            <a:r>
              <a:rPr lang="en-US" b="1" dirty="0" err="1"/>
              <a:t>une</a:t>
            </a:r>
            <a:r>
              <a:rPr lang="en-US" b="1" dirty="0"/>
              <a:t> </a:t>
            </a:r>
            <a:r>
              <a:rPr lang="en-US" b="1" dirty="0" err="1"/>
              <a:t>interprétation</a:t>
            </a:r>
            <a:r>
              <a:rPr lang="en-US" b="1" dirty="0"/>
              <a:t> </a:t>
            </a:r>
            <a:r>
              <a:rPr lang="en-US" b="1" dirty="0" err="1"/>
              <a:t>faisant</a:t>
            </a:r>
            <a:r>
              <a:rPr lang="en-US" b="1" dirty="0"/>
              <a:t> </a:t>
            </a:r>
            <a:r>
              <a:rPr lang="en-US" b="1" dirty="0" err="1"/>
              <a:t>autorité</a:t>
            </a:r>
            <a:r>
              <a:rPr lang="en-US" b="1" dirty="0"/>
              <a:t> des </a:t>
            </a:r>
            <a:r>
              <a:rPr lang="en-US" b="1" dirty="0" err="1"/>
              <a:t>traités</a:t>
            </a:r>
            <a:r>
              <a:rPr lang="en-US" b="1" dirty="0"/>
              <a:t> </a:t>
            </a:r>
            <a:r>
              <a:rPr lang="en-US" b="1" dirty="0" err="1"/>
              <a:t>respectifs</a:t>
            </a:r>
            <a:r>
              <a:rPr lang="en-US" b="1" dirty="0"/>
              <a:t>. </a:t>
            </a:r>
            <a:r>
              <a:rPr lang="en-US" dirty="0" err="1"/>
              <a:t>Elles</a:t>
            </a:r>
            <a:r>
              <a:rPr lang="en-US" dirty="0"/>
              <a:t> </a:t>
            </a:r>
            <a:r>
              <a:rPr lang="en-US" dirty="0" err="1"/>
              <a:t>contiennent</a:t>
            </a:r>
            <a:r>
              <a:rPr lang="en-US" dirty="0"/>
              <a:t> des </a:t>
            </a:r>
            <a:r>
              <a:rPr lang="en-US" dirty="0" err="1"/>
              <a:t>recommandations</a:t>
            </a:r>
            <a:r>
              <a:rPr lang="en-US" dirty="0"/>
              <a:t> </a:t>
            </a:r>
            <a:r>
              <a:rPr lang="en-US" dirty="0" err="1"/>
              <a:t>à</a:t>
            </a:r>
            <a:r>
              <a:rPr lang="en-US" dirty="0"/>
              <a:t> </a:t>
            </a:r>
            <a:r>
              <a:rPr lang="en-US" dirty="0" err="1"/>
              <a:t>l'intention</a:t>
            </a:r>
            <a:r>
              <a:rPr lang="en-US" dirty="0"/>
              <a:t> de </a:t>
            </a:r>
            <a:r>
              <a:rPr lang="en-US" dirty="0" err="1"/>
              <a:t>l'État</a:t>
            </a:r>
            <a:r>
              <a:rPr lang="en-US" dirty="0"/>
              <a:t> </a:t>
            </a:r>
            <a:r>
              <a:rPr lang="en-US" dirty="0" err="1"/>
              <a:t>partie</a:t>
            </a:r>
            <a:r>
              <a:rPr lang="en-US" dirty="0"/>
              <a:t> </a:t>
            </a:r>
            <a:r>
              <a:rPr lang="en-US" dirty="0" err="1"/>
              <a:t>en</a:t>
            </a:r>
            <a:r>
              <a:rPr lang="en-US" dirty="0"/>
              <a:t> question, </a:t>
            </a:r>
            <a:r>
              <a:rPr lang="en-US" dirty="0" err="1"/>
              <a:t>mais</a:t>
            </a:r>
            <a:r>
              <a:rPr lang="en-US" dirty="0"/>
              <a:t> </a:t>
            </a:r>
            <a:r>
              <a:rPr lang="en-US" dirty="0" err="1"/>
              <a:t>elles</a:t>
            </a:r>
            <a:r>
              <a:rPr lang="en-US" dirty="0"/>
              <a:t> ne </a:t>
            </a:r>
            <a:r>
              <a:rPr lang="en-US" dirty="0" err="1"/>
              <a:t>sont</a:t>
            </a:r>
            <a:r>
              <a:rPr lang="en-US" dirty="0"/>
              <a:t> pas </a:t>
            </a:r>
            <a:r>
              <a:rPr lang="en-US" dirty="0" err="1"/>
              <a:t>juridiquement</a:t>
            </a:r>
            <a:r>
              <a:rPr lang="en-US" dirty="0"/>
              <a:t> </a:t>
            </a:r>
            <a:r>
              <a:rPr lang="en-US" dirty="0" err="1"/>
              <a:t>contraignantes</a:t>
            </a:r>
            <a:r>
              <a:rPr lang="en-US" dirty="0"/>
              <a:t> pour </a:t>
            </a:r>
            <a:r>
              <a:rPr lang="en-US" dirty="0" err="1"/>
              <a:t>lui</a:t>
            </a:r>
            <a:r>
              <a:rPr lang="en-US" dirty="0"/>
              <a:t>. </a:t>
            </a:r>
            <a:r>
              <a:rPr lang="en-US" dirty="0" err="1"/>
              <a:t>Tous</a:t>
            </a:r>
            <a:r>
              <a:rPr lang="en-US" dirty="0"/>
              <a:t> les </a:t>
            </a:r>
            <a:r>
              <a:rPr lang="en-US" dirty="0" err="1"/>
              <a:t>comités</a:t>
            </a:r>
            <a:r>
              <a:rPr lang="en-US" dirty="0"/>
              <a:t> </a:t>
            </a:r>
            <a:r>
              <a:rPr lang="en-US" dirty="0" err="1"/>
              <a:t>ont</a:t>
            </a:r>
            <a:r>
              <a:rPr lang="en-US" dirty="0"/>
              <a:t> </a:t>
            </a:r>
            <a:r>
              <a:rPr lang="en-US" dirty="0" err="1"/>
              <a:t>développé</a:t>
            </a:r>
            <a:r>
              <a:rPr lang="en-US" dirty="0"/>
              <a:t> des </a:t>
            </a:r>
            <a:r>
              <a:rPr lang="en-US" dirty="0" err="1"/>
              <a:t>procédures</a:t>
            </a:r>
            <a:r>
              <a:rPr lang="en-US" dirty="0"/>
              <a:t> pour </a:t>
            </a:r>
            <a:r>
              <a:rPr lang="en-US" dirty="0" err="1"/>
              <a:t>contrôler</a:t>
            </a:r>
            <a:r>
              <a:rPr lang="en-US" dirty="0"/>
              <a:t> </a:t>
            </a:r>
            <a:r>
              <a:rPr lang="en-US" dirty="0" err="1"/>
              <a:t>si</a:t>
            </a:r>
            <a:r>
              <a:rPr lang="en-US" dirty="0"/>
              <a:t> les </a:t>
            </a:r>
            <a:r>
              <a:rPr lang="en-US" dirty="0" err="1"/>
              <a:t>États</a:t>
            </a:r>
            <a:r>
              <a:rPr lang="en-US" dirty="0"/>
              <a:t> parties </a:t>
            </a:r>
            <a:r>
              <a:rPr lang="en-US" dirty="0" err="1"/>
              <a:t>ont</a:t>
            </a:r>
            <a:r>
              <a:rPr lang="en-US" dirty="0"/>
              <a:t> mis </a:t>
            </a:r>
            <a:r>
              <a:rPr lang="en-US" dirty="0" err="1"/>
              <a:t>en</a:t>
            </a:r>
            <a:r>
              <a:rPr lang="en-US" dirty="0"/>
              <a:t> </a:t>
            </a:r>
            <a:r>
              <a:rPr lang="en-US" dirty="0" err="1"/>
              <a:t>œuvre</a:t>
            </a:r>
            <a:r>
              <a:rPr lang="en-US" dirty="0"/>
              <a:t> </a:t>
            </a:r>
            <a:r>
              <a:rPr lang="en-US" dirty="0" err="1"/>
              <a:t>leurs</a:t>
            </a:r>
            <a:r>
              <a:rPr lang="en-US" dirty="0"/>
              <a:t> </a:t>
            </a:r>
            <a:r>
              <a:rPr lang="en-US" dirty="0" err="1"/>
              <a:t>recommandations</a:t>
            </a:r>
            <a:r>
              <a:rPr lang="en-US" dirty="0"/>
              <a:t> (</a:t>
            </a:r>
            <a:r>
              <a:rPr lang="en-US" dirty="0" err="1"/>
              <a:t>procédures</a:t>
            </a:r>
            <a:r>
              <a:rPr lang="en-US" dirty="0"/>
              <a:t> </a:t>
            </a:r>
            <a:r>
              <a:rPr lang="en-US" dirty="0" err="1"/>
              <a:t>dites</a:t>
            </a:r>
            <a:r>
              <a:rPr lang="en-US" dirty="0"/>
              <a:t> de </a:t>
            </a:r>
            <a:r>
              <a:rPr lang="en-US" dirty="0" err="1"/>
              <a:t>suivi</a:t>
            </a:r>
            <a:r>
              <a:rPr lang="en-US" dirty="0"/>
              <a:t>), car </a:t>
            </a:r>
            <a:r>
              <a:rPr lang="en-US" dirty="0" err="1"/>
              <a:t>ils</a:t>
            </a:r>
            <a:r>
              <a:rPr lang="en-US" dirty="0"/>
              <a:t> </a:t>
            </a:r>
            <a:r>
              <a:rPr lang="en-US" dirty="0" err="1"/>
              <a:t>considèrent</a:t>
            </a:r>
            <a:r>
              <a:rPr lang="en-US" dirty="0"/>
              <a:t> </a:t>
            </a:r>
            <a:r>
              <a:rPr lang="en-US" dirty="0" err="1"/>
              <a:t>qu'en</a:t>
            </a:r>
            <a:r>
              <a:rPr lang="en-US" dirty="0"/>
              <a:t> acceptant les </a:t>
            </a:r>
            <a:r>
              <a:rPr lang="en-US" dirty="0" err="1"/>
              <a:t>procédures</a:t>
            </a:r>
            <a:r>
              <a:rPr lang="en-US" dirty="0"/>
              <a:t> de </a:t>
            </a:r>
            <a:r>
              <a:rPr lang="en-US" dirty="0" err="1"/>
              <a:t>plainte</a:t>
            </a:r>
            <a:r>
              <a:rPr lang="en-US" dirty="0"/>
              <a:t>, les </a:t>
            </a:r>
            <a:r>
              <a:rPr lang="en-US" dirty="0" err="1"/>
              <a:t>États</a:t>
            </a:r>
            <a:r>
              <a:rPr lang="en-US" dirty="0"/>
              <a:t> parties </a:t>
            </a:r>
            <a:r>
              <a:rPr lang="en-US" dirty="0" err="1"/>
              <a:t>ont</a:t>
            </a:r>
            <a:r>
              <a:rPr lang="en-US" dirty="0"/>
              <a:t> </a:t>
            </a:r>
            <a:r>
              <a:rPr lang="en-US" dirty="0" err="1"/>
              <a:t>également</a:t>
            </a:r>
            <a:r>
              <a:rPr lang="en-US" dirty="0"/>
              <a:t> </a:t>
            </a:r>
            <a:r>
              <a:rPr lang="en-US" dirty="0" err="1"/>
              <a:t>accepté</a:t>
            </a:r>
            <a:r>
              <a:rPr lang="en-US" dirty="0"/>
              <a:t> de respecter les conclusions des </a:t>
            </a:r>
            <a:r>
              <a:rPr lang="en-US" dirty="0" err="1"/>
              <a:t>comités</a:t>
            </a:r>
            <a:r>
              <a:rPr lang="en-US" dirty="0"/>
              <a:t>. Si un </a:t>
            </a:r>
            <a:r>
              <a:rPr lang="en-US" dirty="0" err="1"/>
              <a:t>comité</a:t>
            </a:r>
            <a:r>
              <a:rPr lang="en-US" dirty="0"/>
              <a:t> </a:t>
            </a:r>
            <a:r>
              <a:rPr lang="en-US" dirty="0" err="1"/>
              <a:t>conclut</a:t>
            </a:r>
            <a:r>
              <a:rPr lang="en-US" dirty="0"/>
              <a:t> </a:t>
            </a:r>
            <a:r>
              <a:rPr lang="en-US" dirty="0" err="1"/>
              <a:t>qu'une</a:t>
            </a:r>
            <a:r>
              <a:rPr lang="en-US" dirty="0"/>
              <a:t> violation d'un </a:t>
            </a:r>
            <a:r>
              <a:rPr lang="en-US" dirty="0" err="1"/>
              <a:t>traité</a:t>
            </a:r>
            <a:r>
              <a:rPr lang="en-US" dirty="0"/>
              <a:t> a </a:t>
            </a:r>
            <a:r>
              <a:rPr lang="en-US" dirty="0" err="1"/>
              <a:t>eu</a:t>
            </a:r>
            <a:r>
              <a:rPr lang="en-US" dirty="0"/>
              <a:t> lieu, </a:t>
            </a:r>
            <a:r>
              <a:rPr lang="en-US" dirty="0" err="1"/>
              <a:t>l'État</a:t>
            </a:r>
            <a:r>
              <a:rPr lang="en-US" dirty="0"/>
              <a:t> </a:t>
            </a:r>
            <a:r>
              <a:rPr lang="en-US" dirty="0" err="1"/>
              <a:t>est</a:t>
            </a:r>
            <a:r>
              <a:rPr lang="en-US" dirty="0"/>
              <a:t> </a:t>
            </a:r>
            <a:r>
              <a:rPr lang="en-US" dirty="0" err="1"/>
              <a:t>invité</a:t>
            </a:r>
            <a:r>
              <a:rPr lang="en-US" dirty="0"/>
              <a:t> </a:t>
            </a:r>
            <a:r>
              <a:rPr lang="en-US" dirty="0" err="1"/>
              <a:t>à</a:t>
            </a:r>
            <a:r>
              <a:rPr lang="en-US" dirty="0"/>
              <a:t> </a:t>
            </a:r>
            <a:r>
              <a:rPr lang="en-US" dirty="0" err="1"/>
              <a:t>fournir</a:t>
            </a:r>
            <a:r>
              <a:rPr lang="en-US" dirty="0"/>
              <a:t> des </a:t>
            </a:r>
            <a:r>
              <a:rPr lang="en-US" dirty="0" err="1"/>
              <a:t>informations</a:t>
            </a:r>
            <a:r>
              <a:rPr lang="en-US" dirty="0"/>
              <a:t>, dans un </a:t>
            </a:r>
            <a:r>
              <a:rPr lang="en-US" dirty="0" err="1"/>
              <a:t>délai</a:t>
            </a:r>
            <a:r>
              <a:rPr lang="en-US" dirty="0"/>
              <a:t> de 180 </a:t>
            </a:r>
            <a:r>
              <a:rPr lang="en-US" dirty="0" err="1"/>
              <a:t>jours</a:t>
            </a:r>
            <a:r>
              <a:rPr lang="en-US" dirty="0"/>
              <a:t>, sur les </a:t>
            </a:r>
            <a:r>
              <a:rPr lang="en-US" dirty="0" err="1"/>
              <a:t>mesures</a:t>
            </a:r>
            <a:r>
              <a:rPr lang="en-US" dirty="0"/>
              <a:t> </a:t>
            </a:r>
            <a:r>
              <a:rPr lang="en-US" dirty="0" err="1"/>
              <a:t>qu'il</a:t>
            </a:r>
            <a:r>
              <a:rPr lang="en-US" dirty="0"/>
              <a:t> a </a:t>
            </a:r>
            <a:r>
              <a:rPr lang="en-US" dirty="0" err="1"/>
              <a:t>prises</a:t>
            </a:r>
            <a:r>
              <a:rPr lang="en-US" dirty="0"/>
              <a:t> pour </a:t>
            </a:r>
            <a:r>
              <a:rPr lang="en-US" dirty="0" err="1"/>
              <a:t>mettre</a:t>
            </a:r>
            <a:r>
              <a:rPr lang="en-US" dirty="0"/>
              <a:t> </a:t>
            </a:r>
            <a:r>
              <a:rPr lang="en-US" dirty="0" err="1"/>
              <a:t>en</a:t>
            </a:r>
            <a:r>
              <a:rPr lang="en-US" dirty="0"/>
              <a:t> </a:t>
            </a:r>
            <a:r>
              <a:rPr lang="en-US" dirty="0" err="1"/>
              <a:t>œuvre</a:t>
            </a:r>
            <a:r>
              <a:rPr lang="en-US" dirty="0"/>
              <a:t> les </a:t>
            </a:r>
            <a:r>
              <a:rPr lang="en-US" dirty="0" err="1"/>
              <a:t>recommandations</a:t>
            </a:r>
            <a:r>
              <a:rPr lang="en-US" dirty="0"/>
              <a:t>. La </a:t>
            </a:r>
            <a:r>
              <a:rPr lang="en-US" dirty="0" err="1"/>
              <a:t>réponse</a:t>
            </a:r>
            <a:r>
              <a:rPr lang="en-US" dirty="0"/>
              <a:t> de </a:t>
            </a:r>
            <a:r>
              <a:rPr lang="en-US" dirty="0" err="1"/>
              <a:t>l'État</a:t>
            </a:r>
            <a:r>
              <a:rPr lang="en-US" dirty="0"/>
              <a:t> </a:t>
            </a:r>
            <a:r>
              <a:rPr lang="en-US" dirty="0" err="1"/>
              <a:t>est</a:t>
            </a:r>
            <a:r>
              <a:rPr lang="en-US" dirty="0"/>
              <a:t> ensuite </a:t>
            </a:r>
            <a:r>
              <a:rPr lang="en-US" dirty="0" err="1"/>
              <a:t>transmise</a:t>
            </a:r>
            <a:r>
              <a:rPr lang="en-US" dirty="0"/>
              <a:t> au </a:t>
            </a:r>
            <a:r>
              <a:rPr lang="en-US" dirty="0" err="1"/>
              <a:t>plaignant</a:t>
            </a:r>
            <a:r>
              <a:rPr lang="en-US" dirty="0"/>
              <a:t> pour </a:t>
            </a:r>
            <a:r>
              <a:rPr lang="en-US" dirty="0" err="1"/>
              <a:t>commentaire</a:t>
            </a:r>
            <a:r>
              <a:rPr lang="en-US" dirty="0"/>
              <a:t>. Si </a:t>
            </a:r>
            <a:r>
              <a:rPr lang="en-US" dirty="0" err="1"/>
              <a:t>l'État</a:t>
            </a:r>
            <a:r>
              <a:rPr lang="en-US" dirty="0"/>
              <a:t> </a:t>
            </a:r>
            <a:r>
              <a:rPr lang="en-US" dirty="0" err="1"/>
              <a:t>partie</a:t>
            </a:r>
            <a:r>
              <a:rPr lang="en-US" dirty="0"/>
              <a:t> ne </a:t>
            </a:r>
            <a:r>
              <a:rPr lang="en-US" dirty="0" err="1"/>
              <a:t>prend</a:t>
            </a:r>
            <a:r>
              <a:rPr lang="en-US" dirty="0"/>
              <a:t> pas les </a:t>
            </a:r>
            <a:r>
              <a:rPr lang="en-US" dirty="0" err="1"/>
              <a:t>mesures</a:t>
            </a:r>
            <a:r>
              <a:rPr lang="en-US" dirty="0"/>
              <a:t> </a:t>
            </a:r>
            <a:r>
              <a:rPr lang="en-US" dirty="0" err="1"/>
              <a:t>appropriées</a:t>
            </a:r>
            <a:r>
              <a:rPr lang="en-US" dirty="0"/>
              <a:t>, le </a:t>
            </a:r>
            <a:r>
              <a:rPr lang="en-US" dirty="0" err="1"/>
              <a:t>comité</a:t>
            </a:r>
            <a:r>
              <a:rPr lang="en-US" dirty="0"/>
              <a:t> </a:t>
            </a:r>
            <a:r>
              <a:rPr lang="en-US" dirty="0" err="1"/>
              <a:t>maintient</a:t>
            </a:r>
            <a:r>
              <a:rPr lang="en-US" dirty="0"/>
              <a:t> </a:t>
            </a:r>
            <a:r>
              <a:rPr lang="en-US" dirty="0" err="1"/>
              <a:t>l'affaire</a:t>
            </a:r>
            <a:r>
              <a:rPr lang="en-US" dirty="0"/>
              <a:t> </a:t>
            </a:r>
            <a:r>
              <a:rPr lang="en-US" dirty="0" err="1"/>
              <a:t>à</a:t>
            </a:r>
            <a:r>
              <a:rPr lang="en-US" dirty="0"/>
              <a:t> </a:t>
            </a:r>
            <a:r>
              <a:rPr lang="en-US" dirty="0" err="1"/>
              <a:t>l'étude</a:t>
            </a:r>
            <a:r>
              <a:rPr lang="en-US" dirty="0"/>
              <a:t> dans le cadre de la </a:t>
            </a:r>
            <a:r>
              <a:rPr lang="en-US" dirty="0" err="1"/>
              <a:t>procédure</a:t>
            </a:r>
            <a:r>
              <a:rPr lang="en-US" dirty="0"/>
              <a:t> de </a:t>
            </a:r>
            <a:r>
              <a:rPr lang="en-US" dirty="0" err="1"/>
              <a:t>suivi</a:t>
            </a:r>
            <a:r>
              <a:rPr lang="en-US" dirty="0"/>
              <a:t>. Un dialogue </a:t>
            </a:r>
            <a:r>
              <a:rPr lang="en-US" dirty="0" err="1"/>
              <a:t>est</a:t>
            </a:r>
            <a:r>
              <a:rPr lang="en-US" dirty="0"/>
              <a:t> </a:t>
            </a:r>
            <a:r>
              <a:rPr lang="en-US" dirty="0" err="1"/>
              <a:t>ainsi</a:t>
            </a:r>
            <a:r>
              <a:rPr lang="en-US" dirty="0"/>
              <a:t> </a:t>
            </a:r>
            <a:r>
              <a:rPr lang="en-US" dirty="0" err="1"/>
              <a:t>poursuivi</a:t>
            </a:r>
            <a:r>
              <a:rPr lang="en-US" dirty="0"/>
              <a:t> avec </a:t>
            </a:r>
            <a:r>
              <a:rPr lang="en-US" dirty="0" err="1"/>
              <a:t>l'État</a:t>
            </a:r>
            <a:r>
              <a:rPr lang="en-US" dirty="0"/>
              <a:t> </a:t>
            </a:r>
            <a:r>
              <a:rPr lang="en-US" dirty="0" err="1"/>
              <a:t>partie</a:t>
            </a:r>
            <a:r>
              <a:rPr lang="en-US" dirty="0"/>
              <a:t> et </a:t>
            </a:r>
            <a:r>
              <a:rPr lang="en-US" dirty="0" err="1"/>
              <a:t>l'affaire</a:t>
            </a:r>
            <a:r>
              <a:rPr lang="en-US" dirty="0"/>
              <a:t> </a:t>
            </a:r>
            <a:r>
              <a:rPr lang="en-US" dirty="0" err="1"/>
              <a:t>reste</a:t>
            </a:r>
            <a:r>
              <a:rPr lang="en-US" dirty="0"/>
              <a:t> ouverte </a:t>
            </a:r>
            <a:r>
              <a:rPr lang="en-US" dirty="0" err="1"/>
              <a:t>jusqu'à</a:t>
            </a:r>
            <a:r>
              <a:rPr lang="en-US" dirty="0"/>
              <a:t> </a:t>
            </a:r>
            <a:r>
              <a:rPr lang="en-US" dirty="0" err="1"/>
              <a:t>ce</a:t>
            </a:r>
            <a:r>
              <a:rPr lang="en-US" dirty="0"/>
              <a:t> que des </a:t>
            </a:r>
            <a:r>
              <a:rPr lang="en-US" dirty="0" err="1"/>
              <a:t>mesures</a:t>
            </a:r>
            <a:r>
              <a:rPr lang="en-US" dirty="0"/>
              <a:t> </a:t>
            </a:r>
            <a:r>
              <a:rPr lang="en-US" dirty="0" err="1"/>
              <a:t>satisfaisantes</a:t>
            </a:r>
            <a:r>
              <a:rPr lang="en-US" dirty="0"/>
              <a:t> </a:t>
            </a:r>
            <a:r>
              <a:rPr lang="en-US" dirty="0" err="1"/>
              <a:t>soient</a:t>
            </a:r>
            <a:r>
              <a:rPr lang="en-US" dirty="0"/>
              <a:t> </a:t>
            </a:r>
            <a:r>
              <a:rPr lang="en-US" dirty="0" err="1"/>
              <a:t>prises</a:t>
            </a:r>
            <a:r>
              <a:rPr lang="en-US" dirty="0"/>
              <a:t>. Les </a:t>
            </a:r>
            <a:r>
              <a:rPr lang="en-US" dirty="0" err="1"/>
              <a:t>informations</a:t>
            </a:r>
            <a:r>
              <a:rPr lang="en-US" dirty="0"/>
              <a:t> relatives au </a:t>
            </a:r>
            <a:r>
              <a:rPr lang="en-US" dirty="0" err="1"/>
              <a:t>suivi</a:t>
            </a:r>
            <a:r>
              <a:rPr lang="en-US" dirty="0"/>
              <a:t> des </a:t>
            </a:r>
            <a:r>
              <a:rPr lang="en-US" dirty="0" err="1"/>
              <a:t>avis</a:t>
            </a:r>
            <a:r>
              <a:rPr lang="en-US" dirty="0"/>
              <a:t> et </a:t>
            </a:r>
            <a:r>
              <a:rPr lang="en-US" dirty="0" err="1"/>
              <a:t>recommandations</a:t>
            </a:r>
            <a:r>
              <a:rPr lang="en-US" dirty="0"/>
              <a:t> des </a:t>
            </a:r>
            <a:r>
              <a:rPr lang="en-US" dirty="0" err="1"/>
              <a:t>comités</a:t>
            </a:r>
            <a:r>
              <a:rPr lang="en-US" dirty="0"/>
              <a:t> ne </a:t>
            </a:r>
            <a:r>
              <a:rPr lang="en-US" dirty="0" err="1"/>
              <a:t>sont</a:t>
            </a:r>
            <a:r>
              <a:rPr lang="en-US" dirty="0"/>
              <a:t> pas </a:t>
            </a:r>
            <a:r>
              <a:rPr lang="en-US" dirty="0" err="1"/>
              <a:t>confidentielles</a:t>
            </a:r>
            <a:r>
              <a:rPr lang="en-US" dirty="0"/>
              <a:t> et les </a:t>
            </a:r>
            <a:r>
              <a:rPr lang="en-US" dirty="0" err="1"/>
              <a:t>réunions</a:t>
            </a:r>
            <a:r>
              <a:rPr lang="en-US" dirty="0"/>
              <a:t> au </a:t>
            </a:r>
            <a:r>
              <a:rPr lang="en-US" dirty="0" err="1"/>
              <a:t>cours</a:t>
            </a:r>
            <a:r>
              <a:rPr lang="en-US" dirty="0"/>
              <a:t> </a:t>
            </a:r>
            <a:r>
              <a:rPr lang="en-US" dirty="0" err="1"/>
              <a:t>desquelles</a:t>
            </a:r>
            <a:r>
              <a:rPr lang="en-US" dirty="0"/>
              <a:t> </a:t>
            </a:r>
            <a:r>
              <a:rPr lang="en-US" dirty="0" err="1"/>
              <a:t>ces</a:t>
            </a:r>
            <a:r>
              <a:rPr lang="en-US" dirty="0"/>
              <a:t> </a:t>
            </a:r>
            <a:r>
              <a:rPr lang="en-US" dirty="0" err="1"/>
              <a:t>informations</a:t>
            </a:r>
            <a:r>
              <a:rPr lang="en-US" dirty="0"/>
              <a:t> </a:t>
            </a:r>
            <a:r>
              <a:rPr lang="en-US" dirty="0" err="1"/>
              <a:t>sont</a:t>
            </a:r>
            <a:r>
              <a:rPr lang="en-US" dirty="0"/>
              <a:t> </a:t>
            </a:r>
            <a:r>
              <a:rPr lang="en-US" dirty="0" err="1"/>
              <a:t>discutées</a:t>
            </a:r>
            <a:r>
              <a:rPr lang="en-US" dirty="0"/>
              <a:t> </a:t>
            </a:r>
            <a:r>
              <a:rPr lang="en-US" dirty="0" err="1"/>
              <a:t>sont</a:t>
            </a:r>
            <a:r>
              <a:rPr lang="en-US" dirty="0"/>
              <a:t> </a:t>
            </a:r>
            <a:r>
              <a:rPr lang="en-US" dirty="0" err="1"/>
              <a:t>publiques</a:t>
            </a:r>
            <a:r>
              <a:rPr lang="en-US" dirty="0"/>
              <a:t>.</a:t>
            </a:r>
          </a:p>
          <a:p>
            <a:pPr algn="just"/>
            <a:endParaRPr lang="en-US" dirty="0"/>
          </a:p>
          <a:p>
            <a:pPr algn="just"/>
            <a:r>
              <a:rPr lang="en-US" dirty="0"/>
              <a:t>Les </a:t>
            </a:r>
            <a:r>
              <a:rPr lang="en-US" dirty="0" err="1"/>
              <a:t>États</a:t>
            </a:r>
            <a:r>
              <a:rPr lang="en-US" dirty="0"/>
              <a:t> </a:t>
            </a:r>
            <a:r>
              <a:rPr lang="en-US" dirty="0" err="1"/>
              <a:t>ont</a:t>
            </a:r>
            <a:r>
              <a:rPr lang="en-US" dirty="0"/>
              <a:t> </a:t>
            </a:r>
            <a:r>
              <a:rPr lang="en-US" dirty="0" err="1"/>
              <a:t>ratifié</a:t>
            </a:r>
            <a:r>
              <a:rPr lang="en-US" dirty="0"/>
              <a:t> la Convention et le </a:t>
            </a:r>
            <a:r>
              <a:rPr lang="en-US" dirty="0" err="1"/>
              <a:t>mécanisme</a:t>
            </a:r>
            <a:r>
              <a:rPr lang="en-US" dirty="0"/>
              <a:t> de communication, </a:t>
            </a:r>
            <a:r>
              <a:rPr lang="en-US" dirty="0" err="1"/>
              <a:t>reconnaissant</a:t>
            </a:r>
            <a:r>
              <a:rPr lang="en-US" dirty="0"/>
              <a:t> </a:t>
            </a:r>
            <a:r>
              <a:rPr lang="en-US" dirty="0" err="1"/>
              <a:t>ainsi</a:t>
            </a:r>
            <a:r>
              <a:rPr lang="en-US" dirty="0"/>
              <a:t> </a:t>
            </a:r>
            <a:r>
              <a:rPr lang="en-US" dirty="0" err="1"/>
              <a:t>à</a:t>
            </a:r>
            <a:r>
              <a:rPr lang="en-US" dirty="0"/>
              <a:t> la </a:t>
            </a:r>
            <a:r>
              <a:rPr lang="en-US" dirty="0" err="1"/>
              <a:t>fois</a:t>
            </a:r>
            <a:r>
              <a:rPr lang="en-US" dirty="0"/>
              <a:t> la force </a:t>
            </a:r>
            <a:r>
              <a:rPr lang="en-US" dirty="0" err="1"/>
              <a:t>obligatoire</a:t>
            </a:r>
            <a:r>
              <a:rPr lang="en-US" dirty="0"/>
              <a:t> de la Convention et le </a:t>
            </a:r>
            <a:r>
              <a:rPr lang="en-US" dirty="0" err="1"/>
              <a:t>pouvoir</a:t>
            </a:r>
            <a:r>
              <a:rPr lang="en-US" dirty="0"/>
              <a:t> du </a:t>
            </a:r>
            <a:r>
              <a:rPr lang="en-US" dirty="0" err="1"/>
              <a:t>Comité</a:t>
            </a:r>
            <a:r>
              <a:rPr lang="en-US" dirty="0"/>
              <a:t> de </a:t>
            </a:r>
            <a:r>
              <a:rPr lang="en-US" dirty="0" err="1"/>
              <a:t>traiter</a:t>
            </a:r>
            <a:r>
              <a:rPr lang="en-US" dirty="0"/>
              <a:t> les communications </a:t>
            </a:r>
            <a:r>
              <a:rPr lang="en-US" dirty="0" err="1"/>
              <a:t>émanant</a:t>
            </a:r>
            <a:r>
              <a:rPr lang="en-US" dirty="0"/>
              <a:t> </a:t>
            </a:r>
            <a:r>
              <a:rPr lang="en-US" dirty="0" err="1"/>
              <a:t>d'enfants</a:t>
            </a:r>
            <a:r>
              <a:rPr lang="en-US" dirty="0"/>
              <a:t> </a:t>
            </a:r>
            <a:r>
              <a:rPr lang="en-US" dirty="0" err="1"/>
              <a:t>ou</a:t>
            </a:r>
            <a:r>
              <a:rPr lang="en-US" dirty="0"/>
              <a:t> </a:t>
            </a:r>
            <a:r>
              <a:rPr lang="en-US" dirty="0" err="1"/>
              <a:t>présentées</a:t>
            </a:r>
            <a:r>
              <a:rPr lang="en-US" dirty="0"/>
              <a:t> </a:t>
            </a:r>
            <a:r>
              <a:rPr lang="en-US" dirty="0" err="1"/>
              <a:t>en</a:t>
            </a:r>
            <a:r>
              <a:rPr lang="en-US" dirty="0"/>
              <a:t> </a:t>
            </a:r>
            <a:r>
              <a:rPr lang="en-US" dirty="0" err="1"/>
              <a:t>leur</a:t>
            </a:r>
            <a:r>
              <a:rPr lang="en-US" dirty="0"/>
              <a:t> nom. La ratification </a:t>
            </a:r>
            <a:r>
              <a:rPr lang="en-US" dirty="0" err="1"/>
              <a:t>implique</a:t>
            </a:r>
            <a:r>
              <a:rPr lang="en-US" dirty="0"/>
              <a:t> que </a:t>
            </a:r>
            <a:r>
              <a:rPr lang="en-US" dirty="0" err="1"/>
              <a:t>l'État</a:t>
            </a:r>
            <a:r>
              <a:rPr lang="en-US" dirty="0"/>
              <a:t> </a:t>
            </a:r>
            <a:r>
              <a:rPr lang="en-US" dirty="0" err="1"/>
              <a:t>accepte</a:t>
            </a:r>
            <a:r>
              <a:rPr lang="en-US" dirty="0"/>
              <a:t> de se conformer aux </a:t>
            </a:r>
            <a:r>
              <a:rPr lang="en-US" dirty="0" err="1"/>
              <a:t>décisions</a:t>
            </a:r>
            <a:r>
              <a:rPr lang="en-US" dirty="0"/>
              <a:t> des </a:t>
            </a:r>
            <a:r>
              <a:rPr lang="en-US" dirty="0" err="1"/>
              <a:t>comités</a:t>
            </a:r>
            <a:r>
              <a:rPr lang="en-US" dirty="0"/>
              <a:t>. </a:t>
            </a:r>
            <a:r>
              <a:rPr lang="en-US" dirty="0" err="1"/>
              <a:t>Cependant</a:t>
            </a:r>
            <a:r>
              <a:rPr lang="en-US" dirty="0"/>
              <a:t>, dans la </a:t>
            </a:r>
            <a:r>
              <a:rPr lang="en-US" dirty="0" err="1"/>
              <a:t>mesure</a:t>
            </a:r>
            <a:r>
              <a:rPr lang="en-US" dirty="0"/>
              <a:t> </a:t>
            </a:r>
            <a:r>
              <a:rPr lang="en-US" dirty="0" err="1"/>
              <a:t>où</a:t>
            </a:r>
            <a:r>
              <a:rPr lang="en-US" dirty="0"/>
              <a:t> </a:t>
            </a:r>
            <a:r>
              <a:rPr lang="en-US" dirty="0" err="1"/>
              <a:t>elles</a:t>
            </a:r>
            <a:r>
              <a:rPr lang="en-US" dirty="0"/>
              <a:t> ne </a:t>
            </a:r>
            <a:r>
              <a:rPr lang="en-US" dirty="0" err="1"/>
              <a:t>sont</a:t>
            </a:r>
            <a:r>
              <a:rPr lang="en-US" dirty="0"/>
              <a:t> pas </a:t>
            </a:r>
            <a:r>
              <a:rPr lang="en-US" dirty="0" err="1"/>
              <a:t>juridiquement</a:t>
            </a:r>
            <a:r>
              <a:rPr lang="en-US" dirty="0"/>
              <a:t> </a:t>
            </a:r>
            <a:r>
              <a:rPr lang="en-US" dirty="0" err="1"/>
              <a:t>contraignantes</a:t>
            </a:r>
            <a:r>
              <a:rPr lang="en-US" dirty="0"/>
              <a:t>, il arrive que des </a:t>
            </a:r>
            <a:r>
              <a:rPr lang="en-US" dirty="0" err="1"/>
              <a:t>problèmes</a:t>
            </a:r>
            <a:r>
              <a:rPr lang="en-US" dirty="0"/>
              <a:t> se </a:t>
            </a:r>
            <a:r>
              <a:rPr lang="en-US" dirty="0" err="1"/>
              <a:t>posent</a:t>
            </a:r>
            <a:r>
              <a:rPr lang="en-US" dirty="0"/>
              <a:t> dans la mise </a:t>
            </a:r>
            <a:r>
              <a:rPr lang="en-US" dirty="0" err="1"/>
              <a:t>en</a:t>
            </a:r>
            <a:r>
              <a:rPr lang="en-US" dirty="0"/>
              <a:t> </a:t>
            </a:r>
            <a:r>
              <a:rPr lang="en-US" dirty="0" err="1"/>
              <a:t>œuvre</a:t>
            </a:r>
            <a:r>
              <a:rPr lang="en-US" dirty="0"/>
              <a:t> de la </a:t>
            </a:r>
            <a:r>
              <a:rPr lang="en-US" dirty="0" err="1"/>
              <a:t>décision</a:t>
            </a:r>
            <a:r>
              <a:rPr lang="en-US" dirty="0"/>
              <a:t> (</a:t>
            </a:r>
            <a:r>
              <a:rPr lang="en-US" dirty="0" err="1"/>
              <a:t>cela</a:t>
            </a:r>
            <a:r>
              <a:rPr lang="en-US" dirty="0"/>
              <a:t> </a:t>
            </a:r>
            <a:r>
              <a:rPr lang="en-US" dirty="0" err="1"/>
              <a:t>dépend</a:t>
            </a:r>
            <a:r>
              <a:rPr lang="en-US" dirty="0"/>
              <a:t> des pays). Il </a:t>
            </a:r>
            <a:r>
              <a:rPr lang="en-US" dirty="0" err="1"/>
              <a:t>reste</a:t>
            </a:r>
            <a:r>
              <a:rPr lang="en-US" dirty="0"/>
              <a:t> important de </a:t>
            </a:r>
            <a:r>
              <a:rPr lang="en-US" dirty="0" err="1"/>
              <a:t>plaider</a:t>
            </a:r>
            <a:r>
              <a:rPr lang="en-US" dirty="0"/>
              <a:t> pour la bonne application des </a:t>
            </a:r>
            <a:r>
              <a:rPr lang="en-US" dirty="0" err="1"/>
              <a:t>décisions</a:t>
            </a:r>
            <a:r>
              <a:rPr lang="en-US" dirty="0"/>
              <a:t> des </a:t>
            </a:r>
            <a:r>
              <a:rPr lang="en-US" dirty="0" err="1"/>
              <a:t>organes</a:t>
            </a:r>
            <a:r>
              <a:rPr lang="en-US" dirty="0"/>
              <a:t> de </a:t>
            </a:r>
            <a:r>
              <a:rPr lang="en-US" dirty="0" err="1"/>
              <a:t>traités</a:t>
            </a:r>
            <a:r>
              <a:rPr lang="en-US" dirty="0"/>
              <a:t> par les </a:t>
            </a:r>
            <a:r>
              <a:rPr lang="en-US" dirty="0" err="1"/>
              <a:t>Etats</a:t>
            </a:r>
            <a:r>
              <a:rPr lang="en-US"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17</a:t>
            </a:fld>
            <a:endParaRPr lang="en-GB"/>
          </a:p>
        </p:txBody>
      </p:sp>
    </p:spTree>
    <p:extLst>
      <p:ext uri="{BB962C8B-B14F-4D97-AF65-F5344CB8AC3E}">
        <p14:creationId xmlns:p14="http://schemas.microsoft.com/office/powerpoint/2010/main" val="339347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a:p>
            <a:r>
              <a:rPr lang="en-GB" dirty="0"/>
              <a:t>Parmi les </a:t>
            </a:r>
            <a:r>
              <a:rPr lang="en-GB" dirty="0" err="1"/>
              <a:t>mécanismes</a:t>
            </a:r>
            <a:r>
              <a:rPr lang="en-GB" dirty="0"/>
              <a:t> </a:t>
            </a:r>
            <a:r>
              <a:rPr lang="en-GB" dirty="0" err="1"/>
              <a:t>européens</a:t>
            </a:r>
            <a:r>
              <a:rPr lang="en-GB" dirty="0"/>
              <a:t>, la </a:t>
            </a:r>
            <a:r>
              <a:rPr lang="en-GB" dirty="0" err="1"/>
              <a:t>Cour</a:t>
            </a:r>
            <a:r>
              <a:rPr lang="en-GB" dirty="0"/>
              <a:t> </a:t>
            </a:r>
            <a:r>
              <a:rPr lang="en-GB" dirty="0" err="1"/>
              <a:t>européenne</a:t>
            </a:r>
            <a:r>
              <a:rPr lang="en-GB" dirty="0"/>
              <a:t> des droits de </a:t>
            </a:r>
            <a:r>
              <a:rPr lang="en-GB" dirty="0" err="1"/>
              <a:t>l'homme</a:t>
            </a:r>
            <a:r>
              <a:rPr lang="en-GB" dirty="0"/>
              <a:t> et le </a:t>
            </a:r>
            <a:r>
              <a:rPr lang="en-GB" dirty="0" err="1"/>
              <a:t>Comité</a:t>
            </a:r>
            <a:r>
              <a:rPr lang="en-GB" dirty="0"/>
              <a:t> </a:t>
            </a:r>
            <a:r>
              <a:rPr lang="en-GB" dirty="0" err="1"/>
              <a:t>européen</a:t>
            </a:r>
            <a:r>
              <a:rPr lang="en-GB" dirty="0"/>
              <a:t> des droits </a:t>
            </a:r>
            <a:r>
              <a:rPr lang="en-GB" dirty="0" err="1"/>
              <a:t>sociaux</a:t>
            </a:r>
            <a:r>
              <a:rPr lang="en-GB" dirty="0"/>
              <a:t> </a:t>
            </a:r>
            <a:r>
              <a:rPr lang="en-GB" dirty="0" err="1"/>
              <a:t>sont</a:t>
            </a:r>
            <a:r>
              <a:rPr lang="en-GB" dirty="0"/>
              <a:t> des </a:t>
            </a:r>
            <a:r>
              <a:rPr lang="en-GB" dirty="0" err="1"/>
              <a:t>mécanismes</a:t>
            </a:r>
            <a:r>
              <a:rPr lang="en-GB" dirty="0"/>
              <a:t> du Conseil de </a:t>
            </a:r>
            <a:r>
              <a:rPr lang="en-GB" dirty="0" err="1"/>
              <a:t>l'Europe</a:t>
            </a:r>
            <a:r>
              <a:rPr lang="en-GB" dirty="0"/>
              <a:t>. Le Conseil de </a:t>
            </a:r>
            <a:r>
              <a:rPr lang="en-GB" dirty="0" err="1"/>
              <a:t>l'Europe</a:t>
            </a:r>
            <a:r>
              <a:rPr lang="en-GB" dirty="0"/>
              <a:t> </a:t>
            </a:r>
            <a:r>
              <a:rPr lang="en-GB" dirty="0" err="1"/>
              <a:t>est</a:t>
            </a:r>
            <a:r>
              <a:rPr lang="en-GB" dirty="0"/>
              <a:t> </a:t>
            </a:r>
            <a:r>
              <a:rPr lang="en-GB" dirty="0" err="1"/>
              <a:t>une</a:t>
            </a:r>
            <a:r>
              <a:rPr lang="en-GB" dirty="0"/>
              <a:t> organisation </a:t>
            </a:r>
            <a:r>
              <a:rPr lang="en-GB" dirty="0" err="1"/>
              <a:t>intergouvernementale</a:t>
            </a:r>
            <a:r>
              <a:rPr lang="en-GB" dirty="0"/>
              <a:t> </a:t>
            </a:r>
            <a:r>
              <a:rPr lang="en-GB" dirty="0" err="1"/>
              <a:t>créée</a:t>
            </a:r>
            <a:r>
              <a:rPr lang="en-GB" dirty="0"/>
              <a:t> le 5 </a:t>
            </a:r>
            <a:r>
              <a:rPr lang="en-GB" dirty="0" err="1"/>
              <a:t>mai</a:t>
            </a:r>
            <a:r>
              <a:rPr lang="en-GB" dirty="0"/>
              <a:t> 1949 par le </a:t>
            </a:r>
            <a:r>
              <a:rPr lang="en-GB" dirty="0" err="1"/>
              <a:t>traité</a:t>
            </a:r>
            <a:r>
              <a:rPr lang="en-GB" dirty="0"/>
              <a:t> de </a:t>
            </a:r>
            <a:r>
              <a:rPr lang="en-GB" dirty="0" err="1"/>
              <a:t>Londres</a:t>
            </a:r>
            <a:r>
              <a:rPr lang="en-GB" dirty="0"/>
              <a:t> ; </a:t>
            </a:r>
            <a:r>
              <a:rPr lang="en-GB" dirty="0" err="1"/>
              <a:t>c'est</a:t>
            </a:r>
            <a:r>
              <a:rPr lang="en-GB" dirty="0"/>
              <a:t> la </a:t>
            </a:r>
            <a:r>
              <a:rPr lang="en-GB" dirty="0" err="1"/>
              <a:t>principale</a:t>
            </a:r>
            <a:r>
              <a:rPr lang="en-GB" dirty="0"/>
              <a:t> organisation des droits de </a:t>
            </a:r>
            <a:r>
              <a:rPr lang="en-GB" dirty="0" err="1"/>
              <a:t>l'homme</a:t>
            </a:r>
            <a:r>
              <a:rPr lang="en-GB" dirty="0"/>
              <a:t> du continent. Il </a:t>
            </a:r>
            <a:r>
              <a:rPr lang="en-GB" dirty="0" err="1"/>
              <a:t>comprend</a:t>
            </a:r>
            <a:r>
              <a:rPr lang="en-GB" dirty="0"/>
              <a:t> 47 </a:t>
            </a:r>
            <a:r>
              <a:rPr lang="en-GB" dirty="0" err="1"/>
              <a:t>États</a:t>
            </a:r>
            <a:r>
              <a:rPr lang="en-GB" dirty="0"/>
              <a:t> </a:t>
            </a:r>
            <a:r>
              <a:rPr lang="en-GB" dirty="0" err="1"/>
              <a:t>membres</a:t>
            </a:r>
            <a:r>
              <a:rPr lang="en-GB" dirty="0"/>
              <a:t>, </a:t>
            </a:r>
            <a:r>
              <a:rPr lang="en-GB" dirty="0" err="1"/>
              <a:t>dont</a:t>
            </a:r>
            <a:r>
              <a:rPr lang="en-GB" dirty="0"/>
              <a:t> 27 </a:t>
            </a:r>
            <a:r>
              <a:rPr lang="en-GB" dirty="0" err="1"/>
              <a:t>sont</a:t>
            </a:r>
            <a:r>
              <a:rPr lang="en-GB" dirty="0"/>
              <a:t> </a:t>
            </a:r>
            <a:r>
              <a:rPr lang="en-GB" dirty="0" err="1"/>
              <a:t>membres</a:t>
            </a:r>
            <a:r>
              <a:rPr lang="en-GB" dirty="0"/>
              <a:t> de </a:t>
            </a:r>
            <a:r>
              <a:rPr lang="en-GB" dirty="0" err="1"/>
              <a:t>l'Union</a:t>
            </a:r>
            <a:r>
              <a:rPr lang="en-GB" dirty="0"/>
              <a:t> </a:t>
            </a:r>
            <a:r>
              <a:rPr lang="en-GB" dirty="0" err="1"/>
              <a:t>européenne</a:t>
            </a:r>
            <a:r>
              <a:rPr lang="en-GB" dirty="0"/>
              <a:t>.</a:t>
            </a:r>
          </a:p>
          <a:p>
            <a:r>
              <a:rPr lang="en-GB" dirty="0"/>
              <a:t>La </a:t>
            </a:r>
            <a:r>
              <a:rPr lang="en-GB" dirty="0" err="1"/>
              <a:t>Cour</a:t>
            </a:r>
            <a:r>
              <a:rPr lang="en-GB" dirty="0"/>
              <a:t> de justice de </a:t>
            </a:r>
            <a:r>
              <a:rPr lang="en-GB" dirty="0" err="1"/>
              <a:t>l'Union</a:t>
            </a:r>
            <a:r>
              <a:rPr lang="en-GB" dirty="0"/>
              <a:t> </a:t>
            </a:r>
            <a:r>
              <a:rPr lang="en-GB" dirty="0" err="1"/>
              <a:t>européenne</a:t>
            </a:r>
            <a:r>
              <a:rPr lang="en-GB" dirty="0"/>
              <a:t> </a:t>
            </a:r>
            <a:r>
              <a:rPr lang="en-GB" dirty="0" err="1"/>
              <a:t>est</a:t>
            </a:r>
            <a:r>
              <a:rPr lang="en-GB" dirty="0"/>
              <a:t> (</a:t>
            </a:r>
            <a:r>
              <a:rPr lang="en-GB" dirty="0" err="1"/>
              <a:t>comme</a:t>
            </a:r>
            <a:r>
              <a:rPr lang="en-GB" dirty="0"/>
              <a:t> son nom </a:t>
            </a:r>
            <a:r>
              <a:rPr lang="en-GB" dirty="0" err="1"/>
              <a:t>l'indique</a:t>
            </a:r>
            <a:r>
              <a:rPr lang="en-GB" dirty="0"/>
              <a:t>) un </a:t>
            </a:r>
            <a:r>
              <a:rPr lang="en-GB" dirty="0" err="1"/>
              <a:t>mécanisme</a:t>
            </a:r>
            <a:r>
              <a:rPr lang="en-GB" dirty="0"/>
              <a:t> de </a:t>
            </a:r>
            <a:r>
              <a:rPr lang="en-GB" dirty="0" err="1"/>
              <a:t>l'UE</a:t>
            </a:r>
            <a:r>
              <a:rPr lang="en-GB" dirty="0"/>
              <a:t> (27 </a:t>
            </a:r>
            <a:r>
              <a:rPr lang="en-GB" dirty="0" err="1"/>
              <a:t>États</a:t>
            </a:r>
            <a:r>
              <a:rPr lang="en-GB" dirty="0"/>
              <a:t> </a:t>
            </a:r>
            <a:r>
              <a:rPr lang="en-GB" dirty="0" err="1"/>
              <a:t>membres</a:t>
            </a:r>
            <a:r>
              <a:rPr lang="en-GB" dirty="0"/>
              <a:t>). </a:t>
            </a:r>
          </a:p>
          <a:p>
            <a:endParaRPr lang="en-GB" dirty="0"/>
          </a:p>
          <a:p>
            <a:r>
              <a:rPr lang="en-GB" dirty="0"/>
              <a:t>L'UE utilise le </a:t>
            </a:r>
            <a:r>
              <a:rPr lang="en-GB" dirty="0" err="1"/>
              <a:t>drapeau</a:t>
            </a:r>
            <a:r>
              <a:rPr lang="en-GB" dirty="0"/>
              <a:t> du </a:t>
            </a:r>
            <a:r>
              <a:rPr lang="en-GB" dirty="0" err="1"/>
              <a:t>CdE</a:t>
            </a:r>
            <a:r>
              <a:rPr lang="en-GB" dirty="0"/>
              <a:t>, </a:t>
            </a:r>
            <a:r>
              <a:rPr lang="en-GB" dirty="0" err="1"/>
              <a:t>ce</a:t>
            </a:r>
            <a:r>
              <a:rPr lang="en-GB" dirty="0"/>
              <a:t> qui ne </a:t>
            </a:r>
            <a:r>
              <a:rPr lang="en-GB" dirty="0" err="1"/>
              <a:t>facilite</a:t>
            </a:r>
            <a:r>
              <a:rPr lang="en-GB" dirty="0"/>
              <a:t> pas </a:t>
            </a:r>
            <a:r>
              <a:rPr lang="en-GB" dirty="0" err="1"/>
              <a:t>sa</a:t>
            </a:r>
            <a:r>
              <a:rPr lang="en-GB" dirty="0"/>
              <a:t> reconnaissance.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18</a:t>
            </a:fld>
            <a:endParaRPr lang="en-GB"/>
          </a:p>
        </p:txBody>
      </p:sp>
    </p:spTree>
    <p:extLst>
      <p:ext uri="{BB962C8B-B14F-4D97-AF65-F5344CB8AC3E}">
        <p14:creationId xmlns:p14="http://schemas.microsoft.com/office/powerpoint/2010/main" val="396171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 </a:t>
            </a:r>
            <a:endParaRPr lang="en-US" b="0" dirty="0"/>
          </a:p>
          <a:p>
            <a:pPr algn="just"/>
            <a:r>
              <a:rPr lang="en-US" b="0" dirty="0"/>
              <a:t>La </a:t>
            </a:r>
            <a:r>
              <a:rPr lang="en-US" b="0" dirty="0" err="1"/>
              <a:t>Cour</a:t>
            </a:r>
            <a:r>
              <a:rPr lang="en-US" b="0" dirty="0"/>
              <a:t> </a:t>
            </a:r>
            <a:r>
              <a:rPr lang="en-US" b="0" dirty="0" err="1"/>
              <a:t>européenne</a:t>
            </a:r>
            <a:r>
              <a:rPr lang="en-US" b="0" dirty="0"/>
              <a:t> des droits de </a:t>
            </a:r>
            <a:r>
              <a:rPr lang="en-US" b="0" dirty="0" err="1"/>
              <a:t>l'homme</a:t>
            </a:r>
            <a:r>
              <a:rPr lang="en-US" b="0" dirty="0"/>
              <a:t> </a:t>
            </a:r>
            <a:r>
              <a:rPr lang="en-US" b="0" dirty="0" err="1"/>
              <a:t>est</a:t>
            </a:r>
            <a:r>
              <a:rPr lang="en-US" b="0" dirty="0"/>
              <a:t> </a:t>
            </a:r>
            <a:r>
              <a:rPr lang="en-US" b="0" dirty="0" err="1"/>
              <a:t>une</a:t>
            </a:r>
            <a:r>
              <a:rPr lang="en-US" b="0" dirty="0"/>
              <a:t> </a:t>
            </a:r>
            <a:r>
              <a:rPr lang="en-US" b="0" dirty="0" err="1"/>
              <a:t>juridiction</a:t>
            </a:r>
            <a:r>
              <a:rPr lang="en-US" b="0" dirty="0"/>
              <a:t> </a:t>
            </a:r>
            <a:r>
              <a:rPr lang="en-US" b="0" dirty="0" err="1"/>
              <a:t>internationale</a:t>
            </a:r>
            <a:r>
              <a:rPr lang="en-US" b="0" dirty="0"/>
              <a:t> </a:t>
            </a:r>
            <a:r>
              <a:rPr lang="en-US" b="0" dirty="0" err="1"/>
              <a:t>créée</a:t>
            </a:r>
            <a:r>
              <a:rPr lang="en-US" b="0" dirty="0"/>
              <a:t> </a:t>
            </a:r>
            <a:r>
              <a:rPr lang="en-US" b="0" dirty="0" err="1"/>
              <a:t>en</a:t>
            </a:r>
            <a:r>
              <a:rPr lang="en-US" b="0" dirty="0"/>
              <a:t> 1959. Elle </a:t>
            </a:r>
            <a:r>
              <a:rPr lang="en-US" b="1" dirty="0"/>
              <a:t>statue sur les </a:t>
            </a:r>
            <a:r>
              <a:rPr lang="en-US" b="1" dirty="0" err="1"/>
              <a:t>requêtes</a:t>
            </a:r>
            <a:r>
              <a:rPr lang="en-US" b="1" dirty="0"/>
              <a:t> </a:t>
            </a:r>
            <a:r>
              <a:rPr lang="en-US" b="1" dirty="0" err="1"/>
              <a:t>individuelles</a:t>
            </a:r>
            <a:r>
              <a:rPr lang="en-US" b="1" dirty="0"/>
              <a:t> </a:t>
            </a:r>
            <a:r>
              <a:rPr lang="en-US" b="1" dirty="0" err="1"/>
              <a:t>ou</a:t>
            </a:r>
            <a:r>
              <a:rPr lang="en-US" b="1" dirty="0"/>
              <a:t> </a:t>
            </a:r>
            <a:r>
              <a:rPr lang="en-US" b="1" dirty="0" err="1"/>
              <a:t>étatiques</a:t>
            </a:r>
            <a:r>
              <a:rPr lang="en-US" b="1" dirty="0"/>
              <a:t> </a:t>
            </a:r>
            <a:r>
              <a:rPr lang="en-US" b="1" dirty="0" err="1"/>
              <a:t>alléguant</a:t>
            </a:r>
            <a:r>
              <a:rPr lang="en-US" b="1" dirty="0"/>
              <a:t> des violations des droits civils et politiques </a:t>
            </a:r>
            <a:r>
              <a:rPr lang="en-US" b="1" dirty="0" err="1"/>
              <a:t>énoncés</a:t>
            </a:r>
            <a:r>
              <a:rPr lang="en-US" b="1" dirty="0"/>
              <a:t> dans la Convention </a:t>
            </a:r>
            <a:r>
              <a:rPr lang="en-US" b="1" dirty="0" err="1"/>
              <a:t>européenne</a:t>
            </a:r>
            <a:r>
              <a:rPr lang="en-US" b="1" dirty="0"/>
              <a:t> des droits de </a:t>
            </a:r>
            <a:r>
              <a:rPr lang="en-US" b="1" dirty="0" err="1"/>
              <a:t>l'homme</a:t>
            </a:r>
            <a:r>
              <a:rPr lang="en-US" b="1" dirty="0"/>
              <a:t>. </a:t>
            </a:r>
            <a:r>
              <a:rPr lang="en-US" dirty="0" err="1"/>
              <a:t>Depuis</a:t>
            </a:r>
            <a:r>
              <a:rPr lang="en-US" dirty="0"/>
              <a:t> 1998, </a:t>
            </a:r>
            <a:r>
              <a:rPr lang="en-US" dirty="0" err="1"/>
              <a:t>elle</a:t>
            </a:r>
            <a:r>
              <a:rPr lang="en-US" dirty="0"/>
              <a:t> </a:t>
            </a:r>
            <a:r>
              <a:rPr lang="en-US" dirty="0" err="1"/>
              <a:t>siège</a:t>
            </a:r>
            <a:r>
              <a:rPr lang="en-US" dirty="0"/>
              <a:t> </a:t>
            </a:r>
            <a:r>
              <a:rPr lang="en-US" dirty="0" err="1"/>
              <a:t>à</a:t>
            </a:r>
            <a:r>
              <a:rPr lang="en-US" dirty="0"/>
              <a:t> plein temps et les </a:t>
            </a:r>
            <a:r>
              <a:rPr lang="en-US" dirty="0" err="1"/>
              <a:t>particuliers</a:t>
            </a:r>
            <a:r>
              <a:rPr lang="en-US" dirty="0"/>
              <a:t> </a:t>
            </a:r>
            <a:r>
              <a:rPr lang="en-US" dirty="0" err="1"/>
              <a:t>peuvent</a:t>
            </a:r>
            <a:r>
              <a:rPr lang="en-US" dirty="0"/>
              <a:t> la </a:t>
            </a:r>
            <a:r>
              <a:rPr lang="en-US" dirty="0" err="1"/>
              <a:t>saisir</a:t>
            </a:r>
            <a:r>
              <a:rPr lang="en-US" dirty="0"/>
              <a:t> </a:t>
            </a:r>
            <a:r>
              <a:rPr lang="en-US" dirty="0" err="1"/>
              <a:t>directement</a:t>
            </a:r>
            <a:r>
              <a:rPr lang="en-US" dirty="0"/>
              <a:t>. La </a:t>
            </a:r>
            <a:r>
              <a:rPr lang="en-US" dirty="0" err="1"/>
              <a:t>Cour</a:t>
            </a:r>
            <a:r>
              <a:rPr lang="en-US" dirty="0"/>
              <a:t> a </a:t>
            </a:r>
            <a:r>
              <a:rPr lang="en-US" dirty="0" err="1"/>
              <a:t>examiné</a:t>
            </a:r>
            <a:r>
              <a:rPr lang="en-US" dirty="0"/>
              <a:t> des </a:t>
            </a:r>
            <a:r>
              <a:rPr lang="en-US" dirty="0" err="1"/>
              <a:t>centaines</a:t>
            </a:r>
            <a:r>
              <a:rPr lang="en-US" dirty="0"/>
              <a:t> de </a:t>
            </a:r>
            <a:r>
              <a:rPr lang="en-US" dirty="0" err="1"/>
              <a:t>milliers</a:t>
            </a:r>
            <a:r>
              <a:rPr lang="en-US" dirty="0"/>
              <a:t> de </a:t>
            </a:r>
            <a:r>
              <a:rPr lang="en-US" dirty="0" err="1"/>
              <a:t>requêtes</a:t>
            </a:r>
            <a:r>
              <a:rPr lang="en-US" dirty="0"/>
              <a:t> </a:t>
            </a:r>
            <a:r>
              <a:rPr lang="en-US" dirty="0" err="1"/>
              <a:t>depuis</a:t>
            </a:r>
            <a:r>
              <a:rPr lang="en-US" dirty="0"/>
              <a:t> </a:t>
            </a:r>
            <a:r>
              <a:rPr lang="en-US" dirty="0" err="1"/>
              <a:t>sa</a:t>
            </a:r>
            <a:r>
              <a:rPr lang="en-US" dirty="0"/>
              <a:t> </a:t>
            </a:r>
            <a:r>
              <a:rPr lang="en-US" dirty="0" err="1"/>
              <a:t>création</a:t>
            </a:r>
            <a:r>
              <a:rPr lang="en-US" dirty="0"/>
              <a:t>. </a:t>
            </a:r>
            <a:r>
              <a:rPr lang="en-US" dirty="0" err="1"/>
              <a:t>Ses</a:t>
            </a:r>
            <a:r>
              <a:rPr lang="en-US" dirty="0"/>
              <a:t> </a:t>
            </a:r>
            <a:r>
              <a:rPr lang="en-US" dirty="0" err="1"/>
              <a:t>arrêts</a:t>
            </a:r>
            <a:r>
              <a:rPr lang="en-US" dirty="0"/>
              <a:t> </a:t>
            </a:r>
            <a:r>
              <a:rPr lang="en-US" dirty="0" err="1"/>
              <a:t>sont</a:t>
            </a:r>
            <a:r>
              <a:rPr lang="en-US" dirty="0"/>
              <a:t> </a:t>
            </a:r>
            <a:r>
              <a:rPr lang="en-US" dirty="0" err="1"/>
              <a:t>contraignants</a:t>
            </a:r>
            <a:r>
              <a:rPr lang="en-US" dirty="0"/>
              <a:t> pour les pays </a:t>
            </a:r>
            <a:r>
              <a:rPr lang="en-US" dirty="0" err="1"/>
              <a:t>concernés</a:t>
            </a:r>
            <a:r>
              <a:rPr lang="en-US" dirty="0"/>
              <a:t> et </a:t>
            </a:r>
            <a:r>
              <a:rPr lang="en-US" dirty="0" err="1"/>
              <a:t>ont</a:t>
            </a:r>
            <a:r>
              <a:rPr lang="en-US" dirty="0"/>
              <a:t> </a:t>
            </a:r>
            <a:r>
              <a:rPr lang="en-US" dirty="0" err="1"/>
              <a:t>amené</a:t>
            </a:r>
            <a:r>
              <a:rPr lang="en-US" dirty="0"/>
              <a:t> les </a:t>
            </a:r>
            <a:r>
              <a:rPr lang="en-US" dirty="0" err="1"/>
              <a:t>gouvernements</a:t>
            </a:r>
            <a:r>
              <a:rPr lang="en-US" dirty="0"/>
              <a:t> </a:t>
            </a:r>
            <a:r>
              <a:rPr lang="en-US" dirty="0" err="1"/>
              <a:t>à</a:t>
            </a:r>
            <a:r>
              <a:rPr lang="en-US" dirty="0"/>
              <a:t> modifier </a:t>
            </a:r>
            <a:r>
              <a:rPr lang="en-US" dirty="0" err="1"/>
              <a:t>leur</a:t>
            </a:r>
            <a:r>
              <a:rPr lang="en-US" dirty="0"/>
              <a:t> </a:t>
            </a:r>
            <a:r>
              <a:rPr lang="en-US" dirty="0" err="1"/>
              <a:t>législation</a:t>
            </a:r>
            <a:r>
              <a:rPr lang="en-US" dirty="0"/>
              <a:t> et </a:t>
            </a:r>
            <a:r>
              <a:rPr lang="en-US" dirty="0" err="1"/>
              <a:t>leurs</a:t>
            </a:r>
            <a:r>
              <a:rPr lang="en-US" dirty="0"/>
              <a:t> pratiques </a:t>
            </a:r>
            <a:r>
              <a:rPr lang="en-US" dirty="0" err="1"/>
              <a:t>administratives</a:t>
            </a:r>
            <a:r>
              <a:rPr lang="en-US" dirty="0"/>
              <a:t> dans un grand </a:t>
            </a:r>
            <a:r>
              <a:rPr lang="en-US" dirty="0" err="1"/>
              <a:t>nombre</a:t>
            </a:r>
            <a:r>
              <a:rPr lang="en-US" dirty="0"/>
              <a:t> de </a:t>
            </a:r>
            <a:r>
              <a:rPr lang="en-US" dirty="0" err="1"/>
              <a:t>domaines</a:t>
            </a:r>
            <a:r>
              <a:rPr lang="en-US" dirty="0"/>
              <a:t>. La jurisprudence de la </a:t>
            </a:r>
            <a:r>
              <a:rPr lang="en-US" dirty="0" err="1"/>
              <a:t>Cour</a:t>
            </a:r>
            <a:r>
              <a:rPr lang="en-US" dirty="0"/>
              <a:t> fait de la Convention un instrument vivant </a:t>
            </a:r>
            <a:r>
              <a:rPr lang="en-US" dirty="0" err="1"/>
              <a:t>moderne</a:t>
            </a:r>
            <a:r>
              <a:rPr lang="en-US" dirty="0"/>
              <a:t> et puissant pour </a:t>
            </a:r>
            <a:r>
              <a:rPr lang="en-US" dirty="0" err="1"/>
              <a:t>relever</a:t>
            </a:r>
            <a:r>
              <a:rPr lang="en-US" dirty="0"/>
              <a:t> les nouveaux </a:t>
            </a:r>
            <a:r>
              <a:rPr lang="en-US" dirty="0" err="1"/>
              <a:t>défis</a:t>
            </a:r>
            <a:r>
              <a:rPr lang="en-US" dirty="0"/>
              <a:t> et </a:t>
            </a:r>
            <a:r>
              <a:rPr lang="en-US" dirty="0" err="1"/>
              <a:t>consolider</a:t>
            </a:r>
            <a:r>
              <a:rPr lang="en-US" dirty="0"/>
              <a:t> </a:t>
            </a:r>
            <a:r>
              <a:rPr lang="en-US" dirty="0" err="1"/>
              <a:t>l'État</a:t>
            </a:r>
            <a:r>
              <a:rPr lang="en-US" dirty="0"/>
              <a:t> de droit et la </a:t>
            </a:r>
            <a:r>
              <a:rPr lang="en-US" dirty="0" err="1"/>
              <a:t>démocratie</a:t>
            </a:r>
            <a:r>
              <a:rPr lang="en-US" dirty="0"/>
              <a:t> </a:t>
            </a:r>
            <a:r>
              <a:rPr lang="en-US" dirty="0" err="1"/>
              <a:t>en</a:t>
            </a:r>
            <a:r>
              <a:rPr lang="en-US" dirty="0"/>
              <a:t> Europe.</a:t>
            </a:r>
          </a:p>
          <a:p>
            <a:endParaRPr lang="en-US" dirty="0"/>
          </a:p>
          <a:p>
            <a:pPr algn="just"/>
            <a:r>
              <a:rPr lang="en-US" b="1" dirty="0"/>
              <a:t>La </a:t>
            </a:r>
            <a:r>
              <a:rPr lang="en-US" b="1" dirty="0" err="1"/>
              <a:t>Cour</a:t>
            </a:r>
            <a:r>
              <a:rPr lang="en-US" b="1" dirty="0"/>
              <a:t> </a:t>
            </a:r>
            <a:r>
              <a:rPr lang="en-US" b="1" dirty="0" err="1"/>
              <a:t>européenne</a:t>
            </a:r>
            <a:r>
              <a:rPr lang="en-US" b="1" dirty="0"/>
              <a:t> des droits de </a:t>
            </a:r>
            <a:r>
              <a:rPr lang="en-US" b="1" dirty="0" err="1"/>
              <a:t>l'homme</a:t>
            </a:r>
            <a:r>
              <a:rPr lang="en-US" b="1" dirty="0"/>
              <a:t> </a:t>
            </a:r>
            <a:r>
              <a:rPr lang="en-US" dirty="0"/>
              <a:t>a son </a:t>
            </a:r>
            <a:r>
              <a:rPr lang="en-US" dirty="0" err="1"/>
              <a:t>siège</a:t>
            </a:r>
            <a:r>
              <a:rPr lang="en-US" dirty="0"/>
              <a:t> </a:t>
            </a:r>
            <a:r>
              <a:rPr lang="en-US" dirty="0" err="1"/>
              <a:t>à</a:t>
            </a:r>
            <a:r>
              <a:rPr lang="en-US" dirty="0"/>
              <a:t> Strasbourg, </a:t>
            </a:r>
            <a:r>
              <a:rPr lang="en-US" dirty="0" err="1"/>
              <a:t>en</a:t>
            </a:r>
            <a:r>
              <a:rPr lang="en-US" dirty="0"/>
              <a:t> France. Elle </a:t>
            </a:r>
            <a:r>
              <a:rPr lang="en-US" dirty="0" err="1"/>
              <a:t>est</a:t>
            </a:r>
            <a:r>
              <a:rPr lang="en-US" dirty="0"/>
              <a:t> </a:t>
            </a:r>
            <a:r>
              <a:rPr lang="en-US" dirty="0" err="1"/>
              <a:t>composée</a:t>
            </a:r>
            <a:r>
              <a:rPr lang="en-US" dirty="0"/>
              <a:t> d'un </a:t>
            </a:r>
            <a:r>
              <a:rPr lang="en-US" dirty="0" err="1"/>
              <a:t>nombre</a:t>
            </a:r>
            <a:r>
              <a:rPr lang="en-US" dirty="0"/>
              <a:t> de </a:t>
            </a:r>
            <a:r>
              <a:rPr lang="en-US" dirty="0" err="1"/>
              <a:t>juges</a:t>
            </a:r>
            <a:r>
              <a:rPr lang="en-US" dirty="0"/>
              <a:t> </a:t>
            </a:r>
            <a:r>
              <a:rPr lang="en-US" dirty="0" err="1"/>
              <a:t>égal</a:t>
            </a:r>
            <a:r>
              <a:rPr lang="en-US" dirty="0"/>
              <a:t> au </a:t>
            </a:r>
            <a:r>
              <a:rPr lang="en-US" dirty="0" err="1"/>
              <a:t>nombre</a:t>
            </a:r>
            <a:r>
              <a:rPr lang="en-US" dirty="0"/>
              <a:t> </a:t>
            </a:r>
            <a:r>
              <a:rPr lang="en-US" dirty="0" err="1"/>
              <a:t>d'États</a:t>
            </a:r>
            <a:r>
              <a:rPr lang="en-US" dirty="0"/>
              <a:t> </a:t>
            </a:r>
            <a:r>
              <a:rPr lang="en-US" dirty="0" err="1"/>
              <a:t>membres</a:t>
            </a:r>
            <a:r>
              <a:rPr lang="en-US" dirty="0"/>
              <a:t> du Conseil de </a:t>
            </a:r>
            <a:r>
              <a:rPr lang="en-US" dirty="0" err="1"/>
              <a:t>l'Europe</a:t>
            </a:r>
            <a:r>
              <a:rPr lang="en-US" dirty="0"/>
              <a:t> </a:t>
            </a:r>
            <a:r>
              <a:rPr lang="en-US" dirty="0" err="1"/>
              <a:t>ayant</a:t>
            </a:r>
            <a:r>
              <a:rPr lang="en-US" dirty="0"/>
              <a:t> </a:t>
            </a:r>
            <a:r>
              <a:rPr lang="en-US" dirty="0" err="1"/>
              <a:t>ratifié</a:t>
            </a:r>
            <a:r>
              <a:rPr lang="en-US" dirty="0"/>
              <a:t> la Convention de </a:t>
            </a:r>
            <a:r>
              <a:rPr lang="en-US" dirty="0" err="1"/>
              <a:t>sauvegarde</a:t>
            </a:r>
            <a:r>
              <a:rPr lang="en-US" dirty="0"/>
              <a:t> des droits de </a:t>
            </a:r>
            <a:r>
              <a:rPr lang="en-US" dirty="0" err="1"/>
              <a:t>l'homme</a:t>
            </a:r>
            <a:r>
              <a:rPr lang="en-US" dirty="0"/>
              <a:t> et des </a:t>
            </a:r>
            <a:r>
              <a:rPr lang="en-US" dirty="0" err="1"/>
              <a:t>libertés</a:t>
            </a:r>
            <a:r>
              <a:rPr lang="en-US" dirty="0"/>
              <a:t> </a:t>
            </a:r>
            <a:r>
              <a:rPr lang="en-US" dirty="0" err="1"/>
              <a:t>fondamentales</a:t>
            </a:r>
            <a:r>
              <a:rPr lang="en-US" dirty="0"/>
              <a:t> - </a:t>
            </a:r>
            <a:r>
              <a:rPr lang="en-US" dirty="0" err="1"/>
              <a:t>actuellement</a:t>
            </a:r>
            <a:r>
              <a:rPr lang="en-US" dirty="0"/>
              <a:t> 47 . Les </a:t>
            </a:r>
            <a:r>
              <a:rPr lang="en-US" dirty="0" err="1"/>
              <a:t>juges</a:t>
            </a:r>
            <a:r>
              <a:rPr lang="en-US" dirty="0"/>
              <a:t> de la </a:t>
            </a:r>
            <a:r>
              <a:rPr lang="en-US" dirty="0" err="1"/>
              <a:t>Cour</a:t>
            </a:r>
            <a:r>
              <a:rPr lang="en-US" dirty="0"/>
              <a:t> </a:t>
            </a:r>
            <a:r>
              <a:rPr lang="en-US" dirty="0" err="1"/>
              <a:t>siègent</a:t>
            </a:r>
            <a:r>
              <a:rPr lang="en-US" dirty="0"/>
              <a:t> </a:t>
            </a:r>
            <a:r>
              <a:rPr lang="en-US" dirty="0" err="1"/>
              <a:t>à</a:t>
            </a:r>
            <a:r>
              <a:rPr lang="en-US" dirty="0"/>
              <a:t> </a:t>
            </a:r>
            <a:r>
              <a:rPr lang="en-US" dirty="0" err="1"/>
              <a:t>titre</a:t>
            </a:r>
            <a:r>
              <a:rPr lang="en-US" dirty="0"/>
              <a:t> </a:t>
            </a:r>
            <a:r>
              <a:rPr lang="en-US" dirty="0" err="1"/>
              <a:t>individuel</a:t>
            </a:r>
            <a:r>
              <a:rPr lang="en-US" dirty="0"/>
              <a:t> et ne </a:t>
            </a:r>
            <a:r>
              <a:rPr lang="en-US" dirty="0" err="1"/>
              <a:t>représentent</a:t>
            </a:r>
            <a:r>
              <a:rPr lang="en-US" dirty="0"/>
              <a:t> </a:t>
            </a:r>
            <a:r>
              <a:rPr lang="en-US" dirty="0" err="1"/>
              <a:t>aucun</a:t>
            </a:r>
            <a:r>
              <a:rPr lang="en-US" dirty="0"/>
              <a:t> État. Pour </a:t>
            </a:r>
            <a:r>
              <a:rPr lang="en-US" dirty="0" err="1"/>
              <a:t>traiter</a:t>
            </a:r>
            <a:r>
              <a:rPr lang="en-US" dirty="0"/>
              <a:t> les </a:t>
            </a:r>
            <a:r>
              <a:rPr lang="en-US" dirty="0" err="1"/>
              <a:t>requêtes</a:t>
            </a:r>
            <a:r>
              <a:rPr lang="en-US" dirty="0"/>
              <a:t>, la </a:t>
            </a:r>
            <a:r>
              <a:rPr lang="en-US" dirty="0" err="1"/>
              <a:t>Cour</a:t>
            </a:r>
            <a:r>
              <a:rPr lang="en-US" dirty="0"/>
              <a:t> </a:t>
            </a:r>
            <a:r>
              <a:rPr lang="en-US" dirty="0" err="1"/>
              <a:t>est</a:t>
            </a:r>
            <a:r>
              <a:rPr lang="en-US" dirty="0"/>
              <a:t> </a:t>
            </a:r>
            <a:r>
              <a:rPr lang="en-US" dirty="0" err="1"/>
              <a:t>assistée</a:t>
            </a:r>
            <a:r>
              <a:rPr lang="en-US" dirty="0"/>
              <a:t> d'un </a:t>
            </a:r>
            <a:r>
              <a:rPr lang="en-US" dirty="0" err="1"/>
              <a:t>greffe</a:t>
            </a:r>
            <a:r>
              <a:rPr lang="en-US" dirty="0"/>
              <a:t> </a:t>
            </a:r>
            <a:r>
              <a:rPr lang="en-US" dirty="0" err="1"/>
              <a:t>composé</a:t>
            </a:r>
            <a:r>
              <a:rPr lang="en-US" dirty="0"/>
              <a:t> </a:t>
            </a:r>
            <a:r>
              <a:rPr lang="en-US" dirty="0" err="1"/>
              <a:t>principalement</a:t>
            </a:r>
            <a:r>
              <a:rPr lang="en-US" dirty="0"/>
              <a:t> de </a:t>
            </a:r>
            <a:r>
              <a:rPr lang="en-US" dirty="0" err="1"/>
              <a:t>juristes</a:t>
            </a:r>
            <a:r>
              <a:rPr lang="en-US" dirty="0"/>
              <a:t> de </a:t>
            </a:r>
            <a:r>
              <a:rPr lang="en-US" dirty="0" err="1"/>
              <a:t>tous</a:t>
            </a:r>
            <a:r>
              <a:rPr lang="en-US" dirty="0"/>
              <a:t> les </a:t>
            </a:r>
            <a:r>
              <a:rPr lang="en-US" dirty="0" err="1"/>
              <a:t>États</a:t>
            </a:r>
            <a:r>
              <a:rPr lang="en-US" dirty="0"/>
              <a:t> </a:t>
            </a:r>
            <a:r>
              <a:rPr lang="en-US" dirty="0" err="1"/>
              <a:t>membres</a:t>
            </a:r>
            <a:r>
              <a:rPr lang="en-US" dirty="0"/>
              <a:t> (</a:t>
            </a:r>
            <a:r>
              <a:rPr lang="en-US" dirty="0" err="1"/>
              <a:t>également</a:t>
            </a:r>
            <a:r>
              <a:rPr lang="en-US" dirty="0"/>
              <a:t> </a:t>
            </a:r>
            <a:r>
              <a:rPr lang="en-US" dirty="0" err="1"/>
              <a:t>appelés</a:t>
            </a:r>
            <a:r>
              <a:rPr lang="en-US" dirty="0"/>
              <a:t> </a:t>
            </a:r>
            <a:r>
              <a:rPr lang="en-US" dirty="0" err="1"/>
              <a:t>secrétaires</a:t>
            </a:r>
            <a:r>
              <a:rPr lang="en-US" dirty="0"/>
              <a:t> </a:t>
            </a:r>
            <a:r>
              <a:rPr lang="en-US" dirty="0" err="1"/>
              <a:t>juridiques</a:t>
            </a:r>
            <a:r>
              <a:rPr lang="en-US" dirty="0"/>
              <a:t>). </a:t>
            </a:r>
            <a:r>
              <a:rPr lang="en-US" dirty="0" err="1"/>
              <a:t>Ils</a:t>
            </a:r>
            <a:r>
              <a:rPr lang="en-US" dirty="0"/>
              <a:t> </a:t>
            </a:r>
            <a:r>
              <a:rPr lang="en-US" dirty="0" err="1"/>
              <a:t>sont</a:t>
            </a:r>
            <a:r>
              <a:rPr lang="en-US" dirty="0"/>
              <a:t> </a:t>
            </a:r>
            <a:r>
              <a:rPr lang="en-US" dirty="0" err="1"/>
              <a:t>totalement</a:t>
            </a:r>
            <a:r>
              <a:rPr lang="en-US" dirty="0"/>
              <a:t> </a:t>
            </a:r>
            <a:r>
              <a:rPr lang="en-US" dirty="0" err="1"/>
              <a:t>indépendants</a:t>
            </a:r>
            <a:r>
              <a:rPr lang="en-US" dirty="0"/>
              <a:t> de </a:t>
            </a:r>
            <a:r>
              <a:rPr lang="en-US" dirty="0" err="1"/>
              <a:t>leur</a:t>
            </a:r>
            <a:r>
              <a:rPr lang="en-US" dirty="0"/>
              <a:t> pays </a:t>
            </a:r>
            <a:r>
              <a:rPr lang="en-US" dirty="0" err="1"/>
              <a:t>d'origine</a:t>
            </a:r>
            <a:r>
              <a:rPr lang="en-US" dirty="0"/>
              <a:t> et ne </a:t>
            </a:r>
            <a:r>
              <a:rPr lang="en-US" dirty="0" err="1"/>
              <a:t>représentent</a:t>
            </a:r>
            <a:r>
              <a:rPr lang="en-US" dirty="0"/>
              <a:t> </a:t>
            </a:r>
            <a:r>
              <a:rPr lang="en-US" dirty="0" err="1"/>
              <a:t>ni</a:t>
            </a:r>
            <a:r>
              <a:rPr lang="en-US" dirty="0"/>
              <a:t> les </a:t>
            </a:r>
            <a:r>
              <a:rPr lang="en-US" dirty="0" err="1"/>
              <a:t>requérants</a:t>
            </a:r>
            <a:r>
              <a:rPr lang="en-US" dirty="0"/>
              <a:t> </a:t>
            </a:r>
            <a:r>
              <a:rPr lang="en-US" dirty="0" err="1"/>
              <a:t>ni</a:t>
            </a:r>
            <a:r>
              <a:rPr lang="en-US" dirty="0"/>
              <a:t> les </a:t>
            </a:r>
            <a:r>
              <a:rPr lang="en-US" dirty="0" err="1"/>
              <a:t>États</a:t>
            </a:r>
            <a:r>
              <a:rPr lang="en-US" dirty="0"/>
              <a:t>.</a:t>
            </a:r>
          </a:p>
          <a:p>
            <a:endParaRPr lang="en-US" dirty="0"/>
          </a:p>
          <a:p>
            <a:endParaRPr lang="en-US" dirty="0"/>
          </a:p>
          <a:p>
            <a:pPr algn="just"/>
            <a:r>
              <a:rPr lang="en-US" dirty="0"/>
              <a:t>La </a:t>
            </a:r>
            <a:r>
              <a:rPr lang="en-US" dirty="0" err="1"/>
              <a:t>Cour</a:t>
            </a:r>
            <a:r>
              <a:rPr lang="en-US" dirty="0"/>
              <a:t> applique la Convention </a:t>
            </a:r>
            <a:r>
              <a:rPr lang="en-US" dirty="0" err="1"/>
              <a:t>européenne</a:t>
            </a:r>
            <a:r>
              <a:rPr lang="en-US" dirty="0"/>
              <a:t> des droits de </a:t>
            </a:r>
            <a:r>
              <a:rPr lang="en-US" dirty="0" err="1"/>
              <a:t>l'homme</a:t>
            </a:r>
            <a:r>
              <a:rPr lang="en-US" dirty="0"/>
              <a:t>. Sa mission </a:t>
            </a:r>
            <a:r>
              <a:rPr lang="en-US" dirty="0" err="1"/>
              <a:t>est</a:t>
            </a:r>
            <a:r>
              <a:rPr lang="en-US" dirty="0"/>
              <a:t> de </a:t>
            </a:r>
            <a:r>
              <a:rPr lang="en-US" dirty="0" err="1"/>
              <a:t>veiller</a:t>
            </a:r>
            <a:r>
              <a:rPr lang="en-US" dirty="0"/>
              <a:t> </a:t>
            </a:r>
            <a:r>
              <a:rPr lang="en-US" dirty="0" err="1"/>
              <a:t>à</a:t>
            </a:r>
            <a:r>
              <a:rPr lang="en-US" dirty="0"/>
              <a:t> </a:t>
            </a:r>
            <a:r>
              <a:rPr lang="en-US" dirty="0" err="1"/>
              <a:t>ce</a:t>
            </a:r>
            <a:r>
              <a:rPr lang="en-US" dirty="0"/>
              <a:t> que les </a:t>
            </a:r>
            <a:r>
              <a:rPr lang="en-US" dirty="0" err="1"/>
              <a:t>États</a:t>
            </a:r>
            <a:r>
              <a:rPr lang="en-US" dirty="0"/>
              <a:t> </a:t>
            </a:r>
            <a:r>
              <a:rPr lang="en-US" dirty="0" err="1"/>
              <a:t>respectent</a:t>
            </a:r>
            <a:r>
              <a:rPr lang="en-US" dirty="0"/>
              <a:t> les droits et les </a:t>
            </a:r>
            <a:r>
              <a:rPr lang="en-US" dirty="0" err="1"/>
              <a:t>garanties</a:t>
            </a:r>
            <a:r>
              <a:rPr lang="en-US" dirty="0"/>
              <a:t> </a:t>
            </a:r>
            <a:r>
              <a:rPr lang="en-US" dirty="0" err="1"/>
              <a:t>énoncés</a:t>
            </a:r>
            <a:r>
              <a:rPr lang="en-US" dirty="0"/>
              <a:t> dans la Convention. Pour </a:t>
            </a:r>
            <a:r>
              <a:rPr lang="en-US" dirty="0" err="1"/>
              <a:t>ce</a:t>
            </a:r>
            <a:r>
              <a:rPr lang="en-US" dirty="0"/>
              <a:t> faire, </a:t>
            </a:r>
            <a:r>
              <a:rPr lang="en-US" dirty="0" err="1"/>
              <a:t>elle</a:t>
            </a:r>
            <a:r>
              <a:rPr lang="en-US" dirty="0"/>
              <a:t> examine les </a:t>
            </a:r>
            <a:r>
              <a:rPr lang="en-US" dirty="0" err="1"/>
              <a:t>plaintes</a:t>
            </a:r>
            <a:r>
              <a:rPr lang="en-US" dirty="0"/>
              <a:t> (</a:t>
            </a:r>
            <a:r>
              <a:rPr lang="en-US" dirty="0" err="1"/>
              <a:t>appelées</a:t>
            </a:r>
            <a:r>
              <a:rPr lang="en-US" dirty="0"/>
              <a:t> "</a:t>
            </a:r>
            <a:r>
              <a:rPr lang="en-US" dirty="0" err="1"/>
              <a:t>requêtes</a:t>
            </a:r>
            <a:r>
              <a:rPr lang="en-US" dirty="0"/>
              <a:t>") </a:t>
            </a:r>
            <a:r>
              <a:rPr lang="en-US" dirty="0" err="1"/>
              <a:t>déposées</a:t>
            </a:r>
            <a:r>
              <a:rPr lang="en-US" dirty="0"/>
              <a:t> par des </a:t>
            </a:r>
            <a:r>
              <a:rPr lang="en-US" dirty="0" err="1"/>
              <a:t>particuliers</a:t>
            </a:r>
            <a:r>
              <a:rPr lang="en-US" dirty="0"/>
              <a:t> </a:t>
            </a:r>
            <a:r>
              <a:rPr lang="en-US" dirty="0" err="1"/>
              <a:t>ou</a:t>
            </a:r>
            <a:r>
              <a:rPr lang="en-US" dirty="0"/>
              <a:t>, </a:t>
            </a:r>
            <a:r>
              <a:rPr lang="en-US" dirty="0" err="1"/>
              <a:t>parfois</a:t>
            </a:r>
            <a:r>
              <a:rPr lang="en-US" dirty="0"/>
              <a:t>, par des </a:t>
            </a:r>
            <a:r>
              <a:rPr lang="en-US" dirty="0" err="1"/>
              <a:t>États</a:t>
            </a:r>
            <a:r>
              <a:rPr lang="en-US" dirty="0"/>
              <a:t>. </a:t>
            </a:r>
            <a:r>
              <a:rPr lang="en-US" dirty="0" err="1"/>
              <a:t>Lorsqu'elle</a:t>
            </a:r>
            <a:r>
              <a:rPr lang="en-US" dirty="0"/>
              <a:t> </a:t>
            </a:r>
            <a:r>
              <a:rPr lang="en-US" dirty="0" err="1"/>
              <a:t>conclut</a:t>
            </a:r>
            <a:r>
              <a:rPr lang="en-US" dirty="0"/>
              <a:t> </a:t>
            </a:r>
            <a:r>
              <a:rPr lang="en-US" dirty="0" err="1"/>
              <a:t>qu'un</a:t>
            </a:r>
            <a:r>
              <a:rPr lang="en-US" dirty="0"/>
              <a:t> État </a:t>
            </a:r>
            <a:r>
              <a:rPr lang="en-US" dirty="0" err="1"/>
              <a:t>membre</a:t>
            </a:r>
            <a:r>
              <a:rPr lang="en-US" dirty="0"/>
              <a:t> a </a:t>
            </a:r>
            <a:r>
              <a:rPr lang="en-US" dirty="0" err="1"/>
              <a:t>enfreint</a:t>
            </a:r>
            <a:r>
              <a:rPr lang="en-US" dirty="0"/>
              <a:t> un </a:t>
            </a:r>
            <a:r>
              <a:rPr lang="en-US" dirty="0" err="1"/>
              <a:t>ou</a:t>
            </a:r>
            <a:r>
              <a:rPr lang="en-US" dirty="0"/>
              <a:t> </a:t>
            </a:r>
            <a:r>
              <a:rPr lang="en-US" dirty="0" err="1"/>
              <a:t>plusieurs</a:t>
            </a:r>
            <a:r>
              <a:rPr lang="en-US" dirty="0"/>
              <a:t> de </a:t>
            </a:r>
            <a:r>
              <a:rPr lang="en-US" dirty="0" err="1"/>
              <a:t>ces</a:t>
            </a:r>
            <a:r>
              <a:rPr lang="en-US" dirty="0"/>
              <a:t> droits et </a:t>
            </a:r>
            <a:r>
              <a:rPr lang="en-US" dirty="0" err="1"/>
              <a:t>garanties</a:t>
            </a:r>
            <a:r>
              <a:rPr lang="en-US" dirty="0"/>
              <a:t>, la </a:t>
            </a:r>
            <a:r>
              <a:rPr lang="en-US" dirty="0" err="1"/>
              <a:t>Cour</a:t>
            </a:r>
            <a:r>
              <a:rPr lang="en-US" dirty="0"/>
              <a:t> rend un </a:t>
            </a:r>
            <a:r>
              <a:rPr lang="en-US" dirty="0" err="1"/>
              <a:t>arrêt</a:t>
            </a:r>
            <a:r>
              <a:rPr lang="en-US" dirty="0"/>
              <a:t> </a:t>
            </a:r>
            <a:r>
              <a:rPr lang="en-US" dirty="0" err="1"/>
              <a:t>constatant</a:t>
            </a:r>
            <a:r>
              <a:rPr lang="en-US" dirty="0"/>
              <a:t> la violation. Les </a:t>
            </a:r>
            <a:r>
              <a:rPr lang="en-US" dirty="0" err="1"/>
              <a:t>arrêts</a:t>
            </a:r>
            <a:r>
              <a:rPr lang="en-US" dirty="0"/>
              <a:t> </a:t>
            </a:r>
            <a:r>
              <a:rPr lang="en-US" dirty="0" err="1"/>
              <a:t>sont</a:t>
            </a:r>
            <a:r>
              <a:rPr lang="en-US" dirty="0"/>
              <a:t> </a:t>
            </a:r>
            <a:r>
              <a:rPr lang="en-US" dirty="0" err="1"/>
              <a:t>contraignants</a:t>
            </a:r>
            <a:r>
              <a:rPr lang="en-US" dirty="0"/>
              <a:t> : les pays </a:t>
            </a:r>
            <a:r>
              <a:rPr lang="en-US" dirty="0" err="1"/>
              <a:t>concernés</a:t>
            </a:r>
            <a:r>
              <a:rPr lang="en-US" dirty="0"/>
              <a:t> </a:t>
            </a:r>
            <a:r>
              <a:rPr lang="en-US" dirty="0" err="1"/>
              <a:t>ont</a:t>
            </a:r>
            <a:r>
              <a:rPr lang="en-US" dirty="0"/>
              <a:t> </a:t>
            </a:r>
            <a:r>
              <a:rPr lang="en-US" dirty="0" err="1"/>
              <a:t>l'obligation</a:t>
            </a:r>
            <a:r>
              <a:rPr lang="en-US" dirty="0"/>
              <a:t> de </a:t>
            </a:r>
            <a:r>
              <a:rPr lang="en-US" dirty="0" err="1"/>
              <a:t>s'y</a:t>
            </a:r>
            <a:r>
              <a:rPr lang="en-US" dirty="0"/>
              <a:t> conformer</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19</a:t>
            </a:fld>
            <a:endParaRPr lang="en-GB"/>
          </a:p>
        </p:txBody>
      </p:sp>
    </p:spTree>
    <p:extLst>
      <p:ext uri="{BB962C8B-B14F-4D97-AF65-F5344CB8AC3E}">
        <p14:creationId xmlns:p14="http://schemas.microsoft.com/office/powerpoint/2010/main" val="72775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a:t>
            </a:fld>
            <a:endParaRPr lang="en-GB"/>
          </a:p>
        </p:txBody>
      </p:sp>
    </p:spTree>
    <p:extLst>
      <p:ext uri="{BB962C8B-B14F-4D97-AF65-F5344CB8AC3E}">
        <p14:creationId xmlns:p14="http://schemas.microsoft.com/office/powerpoint/2010/main" val="428516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Voir</a:t>
            </a:r>
            <a:r>
              <a:rPr lang="en-US" dirty="0"/>
              <a:t> </a:t>
            </a:r>
            <a:r>
              <a:rPr lang="en-US" dirty="0" err="1"/>
              <a:t>toutes</a:t>
            </a:r>
            <a:r>
              <a:rPr lang="en-US" dirty="0"/>
              <a:t> les </a:t>
            </a:r>
            <a:r>
              <a:rPr lang="en-US" dirty="0" err="1"/>
              <a:t>informations</a:t>
            </a:r>
            <a:r>
              <a:rPr lang="en-US" dirty="0"/>
              <a:t> dans </a:t>
            </a:r>
            <a:r>
              <a:rPr lang="en-US" dirty="0" err="1"/>
              <a:t>Cour</a:t>
            </a:r>
            <a:r>
              <a:rPr lang="en-US" dirty="0"/>
              <a:t> </a:t>
            </a:r>
            <a:r>
              <a:rPr lang="en-US" dirty="0" err="1"/>
              <a:t>européenne</a:t>
            </a:r>
            <a:r>
              <a:rPr lang="en-US" dirty="0"/>
              <a:t> des droits de </a:t>
            </a:r>
            <a:r>
              <a:rPr lang="en-US" dirty="0" err="1"/>
              <a:t>l'homme</a:t>
            </a:r>
            <a:r>
              <a:rPr lang="en-US" dirty="0"/>
              <a:t>, Questions &amp; </a:t>
            </a:r>
            <a:r>
              <a:rPr lang="en-US" dirty="0" err="1"/>
              <a:t>Réponses</a:t>
            </a:r>
            <a:r>
              <a:rPr lang="en-US" dirty="0"/>
              <a:t>, disponible </a:t>
            </a:r>
            <a:r>
              <a:rPr lang="en-US" dirty="0" err="1"/>
              <a:t>en</a:t>
            </a:r>
            <a:r>
              <a:rPr lang="en-US" dirty="0"/>
              <a:t> </a:t>
            </a:r>
            <a:r>
              <a:rPr lang="en-US" dirty="0" err="1"/>
              <a:t>ligne</a:t>
            </a:r>
            <a:r>
              <a:rPr lang="en-US" dirty="0"/>
              <a:t>:  https://</a:t>
            </a:r>
            <a:r>
              <a:rPr lang="en-US" dirty="0" err="1"/>
              <a:t>echr.coe.int</a:t>
            </a:r>
            <a:r>
              <a:rPr lang="en-US" dirty="0"/>
              <a:t>/Documents/</a:t>
            </a:r>
            <a:r>
              <a:rPr lang="en-US" dirty="0" err="1"/>
              <a:t>Questions_Answers_ENG.pdf</a:t>
            </a:r>
            <a:r>
              <a:rPr lang="en-US" dirty="0"/>
              <a:t> (</a:t>
            </a:r>
            <a:r>
              <a:rPr lang="en-US" dirty="0" err="1"/>
              <a:t>certainement</a:t>
            </a:r>
            <a:r>
              <a:rPr lang="en-US" dirty="0"/>
              <a:t> </a:t>
            </a:r>
            <a:r>
              <a:rPr lang="en-US" dirty="0" err="1"/>
              <a:t>aussi</a:t>
            </a:r>
            <a:r>
              <a:rPr lang="en-US" dirty="0"/>
              <a:t> dans </a:t>
            </a:r>
            <a:r>
              <a:rPr lang="en-US" dirty="0" err="1"/>
              <a:t>votre</a:t>
            </a:r>
            <a:r>
              <a:rPr lang="en-US" dirty="0"/>
              <a:t> langue </a:t>
            </a:r>
            <a:r>
              <a:rPr lang="en-US" dirty="0" err="1"/>
              <a:t>nationale</a:t>
            </a:r>
            <a:r>
              <a:rPr lang="en-US" dirty="0"/>
              <a:t>)</a:t>
            </a:r>
          </a:p>
          <a:p>
            <a:endParaRPr lang="en-US" dirty="0"/>
          </a:p>
          <a:p>
            <a:pPr algn="just"/>
            <a:r>
              <a:rPr lang="en-US" dirty="0"/>
              <a:t>Une </a:t>
            </a:r>
            <a:r>
              <a:rPr lang="en-US" dirty="0" err="1"/>
              <a:t>personne</a:t>
            </a:r>
            <a:r>
              <a:rPr lang="en-US" dirty="0"/>
              <a:t> </a:t>
            </a:r>
            <a:r>
              <a:rPr lang="en-US" dirty="0" err="1"/>
              <a:t>peut</a:t>
            </a:r>
            <a:r>
              <a:rPr lang="en-US" dirty="0"/>
              <a:t> </a:t>
            </a:r>
            <a:r>
              <a:rPr lang="en-US" dirty="0" err="1"/>
              <a:t>introduire</a:t>
            </a:r>
            <a:r>
              <a:rPr lang="en-US" dirty="0"/>
              <a:t> </a:t>
            </a:r>
            <a:r>
              <a:rPr lang="en-US" dirty="0" err="1"/>
              <a:t>une</a:t>
            </a:r>
            <a:r>
              <a:rPr lang="en-US" dirty="0"/>
              <a:t> </a:t>
            </a:r>
            <a:r>
              <a:rPr lang="en-US" dirty="0" err="1"/>
              <a:t>requête</a:t>
            </a:r>
            <a:r>
              <a:rPr lang="en-US" dirty="0"/>
              <a:t> </a:t>
            </a:r>
            <a:r>
              <a:rPr lang="en-US" dirty="0" err="1"/>
              <a:t>auprès</a:t>
            </a:r>
            <a:r>
              <a:rPr lang="en-US" dirty="0"/>
              <a:t> de la </a:t>
            </a:r>
            <a:r>
              <a:rPr lang="en-US" dirty="0" err="1"/>
              <a:t>Cour</a:t>
            </a:r>
            <a:r>
              <a:rPr lang="en-US" dirty="0"/>
              <a:t> </a:t>
            </a:r>
            <a:r>
              <a:rPr lang="en-US" dirty="0" err="1"/>
              <a:t>si</a:t>
            </a:r>
            <a:r>
              <a:rPr lang="en-US" dirty="0"/>
              <a:t> </a:t>
            </a:r>
            <a:r>
              <a:rPr lang="en-US" dirty="0" err="1"/>
              <a:t>elle</a:t>
            </a:r>
            <a:r>
              <a:rPr lang="en-US" dirty="0"/>
              <a:t> </a:t>
            </a:r>
            <a:r>
              <a:rPr lang="en-US" dirty="0" err="1"/>
              <a:t>estime</a:t>
            </a:r>
            <a:r>
              <a:rPr lang="en-US" dirty="0"/>
              <a:t> </a:t>
            </a:r>
            <a:r>
              <a:rPr lang="en-US" dirty="0" err="1"/>
              <a:t>avoir</a:t>
            </a:r>
            <a:r>
              <a:rPr lang="en-US" dirty="0"/>
              <a:t> </a:t>
            </a:r>
            <a:r>
              <a:rPr lang="en-US" dirty="0" err="1"/>
              <a:t>été</a:t>
            </a:r>
            <a:r>
              <a:rPr lang="en-US" dirty="0"/>
              <a:t> </a:t>
            </a:r>
            <a:r>
              <a:rPr lang="en-US" dirty="0" err="1"/>
              <a:t>personnellement</a:t>
            </a:r>
            <a:r>
              <a:rPr lang="en-US" dirty="0"/>
              <a:t> et </a:t>
            </a:r>
            <a:r>
              <a:rPr lang="en-US" dirty="0" err="1"/>
              <a:t>directement</a:t>
            </a:r>
            <a:r>
              <a:rPr lang="en-US" dirty="0"/>
              <a:t> </a:t>
            </a:r>
            <a:r>
              <a:rPr lang="en-US" dirty="0" err="1"/>
              <a:t>victime</a:t>
            </a:r>
            <a:r>
              <a:rPr lang="en-US" dirty="0"/>
              <a:t> </a:t>
            </a:r>
            <a:r>
              <a:rPr lang="en-US" dirty="0" err="1"/>
              <a:t>d'une</a:t>
            </a:r>
            <a:r>
              <a:rPr lang="en-US" dirty="0"/>
              <a:t> violation des droits et </a:t>
            </a:r>
            <a:r>
              <a:rPr lang="en-US" dirty="0" err="1"/>
              <a:t>garanties</a:t>
            </a:r>
            <a:r>
              <a:rPr lang="en-US" dirty="0"/>
              <a:t> </a:t>
            </a:r>
            <a:r>
              <a:rPr lang="en-US" dirty="0" err="1"/>
              <a:t>énoncés</a:t>
            </a:r>
            <a:r>
              <a:rPr lang="en-US" dirty="0"/>
              <a:t> dans la Convention </a:t>
            </a:r>
            <a:r>
              <a:rPr lang="en-US" dirty="0" err="1"/>
              <a:t>ou</a:t>
            </a:r>
            <a:r>
              <a:rPr lang="en-US" dirty="0"/>
              <a:t> </a:t>
            </a:r>
            <a:r>
              <a:rPr lang="en-US" dirty="0" err="1"/>
              <a:t>ses</a:t>
            </a:r>
            <a:r>
              <a:rPr lang="en-US" dirty="0"/>
              <a:t> </a:t>
            </a:r>
            <a:r>
              <a:rPr lang="en-US" dirty="0" err="1"/>
              <a:t>Protocoles</a:t>
            </a:r>
            <a:r>
              <a:rPr lang="en-US" dirty="0"/>
              <a:t>. La violation </a:t>
            </a:r>
            <a:r>
              <a:rPr lang="en-US" dirty="0" err="1"/>
              <a:t>alléguée</a:t>
            </a:r>
            <a:r>
              <a:rPr lang="en-US" dirty="0"/>
              <a:t> doit </a:t>
            </a:r>
            <a:r>
              <a:rPr lang="en-US" dirty="0" err="1"/>
              <a:t>avoir</a:t>
            </a:r>
            <a:r>
              <a:rPr lang="en-US" dirty="0"/>
              <a:t> </a:t>
            </a:r>
            <a:r>
              <a:rPr lang="en-US" dirty="0" err="1"/>
              <a:t>été</a:t>
            </a:r>
            <a:r>
              <a:rPr lang="en-US" dirty="0"/>
              <a:t> </a:t>
            </a:r>
            <a:r>
              <a:rPr lang="en-US" dirty="0" err="1"/>
              <a:t>commise</a:t>
            </a:r>
            <a:r>
              <a:rPr lang="en-US" dirty="0"/>
              <a:t> par </a:t>
            </a:r>
            <a:r>
              <a:rPr lang="en-US" dirty="0" err="1"/>
              <a:t>l'un</a:t>
            </a:r>
            <a:r>
              <a:rPr lang="en-US" dirty="0"/>
              <a:t> des </a:t>
            </a:r>
            <a:r>
              <a:rPr lang="en-US" dirty="0" err="1"/>
              <a:t>Etats</a:t>
            </a:r>
            <a:r>
              <a:rPr lang="en-US" dirty="0"/>
              <a:t> </a:t>
            </a:r>
            <a:r>
              <a:rPr lang="en-US" dirty="0" err="1"/>
              <a:t>liés</a:t>
            </a:r>
            <a:r>
              <a:rPr lang="en-US" dirty="0"/>
              <a:t> par la Convention.</a:t>
            </a:r>
          </a:p>
          <a:p>
            <a:pPr algn="just"/>
            <a:endParaRPr lang="en-US" dirty="0"/>
          </a:p>
          <a:p>
            <a:pPr algn="just"/>
            <a:r>
              <a:rPr lang="en-US" b="1" dirty="0"/>
              <a:t>Conditions </a:t>
            </a:r>
            <a:r>
              <a:rPr lang="en-US" b="1" dirty="0" err="1"/>
              <a:t>personnelles</a:t>
            </a:r>
            <a:r>
              <a:rPr lang="en-US" b="1" dirty="0"/>
              <a:t> :</a:t>
            </a:r>
          </a:p>
          <a:p>
            <a:pPr algn="just"/>
            <a:endParaRPr lang="en-US" dirty="0"/>
          </a:p>
          <a:p>
            <a:pPr marL="171450" indent="-171450" algn="just">
              <a:buFont typeface="Arial" panose="020B0604020202020204" pitchFamily="34" charset="0"/>
              <a:buChar char="•"/>
            </a:pPr>
            <a:r>
              <a:rPr lang="en-US" dirty="0"/>
              <a:t>Il </a:t>
            </a:r>
            <a:r>
              <a:rPr lang="en-US" dirty="0" err="1"/>
              <a:t>n'est</a:t>
            </a:r>
            <a:r>
              <a:rPr lang="en-US" dirty="0"/>
              <a:t> pas </a:t>
            </a:r>
            <a:r>
              <a:rPr lang="en-US" dirty="0" err="1"/>
              <a:t>nécessaire</a:t>
            </a:r>
            <a:r>
              <a:rPr lang="en-US" dirty="0"/>
              <a:t> d'être </a:t>
            </a:r>
            <a:r>
              <a:rPr lang="en-US" dirty="0" err="1"/>
              <a:t>ressortissant</a:t>
            </a:r>
            <a:r>
              <a:rPr lang="en-US" dirty="0"/>
              <a:t> de </a:t>
            </a:r>
            <a:r>
              <a:rPr lang="en-US" dirty="0" err="1"/>
              <a:t>l'un</a:t>
            </a:r>
            <a:r>
              <a:rPr lang="en-US" dirty="0"/>
              <a:t> des </a:t>
            </a:r>
            <a:r>
              <a:rPr lang="en-US" dirty="0" err="1"/>
              <a:t>États</a:t>
            </a:r>
            <a:r>
              <a:rPr lang="en-US" dirty="0"/>
              <a:t> </a:t>
            </a:r>
            <a:r>
              <a:rPr lang="en-US" dirty="0" err="1"/>
              <a:t>liés</a:t>
            </a:r>
            <a:r>
              <a:rPr lang="en-US" dirty="0"/>
              <a:t> par la Convention. La violation doit </a:t>
            </a:r>
            <a:r>
              <a:rPr lang="en-US" dirty="0" err="1"/>
              <a:t>simplement</a:t>
            </a:r>
            <a:r>
              <a:rPr lang="en-US" dirty="0"/>
              <a:t> </a:t>
            </a:r>
            <a:r>
              <a:rPr lang="en-US" dirty="0" err="1"/>
              <a:t>avoir</a:t>
            </a:r>
            <a:r>
              <a:rPr lang="en-US" dirty="0"/>
              <a:t> </a:t>
            </a:r>
            <a:r>
              <a:rPr lang="en-US" dirty="0" err="1"/>
              <a:t>été</a:t>
            </a:r>
            <a:r>
              <a:rPr lang="en-US" dirty="0"/>
              <a:t> </a:t>
            </a:r>
            <a:r>
              <a:rPr lang="en-US" dirty="0" err="1"/>
              <a:t>commise</a:t>
            </a:r>
            <a:r>
              <a:rPr lang="en-US" dirty="0"/>
              <a:t> par </a:t>
            </a:r>
            <a:r>
              <a:rPr lang="en-US" dirty="0" err="1"/>
              <a:t>l'un</a:t>
            </a:r>
            <a:r>
              <a:rPr lang="en-US" dirty="0"/>
              <a:t> de </a:t>
            </a:r>
            <a:r>
              <a:rPr lang="en-US" dirty="0" err="1"/>
              <a:t>ces</a:t>
            </a:r>
            <a:r>
              <a:rPr lang="en-US" dirty="0"/>
              <a:t> </a:t>
            </a:r>
            <a:r>
              <a:rPr lang="en-US" dirty="0" err="1"/>
              <a:t>États</a:t>
            </a:r>
            <a:r>
              <a:rPr lang="en-US" dirty="0"/>
              <a:t> </a:t>
            </a:r>
            <a:r>
              <a:rPr lang="en-US" dirty="0" err="1"/>
              <a:t>à</a:t>
            </a:r>
            <a:r>
              <a:rPr lang="en-US" dirty="0"/>
              <a:t> </a:t>
            </a:r>
            <a:r>
              <a:rPr lang="en-US" dirty="0" err="1"/>
              <a:t>l'encontre</a:t>
            </a:r>
            <a:r>
              <a:rPr lang="en-US" dirty="0"/>
              <a:t> </a:t>
            </a:r>
            <a:r>
              <a:rPr lang="en-US" dirty="0" err="1"/>
              <a:t>d'une</a:t>
            </a:r>
            <a:r>
              <a:rPr lang="en-US" dirty="0"/>
              <a:t> </a:t>
            </a:r>
            <a:r>
              <a:rPr lang="en-US" dirty="0" err="1"/>
              <a:t>personne</a:t>
            </a:r>
            <a:r>
              <a:rPr lang="en-US" dirty="0"/>
              <a:t> relevant de </a:t>
            </a:r>
            <a:r>
              <a:rPr lang="en-US" dirty="0" err="1"/>
              <a:t>sa</a:t>
            </a:r>
            <a:r>
              <a:rPr lang="en-US" dirty="0"/>
              <a:t> "</a:t>
            </a:r>
            <a:r>
              <a:rPr lang="en-US" dirty="0" err="1"/>
              <a:t>juridiction</a:t>
            </a:r>
            <a:r>
              <a:rPr lang="en-US" dirty="0"/>
              <a:t>", </a:t>
            </a:r>
            <a:r>
              <a:rPr lang="en-US" dirty="0" err="1"/>
              <a:t>ce</a:t>
            </a:r>
            <a:r>
              <a:rPr lang="en-US" dirty="0"/>
              <a:t> qui </a:t>
            </a:r>
            <a:r>
              <a:rPr lang="en-US" dirty="0" err="1"/>
              <a:t>signifie</a:t>
            </a:r>
            <a:r>
              <a:rPr lang="en-US" dirty="0"/>
              <a:t> </a:t>
            </a:r>
            <a:r>
              <a:rPr lang="en-US" dirty="0" err="1"/>
              <a:t>généralement</a:t>
            </a:r>
            <a:r>
              <a:rPr lang="en-US" dirty="0"/>
              <a:t> sur son </a:t>
            </a:r>
            <a:r>
              <a:rPr lang="en-US" dirty="0" err="1"/>
              <a:t>territoire</a:t>
            </a:r>
            <a:r>
              <a:rPr lang="en-US" dirty="0"/>
              <a:t>.</a:t>
            </a:r>
          </a:p>
          <a:p>
            <a:pPr marL="171450" indent="-171450" algn="just">
              <a:buFont typeface="Arial" panose="020B0604020202020204" pitchFamily="34" charset="0"/>
              <a:buChar char="•"/>
            </a:pPr>
            <a:r>
              <a:rPr lang="en-US" dirty="0"/>
              <a:t>Un particulier </a:t>
            </a:r>
            <a:r>
              <a:rPr lang="en-US" dirty="0" err="1"/>
              <a:t>ou</a:t>
            </a:r>
            <a:r>
              <a:rPr lang="en-US" dirty="0"/>
              <a:t> </a:t>
            </a:r>
            <a:r>
              <a:rPr lang="en-US" dirty="0" err="1"/>
              <a:t>une</a:t>
            </a:r>
            <a:r>
              <a:rPr lang="en-US" dirty="0"/>
              <a:t> </a:t>
            </a:r>
            <a:r>
              <a:rPr lang="en-US" dirty="0" err="1"/>
              <a:t>personne</a:t>
            </a:r>
            <a:r>
              <a:rPr lang="en-US" dirty="0"/>
              <a:t> morale </a:t>
            </a:r>
            <a:r>
              <a:rPr lang="en-US" dirty="0" err="1"/>
              <a:t>telle</a:t>
            </a:r>
            <a:r>
              <a:rPr lang="en-US" dirty="0"/>
              <a:t> </a:t>
            </a:r>
            <a:r>
              <a:rPr lang="en-US" dirty="0" err="1"/>
              <a:t>qu'une</a:t>
            </a:r>
            <a:r>
              <a:rPr lang="en-US" dirty="0"/>
              <a:t> </a:t>
            </a:r>
            <a:r>
              <a:rPr lang="en-US" dirty="0" err="1"/>
              <a:t>société</a:t>
            </a:r>
            <a:r>
              <a:rPr lang="en-US" dirty="0"/>
              <a:t> </a:t>
            </a:r>
            <a:r>
              <a:rPr lang="en-US" dirty="0" err="1"/>
              <a:t>ou</a:t>
            </a:r>
            <a:r>
              <a:rPr lang="en-US" dirty="0"/>
              <a:t> </a:t>
            </a:r>
            <a:r>
              <a:rPr lang="en-US" dirty="0" err="1"/>
              <a:t>une</a:t>
            </a:r>
            <a:r>
              <a:rPr lang="en-US" dirty="0"/>
              <a:t> association. </a:t>
            </a:r>
          </a:p>
          <a:p>
            <a:pPr marL="171450" indent="-171450" algn="just">
              <a:buFont typeface="Arial" panose="020B0604020202020204" pitchFamily="34" charset="0"/>
              <a:buChar char="•"/>
            </a:pPr>
            <a:r>
              <a:rPr lang="en-US" dirty="0" err="1"/>
              <a:t>Avoir</a:t>
            </a:r>
            <a:r>
              <a:rPr lang="en-US" dirty="0"/>
              <a:t> </a:t>
            </a:r>
            <a:r>
              <a:rPr lang="en-US" dirty="0" err="1"/>
              <a:t>été</a:t>
            </a:r>
            <a:r>
              <a:rPr lang="en-US" dirty="0"/>
              <a:t> </a:t>
            </a:r>
            <a:r>
              <a:rPr lang="en-US" dirty="0" err="1"/>
              <a:t>directement</a:t>
            </a:r>
            <a:r>
              <a:rPr lang="en-US" dirty="0"/>
              <a:t> et </a:t>
            </a:r>
            <a:r>
              <a:rPr lang="en-US" dirty="0" err="1"/>
              <a:t>personnellement</a:t>
            </a:r>
            <a:r>
              <a:rPr lang="en-US" dirty="0"/>
              <a:t> </a:t>
            </a:r>
            <a:r>
              <a:rPr lang="en-US" dirty="0" err="1"/>
              <a:t>victime</a:t>
            </a:r>
            <a:r>
              <a:rPr lang="en-US" dirty="0"/>
              <a:t> de la violation </a:t>
            </a:r>
            <a:r>
              <a:rPr lang="en-US" dirty="0" err="1"/>
              <a:t>alléguée</a:t>
            </a:r>
            <a:r>
              <a:rPr lang="en-US" dirty="0"/>
              <a:t>. La </a:t>
            </a:r>
            <a:r>
              <a:rPr lang="en-US" dirty="0" err="1"/>
              <a:t>personne</a:t>
            </a:r>
            <a:r>
              <a:rPr lang="en-US" dirty="0"/>
              <a:t> physique </a:t>
            </a:r>
            <a:r>
              <a:rPr lang="en-US" dirty="0" err="1"/>
              <a:t>ou</a:t>
            </a:r>
            <a:r>
              <a:rPr lang="en-US" dirty="0"/>
              <a:t> morale ne </a:t>
            </a:r>
            <a:r>
              <a:rPr lang="en-US" dirty="0" err="1"/>
              <a:t>peut</a:t>
            </a:r>
            <a:r>
              <a:rPr lang="en-US" dirty="0"/>
              <a:t> pas </a:t>
            </a:r>
            <a:r>
              <a:rPr lang="en-US" dirty="0" err="1"/>
              <a:t>déposer</a:t>
            </a:r>
            <a:r>
              <a:rPr lang="en-US" dirty="0"/>
              <a:t> </a:t>
            </a:r>
            <a:r>
              <a:rPr lang="en-US" dirty="0" err="1"/>
              <a:t>une</a:t>
            </a:r>
            <a:r>
              <a:rPr lang="en-US" dirty="0"/>
              <a:t> </a:t>
            </a:r>
            <a:r>
              <a:rPr lang="en-US" dirty="0" err="1"/>
              <a:t>plainte</a:t>
            </a:r>
            <a:r>
              <a:rPr lang="en-US" dirty="0"/>
              <a:t> </a:t>
            </a:r>
            <a:r>
              <a:rPr lang="en-US" dirty="0" err="1"/>
              <a:t>générale</a:t>
            </a:r>
            <a:r>
              <a:rPr lang="en-US" dirty="0"/>
              <a:t> </a:t>
            </a:r>
            <a:r>
              <a:rPr lang="en-US" dirty="0" err="1"/>
              <a:t>concernant</a:t>
            </a:r>
            <a:r>
              <a:rPr lang="en-US" dirty="0"/>
              <a:t> </a:t>
            </a:r>
            <a:r>
              <a:rPr lang="en-US" dirty="0" err="1"/>
              <a:t>une</a:t>
            </a:r>
            <a:r>
              <a:rPr lang="en-US" dirty="0"/>
              <a:t> </a:t>
            </a:r>
            <a:r>
              <a:rPr lang="en-US" dirty="0" err="1"/>
              <a:t>loi</a:t>
            </a:r>
            <a:r>
              <a:rPr lang="en-US" dirty="0"/>
              <a:t> </a:t>
            </a:r>
            <a:r>
              <a:rPr lang="en-US" dirty="0" err="1"/>
              <a:t>ou</a:t>
            </a:r>
            <a:r>
              <a:rPr lang="en-US" dirty="0"/>
              <a:t> </a:t>
            </a:r>
            <a:r>
              <a:rPr lang="en-US" dirty="0" err="1"/>
              <a:t>une</a:t>
            </a:r>
            <a:r>
              <a:rPr lang="en-US" dirty="0"/>
              <a:t> </a:t>
            </a:r>
            <a:r>
              <a:rPr lang="en-US" dirty="0" err="1"/>
              <a:t>mesure</a:t>
            </a:r>
            <a:r>
              <a:rPr lang="en-US" dirty="0"/>
              <a:t>, par </a:t>
            </a:r>
            <a:r>
              <a:rPr lang="en-US" dirty="0" err="1"/>
              <a:t>exemple</a:t>
            </a:r>
            <a:r>
              <a:rPr lang="en-US" dirty="0"/>
              <a:t> </a:t>
            </a:r>
            <a:r>
              <a:rPr lang="en-US" dirty="0" err="1"/>
              <a:t>parce</a:t>
            </a:r>
            <a:r>
              <a:rPr lang="en-US" dirty="0"/>
              <a:t> </a:t>
            </a:r>
            <a:r>
              <a:rPr lang="en-US" dirty="0" err="1"/>
              <a:t>qu'elle</a:t>
            </a:r>
            <a:r>
              <a:rPr lang="en-US" dirty="0"/>
              <a:t> </a:t>
            </a:r>
            <a:r>
              <a:rPr lang="en-US" dirty="0" err="1"/>
              <a:t>semble</a:t>
            </a:r>
            <a:r>
              <a:rPr lang="en-US" dirty="0"/>
              <a:t> </a:t>
            </a:r>
            <a:r>
              <a:rPr lang="en-US" dirty="0" err="1"/>
              <a:t>injuste</a:t>
            </a:r>
            <a:r>
              <a:rPr lang="en-US" dirty="0"/>
              <a:t> ; </a:t>
            </a:r>
            <a:r>
              <a:rPr lang="en-US" dirty="0" err="1"/>
              <a:t>elle</a:t>
            </a:r>
            <a:r>
              <a:rPr lang="en-US" dirty="0"/>
              <a:t> ne </a:t>
            </a:r>
            <a:r>
              <a:rPr lang="en-US" dirty="0" err="1"/>
              <a:t>peut</a:t>
            </a:r>
            <a:r>
              <a:rPr lang="en-US" dirty="0"/>
              <a:t> pas non plus </a:t>
            </a:r>
            <a:r>
              <a:rPr lang="en-US" dirty="0" err="1"/>
              <a:t>déposer</a:t>
            </a:r>
            <a:r>
              <a:rPr lang="en-US" dirty="0"/>
              <a:t> </a:t>
            </a:r>
            <a:r>
              <a:rPr lang="en-US" dirty="0" err="1"/>
              <a:t>une</a:t>
            </a:r>
            <a:r>
              <a:rPr lang="en-US" dirty="0"/>
              <a:t> </a:t>
            </a:r>
            <a:r>
              <a:rPr lang="en-US" dirty="0" err="1"/>
              <a:t>plainte</a:t>
            </a:r>
            <a:r>
              <a:rPr lang="en-US" dirty="0"/>
              <a:t> au nom </a:t>
            </a:r>
            <a:r>
              <a:rPr lang="en-US" dirty="0" err="1"/>
              <a:t>d'autres</a:t>
            </a:r>
            <a:r>
              <a:rPr lang="en-US" dirty="0"/>
              <a:t> </a:t>
            </a:r>
            <a:r>
              <a:rPr lang="en-US" dirty="0" err="1"/>
              <a:t>personnes</a:t>
            </a:r>
            <a:r>
              <a:rPr lang="en-US" dirty="0"/>
              <a:t> (</a:t>
            </a:r>
            <a:r>
              <a:rPr lang="en-US" dirty="0" err="1"/>
              <a:t>sauf</a:t>
            </a:r>
            <a:r>
              <a:rPr lang="en-US" dirty="0"/>
              <a:t> </a:t>
            </a:r>
            <a:r>
              <a:rPr lang="en-US" dirty="0" err="1"/>
              <a:t>si</a:t>
            </a:r>
            <a:r>
              <a:rPr lang="en-US" dirty="0"/>
              <a:t> </a:t>
            </a:r>
            <a:r>
              <a:rPr lang="en-US" dirty="0" err="1"/>
              <a:t>elles</a:t>
            </a:r>
            <a:r>
              <a:rPr lang="en-US" dirty="0"/>
              <a:t> </a:t>
            </a:r>
            <a:r>
              <a:rPr lang="en-US" dirty="0" err="1"/>
              <a:t>sont</a:t>
            </a:r>
            <a:r>
              <a:rPr lang="en-US" dirty="0"/>
              <a:t> </a:t>
            </a:r>
            <a:r>
              <a:rPr lang="en-US" dirty="0" err="1"/>
              <a:t>clairement</a:t>
            </a:r>
            <a:r>
              <a:rPr lang="en-US" dirty="0"/>
              <a:t> </a:t>
            </a:r>
            <a:r>
              <a:rPr lang="en-US" dirty="0" err="1"/>
              <a:t>identifiées</a:t>
            </a:r>
            <a:r>
              <a:rPr lang="en-US" dirty="0"/>
              <a:t> et que le </a:t>
            </a:r>
            <a:r>
              <a:rPr lang="en-US" dirty="0" err="1"/>
              <a:t>plaignant</a:t>
            </a:r>
            <a:r>
              <a:rPr lang="en-US" dirty="0"/>
              <a:t> </a:t>
            </a:r>
            <a:r>
              <a:rPr lang="en-US" dirty="0" err="1"/>
              <a:t>est</a:t>
            </a:r>
            <a:r>
              <a:rPr lang="en-US" dirty="0"/>
              <a:t> </a:t>
            </a:r>
            <a:r>
              <a:rPr lang="en-US" dirty="0" err="1"/>
              <a:t>leur</a:t>
            </a:r>
            <a:r>
              <a:rPr lang="en-US" dirty="0"/>
              <a:t> </a:t>
            </a:r>
            <a:r>
              <a:rPr lang="en-US" dirty="0" err="1"/>
              <a:t>représentant</a:t>
            </a:r>
            <a:r>
              <a:rPr lang="en-US" dirty="0"/>
              <a:t> </a:t>
            </a:r>
            <a:r>
              <a:rPr lang="en-US" dirty="0" err="1"/>
              <a:t>officiel</a:t>
            </a:r>
            <a:r>
              <a:rPr lang="en-US" dirty="0"/>
              <a:t>). </a:t>
            </a:r>
            <a:r>
              <a:rPr lang="en-US" dirty="0" err="1"/>
              <a:t>En</a:t>
            </a:r>
            <a:r>
              <a:rPr lang="en-US" dirty="0"/>
              <a:t> revanche, les ONG </a:t>
            </a:r>
            <a:r>
              <a:rPr lang="en-US" dirty="0" err="1"/>
              <a:t>peuvent</a:t>
            </a:r>
            <a:r>
              <a:rPr lang="en-US" dirty="0"/>
              <a:t> </a:t>
            </a:r>
            <a:r>
              <a:rPr lang="en-US" dirty="0" err="1"/>
              <a:t>agir</a:t>
            </a:r>
            <a:r>
              <a:rPr lang="en-US" dirty="0"/>
              <a:t> </a:t>
            </a:r>
            <a:r>
              <a:rPr lang="en-US" dirty="0" err="1"/>
              <a:t>en</a:t>
            </a:r>
            <a:r>
              <a:rPr lang="en-US" dirty="0"/>
              <a:t> </a:t>
            </a:r>
            <a:r>
              <a:rPr lang="en-US" dirty="0" err="1"/>
              <a:t>leur</a:t>
            </a:r>
            <a:r>
              <a:rPr lang="en-US" dirty="0"/>
              <a:t> nom propre </a:t>
            </a:r>
            <a:r>
              <a:rPr lang="en-US" dirty="0" err="1"/>
              <a:t>ou</a:t>
            </a:r>
            <a:r>
              <a:rPr lang="en-US" dirty="0"/>
              <a:t> </a:t>
            </a:r>
            <a:r>
              <a:rPr lang="en-US" dirty="0" err="1"/>
              <a:t>en</a:t>
            </a:r>
            <a:r>
              <a:rPr lang="en-US" dirty="0"/>
              <a:t> </a:t>
            </a:r>
            <a:r>
              <a:rPr lang="en-US" dirty="0" err="1"/>
              <a:t>leur</a:t>
            </a:r>
            <a:r>
              <a:rPr lang="en-US" dirty="0"/>
              <a:t> </a:t>
            </a:r>
            <a:r>
              <a:rPr lang="en-US" dirty="0" err="1"/>
              <a:t>qualité</a:t>
            </a:r>
            <a:r>
              <a:rPr lang="en-US" dirty="0"/>
              <a:t> de </a:t>
            </a:r>
            <a:r>
              <a:rPr lang="en-US" dirty="0" err="1"/>
              <a:t>représentant</a:t>
            </a:r>
            <a:r>
              <a:rPr lang="en-US" dirty="0"/>
              <a:t> des </a:t>
            </a:r>
            <a:r>
              <a:rPr lang="en-US" dirty="0" err="1"/>
              <a:t>personnes</a:t>
            </a:r>
            <a:r>
              <a:rPr lang="en-US" dirty="0"/>
              <a:t> </a:t>
            </a:r>
            <a:r>
              <a:rPr lang="en-US" dirty="0" err="1"/>
              <a:t>concernées</a:t>
            </a:r>
            <a:r>
              <a:rPr lang="en-US" dirty="0"/>
              <a:t> (</a:t>
            </a:r>
            <a:r>
              <a:rPr lang="en-US" dirty="0" err="1"/>
              <a:t>voir</a:t>
            </a:r>
            <a:r>
              <a:rPr lang="en-US" dirty="0"/>
              <a:t> la jurisprudence de la </a:t>
            </a:r>
            <a:r>
              <a:rPr lang="en-US" dirty="0" err="1"/>
              <a:t>Cour</a:t>
            </a:r>
            <a:r>
              <a:rPr lang="en-US" dirty="0"/>
              <a:t> : AFFAIRE DU CENTRE DE RESSOURCES JURIDIQUES AU NOM DE VALENTIN CÂMPEANU c. ROUMANIE 17 </a:t>
            </a:r>
            <a:r>
              <a:rPr lang="en-US" dirty="0" err="1"/>
              <a:t>juillet</a:t>
            </a:r>
            <a:r>
              <a:rPr lang="en-US" dirty="0"/>
              <a:t> 2014 et AFFAIRE DE L'ASSOCIATION POUR LA DEFENSE DES DROITS DE L'HOMME EN ROUMANIE - COMITE D'HELSINKI AU NOM DE IONEL GARCEA c. ROUMANIE (24 mars 2015). </a:t>
            </a:r>
          </a:p>
          <a:p>
            <a:pPr marL="171450" indent="-171450">
              <a:buFont typeface="Arial" panose="020B0604020202020204" pitchFamily="34" charset="0"/>
              <a:buChar char="•"/>
            </a:pPr>
            <a:r>
              <a:rPr lang="en-US" dirty="0"/>
              <a:t>Il </a:t>
            </a:r>
            <a:r>
              <a:rPr lang="en-US" dirty="0" err="1"/>
              <a:t>importe</a:t>
            </a:r>
            <a:r>
              <a:rPr lang="en-US" dirty="0"/>
              <a:t> </a:t>
            </a:r>
            <a:r>
              <a:rPr lang="en-US" dirty="0" err="1"/>
              <a:t>peu</a:t>
            </a:r>
            <a:r>
              <a:rPr lang="en-US" dirty="0"/>
              <a:t> que le </a:t>
            </a:r>
            <a:r>
              <a:rPr lang="en-US" b="1" dirty="0" err="1"/>
              <a:t>requérant</a:t>
            </a:r>
            <a:r>
              <a:rPr lang="en-US" b="1" dirty="0"/>
              <a:t> </a:t>
            </a:r>
            <a:r>
              <a:rPr lang="en-US" b="1" dirty="0" err="1"/>
              <a:t>soit</a:t>
            </a:r>
            <a:r>
              <a:rPr lang="en-US" b="1" dirty="0"/>
              <a:t> </a:t>
            </a:r>
            <a:r>
              <a:rPr lang="en-US" b="1" dirty="0" err="1"/>
              <a:t>mineur</a:t>
            </a:r>
            <a:r>
              <a:rPr lang="en-US" b="1" dirty="0"/>
              <a:t> </a:t>
            </a:r>
            <a:r>
              <a:rPr lang="en-US" b="1" dirty="0" err="1"/>
              <a:t>ou</a:t>
            </a:r>
            <a:r>
              <a:rPr lang="en-US" b="1" dirty="0"/>
              <a:t> </a:t>
            </a:r>
            <a:r>
              <a:rPr lang="en-US" b="1" dirty="0" err="1"/>
              <a:t>majeur</a:t>
            </a:r>
            <a:r>
              <a:rPr lang="en-US" b="1" dirty="0"/>
              <a:t> </a:t>
            </a:r>
            <a:r>
              <a:rPr lang="en-US" dirty="0"/>
              <a:t>(jurisprudence de la </a:t>
            </a:r>
            <a:r>
              <a:rPr lang="en-US" dirty="0" err="1"/>
              <a:t>cour</a:t>
            </a:r>
            <a:r>
              <a:rPr lang="en-US" dirty="0"/>
              <a:t>, 1984).</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Conditions de la </a:t>
            </a:r>
            <a:r>
              <a:rPr lang="en-US" b="1" dirty="0" err="1"/>
              <a:t>procédure</a:t>
            </a:r>
            <a:r>
              <a:rPr lang="en-US" b="1" dirty="0"/>
              <a:t> </a:t>
            </a:r>
            <a:r>
              <a:rPr lang="en-US" b="1" dirty="0" err="1"/>
              <a:t>avant</a:t>
            </a:r>
            <a:r>
              <a:rPr lang="en-US" b="1" dirty="0"/>
              <a:t> la </a:t>
            </a:r>
            <a:r>
              <a:rPr lang="en-US" b="1" dirty="0" err="1"/>
              <a:t>demande</a:t>
            </a:r>
            <a:r>
              <a:rPr lang="en-US" b="1" dirty="0"/>
              <a:t> </a:t>
            </a:r>
            <a:r>
              <a:rPr lang="en-US" b="1" dirty="0" err="1"/>
              <a:t>à</a:t>
            </a:r>
            <a:r>
              <a:rPr lang="en-US" b="1" dirty="0"/>
              <a:t> la </a:t>
            </a:r>
            <a:r>
              <a:rPr lang="en-US" b="1" dirty="0" err="1"/>
              <a:t>Cour</a:t>
            </a:r>
            <a:r>
              <a:rPr lang="en-US" b="1" dirty="0"/>
              <a:t> </a:t>
            </a:r>
            <a:r>
              <a:rPr lang="en-US" b="1" dirty="0" err="1"/>
              <a:t>européenne</a:t>
            </a:r>
            <a:r>
              <a:rPr lang="en-US" b="1" dirty="0"/>
              <a:t> des droits de </a:t>
            </a:r>
            <a:r>
              <a:rPr lang="en-US" b="1" dirty="0" err="1"/>
              <a:t>l'homme</a:t>
            </a:r>
            <a:r>
              <a:rPr lang="en-US" b="1" dirty="0"/>
              <a:t> :</a:t>
            </a:r>
          </a:p>
          <a:p>
            <a:pPr marL="171450" indent="-171450" algn="just">
              <a:buFont typeface="Arial" panose="020B0604020202020204" pitchFamily="34" charset="0"/>
              <a:buChar char="•"/>
            </a:pPr>
            <a:r>
              <a:rPr lang="en-US" dirty="0"/>
              <a:t>Le </a:t>
            </a:r>
            <a:r>
              <a:rPr lang="en-US" dirty="0" err="1"/>
              <a:t>requérant</a:t>
            </a:r>
            <a:r>
              <a:rPr lang="en-US" dirty="0"/>
              <a:t> doit </a:t>
            </a:r>
            <a:r>
              <a:rPr lang="en-US" dirty="0" err="1"/>
              <a:t>avoir</a:t>
            </a:r>
            <a:r>
              <a:rPr lang="en-US" dirty="0"/>
              <a:t> </a:t>
            </a:r>
            <a:r>
              <a:rPr lang="en-US" dirty="0" err="1"/>
              <a:t>utilisé</a:t>
            </a:r>
            <a:r>
              <a:rPr lang="en-US" dirty="0"/>
              <a:t> </a:t>
            </a:r>
            <a:r>
              <a:rPr lang="en-US" dirty="0" err="1"/>
              <a:t>toutes</a:t>
            </a:r>
            <a:r>
              <a:rPr lang="en-US" dirty="0"/>
              <a:t> les </a:t>
            </a:r>
            <a:r>
              <a:rPr lang="en-US" dirty="0" err="1"/>
              <a:t>voies</a:t>
            </a:r>
            <a:r>
              <a:rPr lang="en-US" dirty="0"/>
              <a:t> de </a:t>
            </a:r>
            <a:r>
              <a:rPr lang="en-US" dirty="0" err="1"/>
              <a:t>recours</a:t>
            </a:r>
            <a:r>
              <a:rPr lang="en-US" dirty="0"/>
              <a:t> dans </a:t>
            </a:r>
            <a:r>
              <a:rPr lang="en-US" dirty="0" err="1"/>
              <a:t>l'État</a:t>
            </a:r>
            <a:r>
              <a:rPr lang="en-US" dirty="0"/>
              <a:t> </a:t>
            </a:r>
            <a:r>
              <a:rPr lang="en-US" dirty="0" err="1"/>
              <a:t>concerné</a:t>
            </a:r>
            <a:r>
              <a:rPr lang="en-US" dirty="0"/>
              <a:t> qui </a:t>
            </a:r>
            <a:r>
              <a:rPr lang="en-US" dirty="0" err="1"/>
              <a:t>pourraient</a:t>
            </a:r>
            <a:r>
              <a:rPr lang="en-US" dirty="0"/>
              <a:t> </a:t>
            </a:r>
            <a:r>
              <a:rPr lang="en-US" dirty="0" err="1"/>
              <a:t>lui</a:t>
            </a:r>
            <a:r>
              <a:rPr lang="en-US" dirty="0"/>
              <a:t> </a:t>
            </a:r>
            <a:r>
              <a:rPr lang="en-US" dirty="0" err="1"/>
              <a:t>permettre</a:t>
            </a:r>
            <a:r>
              <a:rPr lang="en-US" dirty="0"/>
              <a:t> de </a:t>
            </a:r>
            <a:r>
              <a:rPr lang="en-US" dirty="0" err="1"/>
              <a:t>remédier</a:t>
            </a:r>
            <a:r>
              <a:rPr lang="en-US" dirty="0"/>
              <a:t> </a:t>
            </a:r>
            <a:r>
              <a:rPr lang="en-US" dirty="0" err="1"/>
              <a:t>à</a:t>
            </a:r>
            <a:r>
              <a:rPr lang="en-US" dirty="0"/>
              <a:t> la situation </a:t>
            </a:r>
            <a:r>
              <a:rPr lang="en-US" dirty="0" err="1"/>
              <a:t>dont</a:t>
            </a:r>
            <a:r>
              <a:rPr lang="en-US" dirty="0"/>
              <a:t> il se plaint (</a:t>
            </a:r>
            <a:r>
              <a:rPr lang="en-US" dirty="0" err="1"/>
              <a:t>en</a:t>
            </a:r>
            <a:r>
              <a:rPr lang="en-US" dirty="0"/>
              <a:t> </a:t>
            </a:r>
            <a:r>
              <a:rPr lang="en-US" dirty="0" err="1"/>
              <a:t>général</a:t>
            </a:r>
            <a:r>
              <a:rPr lang="en-US" dirty="0"/>
              <a:t>, il </a:t>
            </a:r>
            <a:r>
              <a:rPr lang="en-US" dirty="0" err="1"/>
              <a:t>s'agit</a:t>
            </a:r>
            <a:r>
              <a:rPr lang="en-US" dirty="0"/>
              <a:t> </a:t>
            </a:r>
            <a:r>
              <a:rPr lang="en-US" dirty="0" err="1"/>
              <a:t>d'une</a:t>
            </a:r>
            <a:r>
              <a:rPr lang="en-US" dirty="0"/>
              <a:t> </a:t>
            </a:r>
            <a:r>
              <a:rPr lang="en-US" dirty="0" err="1"/>
              <a:t>requête</a:t>
            </a:r>
            <a:r>
              <a:rPr lang="en-US" dirty="0"/>
              <a:t> </a:t>
            </a:r>
            <a:r>
              <a:rPr lang="en-US" dirty="0" err="1"/>
              <a:t>auprès</a:t>
            </a:r>
            <a:r>
              <a:rPr lang="en-US" dirty="0"/>
              <a:t> du tribunal </a:t>
            </a:r>
            <a:r>
              <a:rPr lang="en-US" dirty="0" err="1"/>
              <a:t>approprié</a:t>
            </a:r>
            <a:r>
              <a:rPr lang="en-US" dirty="0"/>
              <a:t>, </a:t>
            </a:r>
            <a:r>
              <a:rPr lang="en-US" dirty="0" err="1"/>
              <a:t>suivie</a:t>
            </a:r>
            <a:r>
              <a:rPr lang="en-US" dirty="0"/>
              <a:t> d'un </a:t>
            </a:r>
            <a:r>
              <a:rPr lang="en-US" dirty="0" err="1"/>
              <a:t>appel</a:t>
            </a:r>
            <a:r>
              <a:rPr lang="en-US" dirty="0"/>
              <a:t>, le </a:t>
            </a:r>
            <a:r>
              <a:rPr lang="en-US" dirty="0" err="1"/>
              <a:t>cas</a:t>
            </a:r>
            <a:r>
              <a:rPr lang="en-US" dirty="0"/>
              <a:t> </a:t>
            </a:r>
            <a:r>
              <a:rPr lang="en-US" dirty="0" err="1"/>
              <a:t>échéant</a:t>
            </a:r>
            <a:r>
              <a:rPr lang="en-US" dirty="0"/>
              <a:t>, et </a:t>
            </a:r>
            <a:r>
              <a:rPr lang="en-US" dirty="0" err="1"/>
              <a:t>même</a:t>
            </a:r>
            <a:r>
              <a:rPr lang="en-US" dirty="0"/>
              <a:t> d'un </a:t>
            </a:r>
            <a:r>
              <a:rPr lang="en-US" dirty="0" err="1"/>
              <a:t>autre</a:t>
            </a:r>
            <a:r>
              <a:rPr lang="en-US" dirty="0"/>
              <a:t> </a:t>
            </a:r>
            <a:r>
              <a:rPr lang="en-US" dirty="0" err="1"/>
              <a:t>appel</a:t>
            </a:r>
            <a:r>
              <a:rPr lang="en-US" dirty="0"/>
              <a:t> </a:t>
            </a:r>
            <a:r>
              <a:rPr lang="en-US" dirty="0" err="1"/>
              <a:t>auprès</a:t>
            </a:r>
            <a:r>
              <a:rPr lang="en-US" dirty="0"/>
              <a:t> </a:t>
            </a:r>
            <a:r>
              <a:rPr lang="en-US" dirty="0" err="1"/>
              <a:t>d'une</a:t>
            </a:r>
            <a:r>
              <a:rPr lang="en-US" dirty="0"/>
              <a:t> </a:t>
            </a:r>
            <a:r>
              <a:rPr lang="en-US" dirty="0" err="1"/>
              <a:t>juridiction</a:t>
            </a:r>
            <a:r>
              <a:rPr lang="en-US" dirty="0"/>
              <a:t> supérieure </a:t>
            </a:r>
            <a:r>
              <a:rPr lang="en-US" dirty="0" err="1"/>
              <a:t>telle</a:t>
            </a:r>
            <a:r>
              <a:rPr lang="en-US" dirty="0"/>
              <a:t> que la </a:t>
            </a:r>
            <a:r>
              <a:rPr lang="en-US" dirty="0" err="1"/>
              <a:t>cour</a:t>
            </a:r>
            <a:r>
              <a:rPr lang="en-US" dirty="0"/>
              <a:t> </a:t>
            </a:r>
            <a:r>
              <a:rPr lang="en-US" dirty="0" err="1"/>
              <a:t>suprême</a:t>
            </a:r>
            <a:r>
              <a:rPr lang="en-US" dirty="0"/>
              <a:t> </a:t>
            </a:r>
            <a:r>
              <a:rPr lang="en-US" dirty="0" err="1"/>
              <a:t>ou</a:t>
            </a:r>
            <a:r>
              <a:rPr lang="en-US" dirty="0"/>
              <a:t> la </a:t>
            </a:r>
            <a:r>
              <a:rPr lang="en-US" dirty="0" err="1"/>
              <a:t>cour</a:t>
            </a:r>
            <a:r>
              <a:rPr lang="en-US" dirty="0"/>
              <a:t> </a:t>
            </a:r>
            <a:r>
              <a:rPr lang="en-US" dirty="0" err="1"/>
              <a:t>constitutionnelle</a:t>
            </a:r>
            <a:r>
              <a:rPr lang="en-US" dirty="0"/>
              <a:t>, </a:t>
            </a:r>
            <a:r>
              <a:rPr lang="en-US" dirty="0" err="1"/>
              <a:t>s'il</a:t>
            </a:r>
            <a:r>
              <a:rPr lang="en-US" dirty="0"/>
              <a:t> </a:t>
            </a:r>
            <a:r>
              <a:rPr lang="en-US" dirty="0" err="1"/>
              <a:t>en</a:t>
            </a:r>
            <a:r>
              <a:rPr lang="en-US" dirty="0"/>
              <a:t> </a:t>
            </a:r>
            <a:r>
              <a:rPr lang="en-US" dirty="0" err="1"/>
              <a:t>existe</a:t>
            </a:r>
            <a:r>
              <a:rPr lang="en-US" dirty="0"/>
              <a:t> </a:t>
            </a:r>
            <a:r>
              <a:rPr lang="en-US" dirty="0" err="1"/>
              <a:t>une</a:t>
            </a:r>
            <a:r>
              <a:rPr lang="en-US" dirty="0"/>
              <a:t>). </a:t>
            </a:r>
          </a:p>
          <a:p>
            <a:pPr marL="171450" indent="-171450" algn="just">
              <a:buFont typeface="Arial" panose="020B0604020202020204" pitchFamily="34" charset="0"/>
              <a:buChar char="•"/>
            </a:pPr>
            <a:r>
              <a:rPr lang="en-US" dirty="0"/>
              <a:t>Il ne </a:t>
            </a:r>
            <a:r>
              <a:rPr lang="en-US" dirty="0" err="1"/>
              <a:t>suffit</a:t>
            </a:r>
            <a:r>
              <a:rPr lang="en-US" dirty="0"/>
              <a:t> pas de faire usage de </a:t>
            </a:r>
            <a:r>
              <a:rPr lang="en-US" dirty="0" err="1"/>
              <a:t>ces</a:t>
            </a:r>
            <a:r>
              <a:rPr lang="en-US" dirty="0"/>
              <a:t> </a:t>
            </a:r>
            <a:r>
              <a:rPr lang="en-US" dirty="0" err="1"/>
              <a:t>voies</a:t>
            </a:r>
            <a:r>
              <a:rPr lang="en-US" dirty="0"/>
              <a:t> de </a:t>
            </a:r>
            <a:r>
              <a:rPr lang="en-US" dirty="0" err="1"/>
              <a:t>recours</a:t>
            </a:r>
            <a:r>
              <a:rPr lang="en-US" dirty="0"/>
              <a:t>. Ce </a:t>
            </a:r>
            <a:r>
              <a:rPr lang="en-US" dirty="0" err="1"/>
              <a:t>faisant</a:t>
            </a:r>
            <a:r>
              <a:rPr lang="en-US" dirty="0"/>
              <a:t>, le </a:t>
            </a:r>
            <a:r>
              <a:rPr lang="en-US" dirty="0" err="1"/>
              <a:t>requérant</a:t>
            </a:r>
            <a:r>
              <a:rPr lang="en-US" dirty="0"/>
              <a:t> doit </a:t>
            </a:r>
            <a:r>
              <a:rPr lang="en-US" dirty="0" err="1"/>
              <a:t>également</a:t>
            </a:r>
            <a:r>
              <a:rPr lang="en-US" dirty="0"/>
              <a:t> </a:t>
            </a:r>
            <a:r>
              <a:rPr lang="en-US" dirty="0" err="1"/>
              <a:t>avoir</a:t>
            </a:r>
            <a:r>
              <a:rPr lang="en-US" dirty="0"/>
              <a:t> </a:t>
            </a:r>
            <a:r>
              <a:rPr lang="en-US" dirty="0" err="1"/>
              <a:t>effectivement</a:t>
            </a:r>
            <a:r>
              <a:rPr lang="en-US" dirty="0"/>
              <a:t> </a:t>
            </a:r>
            <a:r>
              <a:rPr lang="en-US" dirty="0" err="1"/>
              <a:t>soulevé</a:t>
            </a:r>
            <a:r>
              <a:rPr lang="en-US" dirty="0"/>
              <a:t> </a:t>
            </a:r>
            <a:r>
              <a:rPr lang="en-US" dirty="0" err="1"/>
              <a:t>ses</a:t>
            </a:r>
            <a:r>
              <a:rPr lang="en-US" dirty="0"/>
              <a:t> griefs (la substance des violations de la Convention </a:t>
            </a:r>
            <a:r>
              <a:rPr lang="en-US" dirty="0" err="1"/>
              <a:t>qu’il</a:t>
            </a:r>
            <a:r>
              <a:rPr lang="en-US" dirty="0"/>
              <a:t> </a:t>
            </a:r>
            <a:r>
              <a:rPr lang="en-US" dirty="0" err="1"/>
              <a:t>allégue</a:t>
            </a:r>
            <a:r>
              <a:rPr lang="en-US" dirty="0"/>
              <a:t>). </a:t>
            </a:r>
          </a:p>
          <a:p>
            <a:pPr marL="171450" indent="-171450" algn="just">
              <a:buFont typeface="Arial" panose="020B0604020202020204" pitchFamily="34" charset="0"/>
              <a:buChar char="•"/>
            </a:pPr>
            <a:r>
              <a:rPr lang="en-US" dirty="0"/>
              <a:t>Le </a:t>
            </a:r>
            <a:r>
              <a:rPr lang="en-US" dirty="0" err="1"/>
              <a:t>requérant</a:t>
            </a:r>
            <a:r>
              <a:rPr lang="en-US" dirty="0"/>
              <a:t> ne dispose que de </a:t>
            </a:r>
            <a:r>
              <a:rPr lang="en-US" b="1" dirty="0"/>
              <a:t>quatre </a:t>
            </a:r>
            <a:r>
              <a:rPr lang="en-US" b="1" dirty="0" err="1"/>
              <a:t>mois</a:t>
            </a:r>
            <a:r>
              <a:rPr lang="en-US" b="1" dirty="0"/>
              <a:t> </a:t>
            </a:r>
            <a:r>
              <a:rPr lang="en-US" b="1" dirty="0" err="1"/>
              <a:t>à</a:t>
            </a:r>
            <a:r>
              <a:rPr lang="en-US" b="1" dirty="0"/>
              <a:t> </a:t>
            </a:r>
            <a:r>
              <a:rPr lang="en-US" b="1" dirty="0" err="1"/>
              <a:t>compter</a:t>
            </a:r>
            <a:r>
              <a:rPr lang="en-US" b="1" dirty="0"/>
              <a:t> de la date de la </a:t>
            </a:r>
            <a:r>
              <a:rPr lang="en-US" b="1" dirty="0" err="1"/>
              <a:t>décision</a:t>
            </a:r>
            <a:r>
              <a:rPr lang="en-US" b="1" dirty="0"/>
              <a:t> finale au </a:t>
            </a:r>
            <a:r>
              <a:rPr lang="en-US" b="1" dirty="0" err="1"/>
              <a:t>niveau</a:t>
            </a:r>
            <a:r>
              <a:rPr lang="en-US" b="1" dirty="0"/>
              <a:t> national</a:t>
            </a:r>
            <a:r>
              <a:rPr lang="en-US" dirty="0"/>
              <a:t> (</a:t>
            </a:r>
            <a:r>
              <a:rPr lang="en-US" dirty="0" err="1"/>
              <a:t>en</a:t>
            </a:r>
            <a:r>
              <a:rPr lang="en-US" dirty="0"/>
              <a:t> </a:t>
            </a:r>
            <a:r>
              <a:rPr lang="en-US" dirty="0" err="1"/>
              <a:t>général</a:t>
            </a:r>
            <a:r>
              <a:rPr lang="en-US" dirty="0"/>
              <a:t>, le </a:t>
            </a:r>
            <a:r>
              <a:rPr lang="en-US" dirty="0" err="1"/>
              <a:t>jugement</a:t>
            </a:r>
            <a:r>
              <a:rPr lang="en-US" dirty="0"/>
              <a:t> de la plus haute </a:t>
            </a:r>
            <a:r>
              <a:rPr lang="en-US" dirty="0" err="1"/>
              <a:t>juridiction</a:t>
            </a:r>
            <a:r>
              <a:rPr lang="en-US" dirty="0"/>
              <a:t>) pour </a:t>
            </a:r>
            <a:r>
              <a:rPr lang="en-US" dirty="0" err="1"/>
              <a:t>introduire</a:t>
            </a:r>
            <a:r>
              <a:rPr lang="en-US" dirty="0"/>
              <a:t> </a:t>
            </a:r>
            <a:r>
              <a:rPr lang="en-US" dirty="0" err="1"/>
              <a:t>une</a:t>
            </a:r>
            <a:r>
              <a:rPr lang="en-US" dirty="0"/>
              <a:t> </a:t>
            </a:r>
            <a:r>
              <a:rPr lang="en-US" dirty="0" err="1"/>
              <a:t>requête</a:t>
            </a:r>
            <a:r>
              <a:rPr lang="en-US" dirty="0"/>
              <a:t>. Passé </a:t>
            </a:r>
            <a:r>
              <a:rPr lang="en-US" dirty="0" err="1"/>
              <a:t>ce</a:t>
            </a:r>
            <a:r>
              <a:rPr lang="en-US" dirty="0"/>
              <a:t> </a:t>
            </a:r>
            <a:r>
              <a:rPr lang="en-US" dirty="0" err="1"/>
              <a:t>délai</a:t>
            </a:r>
            <a:r>
              <a:rPr lang="en-US" dirty="0"/>
              <a:t>, la </a:t>
            </a:r>
            <a:r>
              <a:rPr lang="en-US" dirty="0" err="1"/>
              <a:t>requête</a:t>
            </a:r>
            <a:r>
              <a:rPr lang="en-US" dirty="0"/>
              <a:t> ne </a:t>
            </a:r>
            <a:r>
              <a:rPr lang="en-US" dirty="0" err="1"/>
              <a:t>peut</a:t>
            </a:r>
            <a:r>
              <a:rPr lang="en-US" dirty="0"/>
              <a:t> </a:t>
            </a:r>
            <a:r>
              <a:rPr lang="en-US" dirty="0" err="1"/>
              <a:t>être</a:t>
            </a:r>
            <a:r>
              <a:rPr lang="en-US" dirty="0"/>
              <a:t> </a:t>
            </a:r>
            <a:r>
              <a:rPr lang="en-US" dirty="0" err="1"/>
              <a:t>acceptée</a:t>
            </a:r>
            <a:r>
              <a:rPr lang="en-US" dirty="0"/>
              <a:t> par la </a:t>
            </a:r>
            <a:r>
              <a:rPr lang="en-US" dirty="0" err="1"/>
              <a:t>Cour</a:t>
            </a:r>
            <a:r>
              <a:rPr lang="en-US" dirty="0"/>
              <a:t>. (</a:t>
            </a:r>
            <a:r>
              <a:rPr lang="en-US" dirty="0" err="1"/>
              <a:t>En</a:t>
            </a:r>
            <a:r>
              <a:rPr lang="en-US" dirty="0"/>
              <a:t> </a:t>
            </a:r>
            <a:r>
              <a:rPr lang="en-US" dirty="0" err="1"/>
              <a:t>vigueur</a:t>
            </a:r>
            <a:r>
              <a:rPr lang="en-US" dirty="0"/>
              <a:t> </a:t>
            </a:r>
            <a:r>
              <a:rPr lang="en-US" dirty="0" err="1"/>
              <a:t>depuis</a:t>
            </a:r>
            <a:r>
              <a:rPr lang="en-US" dirty="0"/>
              <a:t> le 1er </a:t>
            </a:r>
            <a:r>
              <a:rPr lang="en-US" dirty="0" err="1"/>
              <a:t>août</a:t>
            </a:r>
            <a:r>
              <a:rPr lang="en-US" dirty="0"/>
              <a:t> 2021, le </a:t>
            </a:r>
            <a:r>
              <a:rPr lang="en-US" dirty="0" err="1"/>
              <a:t>Protocole</a:t>
            </a:r>
            <a:r>
              <a:rPr lang="en-US" dirty="0"/>
              <a:t> 15 </a:t>
            </a:r>
            <a:r>
              <a:rPr lang="en-US" dirty="0" err="1"/>
              <a:t>à</a:t>
            </a:r>
            <a:r>
              <a:rPr lang="en-US" dirty="0"/>
              <a:t> la Convention </a:t>
            </a:r>
            <a:r>
              <a:rPr lang="en-US" dirty="0" err="1"/>
              <a:t>européenne</a:t>
            </a:r>
            <a:r>
              <a:rPr lang="en-US" dirty="0"/>
              <a:t> des droits de </a:t>
            </a:r>
            <a:r>
              <a:rPr lang="en-US" dirty="0" err="1"/>
              <a:t>l'homme</a:t>
            </a:r>
            <a:r>
              <a:rPr lang="en-US" dirty="0"/>
              <a:t> </a:t>
            </a:r>
            <a:r>
              <a:rPr lang="en-US" dirty="0" err="1"/>
              <a:t>réduit</a:t>
            </a:r>
            <a:r>
              <a:rPr lang="en-US" dirty="0"/>
              <a:t> </a:t>
            </a:r>
            <a:r>
              <a:rPr lang="en-US" dirty="0" err="1"/>
              <a:t>ce</a:t>
            </a:r>
            <a:r>
              <a:rPr lang="en-US" dirty="0"/>
              <a:t> </a:t>
            </a:r>
            <a:r>
              <a:rPr lang="en-US" dirty="0" err="1"/>
              <a:t>délai</a:t>
            </a:r>
            <a:r>
              <a:rPr lang="en-US" dirty="0"/>
              <a:t> de 6 </a:t>
            </a:r>
            <a:r>
              <a:rPr lang="en-US" dirty="0" err="1"/>
              <a:t>à</a:t>
            </a:r>
            <a:r>
              <a:rPr lang="en-US" dirty="0"/>
              <a:t> 4 </a:t>
            </a:r>
            <a:r>
              <a:rPr lang="en-US" dirty="0" err="1"/>
              <a:t>mois</a:t>
            </a:r>
            <a:r>
              <a:rPr lang="en-US" dirty="0"/>
              <a:t>).</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endParaRPr lang="en-US" dirty="0"/>
          </a:p>
          <a:p>
            <a:pPr marL="0" indent="0" algn="just">
              <a:buFont typeface="Arial" panose="020B0604020202020204" pitchFamily="34" charset="0"/>
              <a:buNone/>
            </a:pPr>
            <a:r>
              <a:rPr lang="en-US" b="1" dirty="0" err="1"/>
              <a:t>Contre</a:t>
            </a:r>
            <a:r>
              <a:rPr lang="en-US" b="1" dirty="0"/>
              <a:t> qui ? </a:t>
            </a:r>
          </a:p>
          <a:p>
            <a:pPr marL="171450" indent="-171450" algn="just">
              <a:buFont typeface="Arial" panose="020B0604020202020204" pitchFamily="34" charset="0"/>
              <a:buChar char="•"/>
            </a:pPr>
            <a:r>
              <a:rPr lang="en-US" dirty="0" err="1"/>
              <a:t>Contre</a:t>
            </a:r>
            <a:r>
              <a:rPr lang="en-US" dirty="0"/>
              <a:t> un </a:t>
            </a:r>
            <a:r>
              <a:rPr lang="en-US" dirty="0" err="1"/>
              <a:t>ou</a:t>
            </a:r>
            <a:r>
              <a:rPr lang="en-US" dirty="0"/>
              <a:t> </a:t>
            </a:r>
            <a:r>
              <a:rPr lang="en-US" dirty="0" err="1"/>
              <a:t>plusieurs</a:t>
            </a:r>
            <a:r>
              <a:rPr lang="en-US" dirty="0"/>
              <a:t> des </a:t>
            </a:r>
            <a:r>
              <a:rPr lang="en-US" dirty="0" err="1"/>
              <a:t>États</a:t>
            </a:r>
            <a:r>
              <a:rPr lang="en-US" dirty="0"/>
              <a:t> </a:t>
            </a:r>
            <a:r>
              <a:rPr lang="en-US" dirty="0" err="1"/>
              <a:t>liés</a:t>
            </a:r>
            <a:r>
              <a:rPr lang="en-US" dirty="0"/>
              <a:t> par la convention qui, de </a:t>
            </a:r>
            <a:r>
              <a:rPr lang="en-US" dirty="0" err="1"/>
              <a:t>l'avis</a:t>
            </a:r>
            <a:r>
              <a:rPr lang="en-US" dirty="0"/>
              <a:t> du </a:t>
            </a:r>
            <a:r>
              <a:rPr lang="en-US" dirty="0" err="1"/>
              <a:t>demandeur</a:t>
            </a:r>
            <a:r>
              <a:rPr lang="en-US" dirty="0"/>
              <a:t>, a/</a:t>
            </a:r>
            <a:r>
              <a:rPr lang="en-US" dirty="0" err="1"/>
              <a:t>ont</a:t>
            </a:r>
            <a:r>
              <a:rPr lang="en-US" dirty="0"/>
              <a:t> (par un </a:t>
            </a:r>
            <a:r>
              <a:rPr lang="en-US" dirty="0" err="1"/>
              <a:t>ou</a:t>
            </a:r>
            <a:r>
              <a:rPr lang="en-US" dirty="0"/>
              <a:t> </a:t>
            </a:r>
            <a:r>
              <a:rPr lang="en-US" dirty="0" err="1"/>
              <a:t>plusieurs</a:t>
            </a:r>
            <a:r>
              <a:rPr lang="en-US" dirty="0"/>
              <a:t> </a:t>
            </a:r>
            <a:r>
              <a:rPr lang="en-US" dirty="0" err="1"/>
              <a:t>actes</a:t>
            </a:r>
            <a:r>
              <a:rPr lang="en-US" dirty="0"/>
              <a:t> </a:t>
            </a:r>
            <a:r>
              <a:rPr lang="en-US" dirty="0" err="1"/>
              <a:t>ou</a:t>
            </a:r>
            <a:r>
              <a:rPr lang="en-US" dirty="0"/>
              <a:t> omissions </a:t>
            </a:r>
            <a:r>
              <a:rPr lang="en-US" dirty="0" err="1"/>
              <a:t>vous</a:t>
            </a:r>
            <a:r>
              <a:rPr lang="en-US" dirty="0"/>
              <a:t> </a:t>
            </a:r>
            <a:r>
              <a:rPr lang="en-US" dirty="0" err="1"/>
              <a:t>affectant</a:t>
            </a:r>
            <a:r>
              <a:rPr lang="en-US" dirty="0"/>
              <a:t> </a:t>
            </a:r>
            <a:r>
              <a:rPr lang="en-US" dirty="0" err="1"/>
              <a:t>directement</a:t>
            </a:r>
            <a:r>
              <a:rPr lang="en-US" dirty="0"/>
              <a:t>) </a:t>
            </a:r>
            <a:r>
              <a:rPr lang="en-US" dirty="0" err="1"/>
              <a:t>violé</a:t>
            </a:r>
            <a:r>
              <a:rPr lang="en-US" dirty="0"/>
              <a:t> la convention </a:t>
            </a:r>
            <a:r>
              <a:rPr lang="en-US" dirty="0" err="1"/>
              <a:t>européenne</a:t>
            </a:r>
            <a:r>
              <a:rPr lang="en-US" dirty="0"/>
              <a:t> des droits de </a:t>
            </a:r>
            <a:r>
              <a:rPr lang="en-US" dirty="0" err="1"/>
              <a:t>l'homme</a:t>
            </a:r>
            <a:r>
              <a:rPr lang="en-US" dirty="0"/>
              <a:t>. </a:t>
            </a:r>
          </a:p>
          <a:p>
            <a:pPr marL="171450" indent="-171450" algn="just">
              <a:buFont typeface="Arial" panose="020B0604020202020204" pitchFamily="34" charset="0"/>
              <a:buChar char="•"/>
            </a:pPr>
            <a:r>
              <a:rPr lang="en-US" dirty="0" err="1"/>
              <a:t>L'acte</a:t>
            </a:r>
            <a:r>
              <a:rPr lang="en-US" dirty="0"/>
              <a:t> </a:t>
            </a:r>
            <a:r>
              <a:rPr lang="en-US" dirty="0" err="1"/>
              <a:t>ou</a:t>
            </a:r>
            <a:r>
              <a:rPr lang="en-US" dirty="0"/>
              <a:t> </a:t>
            </a:r>
            <a:r>
              <a:rPr lang="en-US" dirty="0" err="1"/>
              <a:t>l'omission</a:t>
            </a:r>
            <a:r>
              <a:rPr lang="en-US" dirty="0"/>
              <a:t> </a:t>
            </a:r>
            <a:r>
              <a:rPr lang="en-US" dirty="0" err="1"/>
              <a:t>dénoncé</a:t>
            </a:r>
            <a:r>
              <a:rPr lang="en-US" dirty="0"/>
              <a:t> doit </a:t>
            </a:r>
            <a:r>
              <a:rPr lang="en-US" dirty="0" err="1"/>
              <a:t>être</a:t>
            </a:r>
            <a:r>
              <a:rPr lang="en-US" dirty="0"/>
              <a:t> </a:t>
            </a:r>
            <a:r>
              <a:rPr lang="en-US" dirty="0" err="1"/>
              <a:t>imputé</a:t>
            </a:r>
            <a:r>
              <a:rPr lang="en-US" dirty="0"/>
              <a:t> </a:t>
            </a:r>
            <a:r>
              <a:rPr lang="en-US" dirty="0" err="1"/>
              <a:t>à</a:t>
            </a:r>
            <a:r>
              <a:rPr lang="en-US" dirty="0"/>
              <a:t> </a:t>
            </a:r>
            <a:r>
              <a:rPr lang="en-US" dirty="0" err="1"/>
              <a:t>une</a:t>
            </a:r>
            <a:r>
              <a:rPr lang="en-US" dirty="0"/>
              <a:t> </a:t>
            </a:r>
            <a:r>
              <a:rPr lang="en-US" dirty="0" err="1"/>
              <a:t>ou</a:t>
            </a:r>
            <a:r>
              <a:rPr lang="en-US" dirty="0"/>
              <a:t> </a:t>
            </a:r>
            <a:r>
              <a:rPr lang="en-US" dirty="0" err="1"/>
              <a:t>plusieurs</a:t>
            </a:r>
            <a:r>
              <a:rPr lang="en-US" dirty="0"/>
              <a:t> </a:t>
            </a:r>
            <a:r>
              <a:rPr lang="en-US" dirty="0" err="1"/>
              <a:t>autorités</a:t>
            </a:r>
            <a:r>
              <a:rPr lang="en-US" dirty="0"/>
              <a:t> </a:t>
            </a:r>
            <a:r>
              <a:rPr lang="en-US" dirty="0" err="1"/>
              <a:t>publiques</a:t>
            </a:r>
            <a:r>
              <a:rPr lang="en-US" dirty="0"/>
              <a:t> de </a:t>
            </a:r>
            <a:r>
              <a:rPr lang="en-US" dirty="0" err="1"/>
              <a:t>l'Etat</a:t>
            </a:r>
            <a:r>
              <a:rPr lang="en-US" dirty="0"/>
              <a:t> </a:t>
            </a:r>
            <a:r>
              <a:rPr lang="en-US" dirty="0" err="1"/>
              <a:t>ou</a:t>
            </a:r>
            <a:r>
              <a:rPr lang="en-US" dirty="0"/>
              <a:t> des </a:t>
            </a:r>
            <a:r>
              <a:rPr lang="en-US" dirty="0" err="1"/>
              <a:t>Etats</a:t>
            </a:r>
            <a:r>
              <a:rPr lang="en-US" dirty="0"/>
              <a:t> </a:t>
            </a:r>
            <a:r>
              <a:rPr lang="en-US" dirty="0" err="1"/>
              <a:t>concernés</a:t>
            </a:r>
            <a:r>
              <a:rPr lang="en-US" dirty="0"/>
              <a:t> (par </a:t>
            </a:r>
            <a:r>
              <a:rPr lang="en-US" dirty="0" err="1"/>
              <a:t>exemple</a:t>
            </a:r>
            <a:r>
              <a:rPr lang="en-US" dirty="0"/>
              <a:t>, un tribunal </a:t>
            </a:r>
            <a:r>
              <a:rPr lang="en-US" dirty="0" err="1"/>
              <a:t>ou</a:t>
            </a:r>
            <a:r>
              <a:rPr lang="en-US" dirty="0"/>
              <a:t> </a:t>
            </a:r>
            <a:r>
              <a:rPr lang="en-US" dirty="0" err="1"/>
              <a:t>une</a:t>
            </a:r>
            <a:r>
              <a:rPr lang="en-US" dirty="0"/>
              <a:t> </a:t>
            </a:r>
            <a:r>
              <a:rPr lang="en-US" dirty="0" err="1"/>
              <a:t>autorité</a:t>
            </a:r>
            <a:r>
              <a:rPr lang="en-US" dirty="0"/>
              <a:t> administrative). </a:t>
            </a:r>
          </a:p>
          <a:p>
            <a:pPr marL="171450" indent="-171450" algn="just">
              <a:buFont typeface="Arial" panose="020B0604020202020204" pitchFamily="34" charset="0"/>
              <a:buChar char="•"/>
            </a:pPr>
            <a:r>
              <a:rPr lang="en-US" dirty="0"/>
              <a:t>La </a:t>
            </a:r>
            <a:r>
              <a:rPr lang="en-US" dirty="0" err="1"/>
              <a:t>Cour</a:t>
            </a:r>
            <a:r>
              <a:rPr lang="en-US" dirty="0"/>
              <a:t> ne </a:t>
            </a:r>
            <a:r>
              <a:rPr lang="en-US" dirty="0" err="1"/>
              <a:t>peut</a:t>
            </a:r>
            <a:r>
              <a:rPr lang="en-US" dirty="0"/>
              <a:t> pas </a:t>
            </a:r>
            <a:r>
              <a:rPr lang="en-US" dirty="0" err="1"/>
              <a:t>traiter</a:t>
            </a:r>
            <a:r>
              <a:rPr lang="en-US" dirty="0"/>
              <a:t> de </a:t>
            </a:r>
            <a:r>
              <a:rPr lang="en-US" dirty="0" err="1"/>
              <a:t>plaintes</a:t>
            </a:r>
            <a:r>
              <a:rPr lang="en-US" dirty="0"/>
              <a:t> </a:t>
            </a:r>
            <a:r>
              <a:rPr lang="en-US" dirty="0" err="1"/>
              <a:t>contre</a:t>
            </a:r>
            <a:r>
              <a:rPr lang="en-US" dirty="0"/>
              <a:t> des </a:t>
            </a:r>
            <a:r>
              <a:rPr lang="en-US" dirty="0" err="1"/>
              <a:t>individus</a:t>
            </a:r>
            <a:r>
              <a:rPr lang="en-US" dirty="0"/>
              <a:t> </a:t>
            </a:r>
            <a:r>
              <a:rPr lang="en-US" dirty="0" err="1"/>
              <a:t>ou</a:t>
            </a:r>
            <a:r>
              <a:rPr lang="en-US" dirty="0"/>
              <a:t> des institutions </a:t>
            </a:r>
            <a:r>
              <a:rPr lang="en-US" dirty="0" err="1"/>
              <a:t>privées</a:t>
            </a:r>
            <a:r>
              <a:rPr lang="en-US" dirty="0"/>
              <a:t>, </a:t>
            </a:r>
            <a:r>
              <a:rPr lang="en-US" dirty="0" err="1"/>
              <a:t>telles</a:t>
            </a:r>
            <a:r>
              <a:rPr lang="en-US" dirty="0"/>
              <a:t> que des </a:t>
            </a:r>
            <a:r>
              <a:rPr lang="en-US" dirty="0" err="1"/>
              <a:t>sociétés</a:t>
            </a:r>
            <a:r>
              <a:rPr lang="en-US" dirty="0"/>
              <a:t> </a:t>
            </a:r>
            <a:r>
              <a:rPr lang="en-US" dirty="0" err="1"/>
              <a:t>commerciales</a:t>
            </a:r>
            <a:r>
              <a:rPr lang="en-US" dirty="0"/>
              <a:t>.</a:t>
            </a:r>
          </a:p>
          <a:p>
            <a:pPr marL="171450" indent="-171450" algn="just">
              <a:buFont typeface="Arial" panose="020B0604020202020204" pitchFamily="34" charset="0"/>
              <a:buChar char="•"/>
            </a:pPr>
            <a:r>
              <a:rPr lang="en-US" dirty="0"/>
              <a:t>Principe de </a:t>
            </a:r>
            <a:r>
              <a:rPr lang="en-US" dirty="0" err="1"/>
              <a:t>verticalité</a:t>
            </a:r>
            <a:r>
              <a:rPr lang="en-US" dirty="0"/>
              <a:t> : un </a:t>
            </a:r>
            <a:r>
              <a:rPr lang="en-US" dirty="0" err="1"/>
              <a:t>individu</a:t>
            </a:r>
            <a:r>
              <a:rPr lang="en-US" dirty="0"/>
              <a:t> </a:t>
            </a:r>
            <a:r>
              <a:rPr lang="en-US" dirty="0" err="1"/>
              <a:t>peut</a:t>
            </a:r>
            <a:r>
              <a:rPr lang="en-US" dirty="0"/>
              <a:t> </a:t>
            </a:r>
            <a:r>
              <a:rPr lang="en-US" dirty="0" err="1"/>
              <a:t>intenter</a:t>
            </a:r>
            <a:r>
              <a:rPr lang="en-US" dirty="0"/>
              <a:t> </a:t>
            </a:r>
            <a:r>
              <a:rPr lang="en-US" dirty="0" err="1"/>
              <a:t>une</a:t>
            </a:r>
            <a:r>
              <a:rPr lang="en-US" dirty="0"/>
              <a:t> action </a:t>
            </a:r>
            <a:r>
              <a:rPr lang="en-US" dirty="0" err="1"/>
              <a:t>contre</a:t>
            </a:r>
            <a:r>
              <a:rPr lang="en-US" dirty="0"/>
              <a:t> son État </a:t>
            </a:r>
            <a:r>
              <a:rPr lang="en-US" dirty="0" err="1"/>
              <a:t>devant</a:t>
            </a:r>
            <a:r>
              <a:rPr lang="en-US" dirty="0"/>
              <a:t> </a:t>
            </a:r>
            <a:r>
              <a:rPr lang="en-US" dirty="0" err="1"/>
              <a:t>une</a:t>
            </a:r>
            <a:r>
              <a:rPr lang="en-US" dirty="0"/>
              <a:t> </a:t>
            </a:r>
            <a:r>
              <a:rPr lang="en-US" dirty="0" err="1"/>
              <a:t>juridiction</a:t>
            </a:r>
            <a:r>
              <a:rPr lang="en-US" dirty="0"/>
              <a:t> </a:t>
            </a:r>
            <a:r>
              <a:rPr lang="en-US" dirty="0" err="1"/>
              <a:t>internationale</a:t>
            </a:r>
            <a:r>
              <a:rPr lang="en-US" dirty="0"/>
              <a:t>. </a:t>
            </a:r>
            <a:r>
              <a:rPr lang="en-US" dirty="0" err="1"/>
              <a:t>Mais</a:t>
            </a:r>
            <a:r>
              <a:rPr lang="en-US" dirty="0"/>
              <a:t> la </a:t>
            </a:r>
            <a:r>
              <a:rPr lang="en-US" dirty="0" err="1"/>
              <a:t>Cour</a:t>
            </a:r>
            <a:r>
              <a:rPr lang="en-US" dirty="0"/>
              <a:t> </a:t>
            </a:r>
            <a:r>
              <a:rPr lang="en-US" dirty="0" err="1"/>
              <a:t>européenne</a:t>
            </a:r>
            <a:r>
              <a:rPr lang="en-US" dirty="0"/>
              <a:t> des droits de </a:t>
            </a:r>
            <a:r>
              <a:rPr lang="en-US" dirty="0" err="1"/>
              <a:t>l'homme</a:t>
            </a:r>
            <a:r>
              <a:rPr lang="en-US" dirty="0"/>
              <a:t> </a:t>
            </a:r>
            <a:r>
              <a:rPr lang="en-US" dirty="0" err="1"/>
              <a:t>est</a:t>
            </a:r>
            <a:r>
              <a:rPr lang="en-US" dirty="0"/>
              <a:t> </a:t>
            </a:r>
            <a:r>
              <a:rPr lang="en-US" dirty="0" err="1"/>
              <a:t>allée</a:t>
            </a:r>
            <a:r>
              <a:rPr lang="en-US" dirty="0"/>
              <a:t> encore plus loin : </a:t>
            </a:r>
            <a:r>
              <a:rPr lang="en-US" dirty="0" err="1"/>
              <a:t>lorsque</a:t>
            </a:r>
            <a:r>
              <a:rPr lang="en-US" dirty="0"/>
              <a:t> </a:t>
            </a:r>
            <a:r>
              <a:rPr lang="en-US" dirty="0" err="1"/>
              <a:t>l'atteinte</a:t>
            </a:r>
            <a:r>
              <a:rPr lang="en-US" dirty="0"/>
              <a:t> au droit protégé </a:t>
            </a:r>
            <a:r>
              <a:rPr lang="en-US" dirty="0" err="1"/>
              <a:t>n'est</a:t>
            </a:r>
            <a:r>
              <a:rPr lang="en-US" dirty="0"/>
              <a:t> pas </a:t>
            </a:r>
            <a:r>
              <a:rPr lang="en-US" dirty="0" err="1"/>
              <a:t>directement</a:t>
            </a:r>
            <a:r>
              <a:rPr lang="en-US" dirty="0"/>
              <a:t> imputable </a:t>
            </a:r>
            <a:r>
              <a:rPr lang="en-US" dirty="0" err="1"/>
              <a:t>à</a:t>
            </a:r>
            <a:r>
              <a:rPr lang="en-US" dirty="0"/>
              <a:t> </a:t>
            </a:r>
            <a:r>
              <a:rPr lang="en-US" dirty="0" err="1"/>
              <a:t>l'État</a:t>
            </a:r>
            <a:r>
              <a:rPr lang="en-US" dirty="0"/>
              <a:t> </a:t>
            </a:r>
            <a:r>
              <a:rPr lang="en-US" dirty="0" err="1"/>
              <a:t>mais</a:t>
            </a:r>
            <a:r>
              <a:rPr lang="en-US" dirty="0"/>
              <a:t> </a:t>
            </a:r>
            <a:r>
              <a:rPr lang="en-US" dirty="0" err="1"/>
              <a:t>est</a:t>
            </a:r>
            <a:r>
              <a:rPr lang="en-US" dirty="0"/>
              <a:t> le fait d'un tiers, </a:t>
            </a:r>
            <a:r>
              <a:rPr lang="en-US" dirty="0" err="1"/>
              <a:t>d'une</a:t>
            </a:r>
            <a:r>
              <a:rPr lang="en-US" dirty="0"/>
              <a:t> </a:t>
            </a:r>
            <a:r>
              <a:rPr lang="en-US" dirty="0" err="1"/>
              <a:t>personne</a:t>
            </a:r>
            <a:r>
              <a:rPr lang="en-US" dirty="0"/>
              <a:t> </a:t>
            </a:r>
            <a:r>
              <a:rPr lang="en-US" dirty="0" err="1"/>
              <a:t>privée</a:t>
            </a:r>
            <a:r>
              <a:rPr lang="en-US" dirty="0"/>
              <a:t>, la </a:t>
            </a:r>
            <a:r>
              <a:rPr lang="en-US" dirty="0" err="1"/>
              <a:t>responsabilité</a:t>
            </a:r>
            <a:r>
              <a:rPr lang="en-US" dirty="0"/>
              <a:t> de </a:t>
            </a:r>
            <a:r>
              <a:rPr lang="en-US" dirty="0" err="1"/>
              <a:t>l'État</a:t>
            </a:r>
            <a:r>
              <a:rPr lang="en-US" dirty="0"/>
              <a:t> </a:t>
            </a:r>
            <a:r>
              <a:rPr lang="en-US" dirty="0" err="1"/>
              <a:t>peut</a:t>
            </a:r>
            <a:r>
              <a:rPr lang="en-US" dirty="0"/>
              <a:t> </a:t>
            </a:r>
            <a:r>
              <a:rPr lang="en-US" dirty="0" err="1"/>
              <a:t>néanmoins</a:t>
            </a:r>
            <a:r>
              <a:rPr lang="en-US" dirty="0"/>
              <a:t> </a:t>
            </a:r>
            <a:r>
              <a:rPr lang="en-US" dirty="0" err="1"/>
              <a:t>être</a:t>
            </a:r>
            <a:r>
              <a:rPr lang="en-US" dirty="0"/>
              <a:t> </a:t>
            </a:r>
            <a:r>
              <a:rPr lang="en-US" dirty="0" err="1"/>
              <a:t>invoquée</a:t>
            </a:r>
            <a:r>
              <a:rPr lang="en-US" dirty="0"/>
              <a:t> </a:t>
            </a:r>
            <a:r>
              <a:rPr lang="en-US" dirty="0" err="1"/>
              <a:t>si</a:t>
            </a:r>
            <a:r>
              <a:rPr lang="en-US" dirty="0"/>
              <a:t> la </a:t>
            </a:r>
            <a:r>
              <a:rPr lang="en-US" dirty="0" err="1"/>
              <a:t>législation</a:t>
            </a:r>
            <a:r>
              <a:rPr lang="en-US" dirty="0"/>
              <a:t> de </a:t>
            </a:r>
            <a:r>
              <a:rPr lang="en-US" dirty="0" err="1"/>
              <a:t>cet</a:t>
            </a:r>
            <a:r>
              <a:rPr lang="en-US" dirty="0"/>
              <a:t> État, </a:t>
            </a:r>
            <a:r>
              <a:rPr lang="en-US" dirty="0" err="1"/>
              <a:t>ou</a:t>
            </a:r>
            <a:r>
              <a:rPr lang="en-US" dirty="0"/>
              <a:t> la </a:t>
            </a:r>
            <a:r>
              <a:rPr lang="en-US" dirty="0" err="1"/>
              <a:t>défaillance</a:t>
            </a:r>
            <a:r>
              <a:rPr lang="en-US" dirty="0"/>
              <a:t> de </a:t>
            </a:r>
            <a:r>
              <a:rPr lang="en-US" dirty="0" err="1"/>
              <a:t>ses</a:t>
            </a:r>
            <a:r>
              <a:rPr lang="en-US" dirty="0"/>
              <a:t> services, a </a:t>
            </a:r>
            <a:r>
              <a:rPr lang="en-US" dirty="0" err="1"/>
              <a:t>permis</a:t>
            </a:r>
            <a:r>
              <a:rPr lang="en-US" dirty="0"/>
              <a:t> </a:t>
            </a:r>
            <a:r>
              <a:rPr lang="en-US" dirty="0" err="1"/>
              <a:t>à</a:t>
            </a:r>
            <a:r>
              <a:rPr lang="en-US" dirty="0"/>
              <a:t> </a:t>
            </a:r>
            <a:r>
              <a:rPr lang="en-US" dirty="0" err="1"/>
              <a:t>une</a:t>
            </a:r>
            <a:r>
              <a:rPr lang="en-US" dirty="0"/>
              <a:t> </a:t>
            </a:r>
            <a:r>
              <a:rPr lang="en-US" dirty="0" err="1"/>
              <a:t>personne</a:t>
            </a:r>
            <a:r>
              <a:rPr lang="en-US" dirty="0"/>
              <a:t> </a:t>
            </a:r>
            <a:r>
              <a:rPr lang="en-US" dirty="0" err="1"/>
              <a:t>privée</a:t>
            </a:r>
            <a:r>
              <a:rPr lang="en-US" dirty="0"/>
              <a:t> de porter </a:t>
            </a:r>
            <a:r>
              <a:rPr lang="en-US" dirty="0" err="1"/>
              <a:t>atteinte</a:t>
            </a:r>
            <a:r>
              <a:rPr lang="en-US" dirty="0"/>
              <a:t> </a:t>
            </a:r>
            <a:r>
              <a:rPr lang="en-US" dirty="0" err="1"/>
              <a:t>à</a:t>
            </a:r>
            <a:r>
              <a:rPr lang="en-US" dirty="0"/>
              <a:t> un droit, </a:t>
            </a:r>
            <a:r>
              <a:rPr lang="en-US" dirty="0" err="1"/>
              <a:t>c'est</a:t>
            </a:r>
            <a:r>
              <a:rPr lang="en-US" dirty="0"/>
              <a:t> </a:t>
            </a:r>
            <a:r>
              <a:rPr lang="en-US" dirty="0" err="1"/>
              <a:t>l'effet</a:t>
            </a:r>
            <a:r>
              <a:rPr lang="en-US" dirty="0"/>
              <a:t> Horizontal de la Convention. </a:t>
            </a:r>
            <a:r>
              <a:rPr lang="en-US" dirty="0" err="1"/>
              <a:t>Cet</a:t>
            </a:r>
            <a:r>
              <a:rPr lang="en-US" dirty="0"/>
              <a:t> </a:t>
            </a:r>
            <a:r>
              <a:rPr lang="en-US" dirty="0" err="1"/>
              <a:t>effet</a:t>
            </a:r>
            <a:r>
              <a:rPr lang="en-US" dirty="0"/>
              <a:t> horizontal a </a:t>
            </a:r>
            <a:r>
              <a:rPr lang="en-US" dirty="0" err="1"/>
              <a:t>été</a:t>
            </a:r>
            <a:r>
              <a:rPr lang="en-US" dirty="0"/>
              <a:t> </a:t>
            </a:r>
            <a:r>
              <a:rPr lang="en-US" dirty="0" err="1"/>
              <a:t>créé</a:t>
            </a:r>
            <a:r>
              <a:rPr lang="en-US" dirty="0"/>
              <a:t> par la jurisprudence de la </a:t>
            </a:r>
            <a:r>
              <a:rPr lang="en-US" dirty="0" err="1"/>
              <a:t>Cour</a:t>
            </a:r>
            <a:r>
              <a:rPr lang="en-US"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20</a:t>
            </a:fld>
            <a:endParaRPr lang="en-GB"/>
          </a:p>
        </p:txBody>
      </p:sp>
    </p:spTree>
    <p:extLst>
      <p:ext uri="{BB962C8B-B14F-4D97-AF65-F5344CB8AC3E}">
        <p14:creationId xmlns:p14="http://schemas.microsoft.com/office/powerpoint/2010/main" val="22786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dirty="0" err="1"/>
              <a:t>Voir</a:t>
            </a:r>
            <a:r>
              <a:rPr lang="en-US" dirty="0"/>
              <a:t> </a:t>
            </a:r>
            <a:r>
              <a:rPr lang="en-US" dirty="0" err="1"/>
              <a:t>toutes</a:t>
            </a:r>
            <a:r>
              <a:rPr lang="en-US" dirty="0"/>
              <a:t> les </a:t>
            </a:r>
            <a:r>
              <a:rPr lang="en-US" dirty="0" err="1"/>
              <a:t>informations</a:t>
            </a:r>
            <a:r>
              <a:rPr lang="en-US" dirty="0"/>
              <a:t> dans </a:t>
            </a:r>
            <a:r>
              <a:rPr lang="en-US" dirty="0" err="1"/>
              <a:t>Cour</a:t>
            </a:r>
            <a:r>
              <a:rPr lang="en-US" dirty="0"/>
              <a:t> </a:t>
            </a:r>
            <a:r>
              <a:rPr lang="en-US" dirty="0" err="1"/>
              <a:t>européenne</a:t>
            </a:r>
            <a:r>
              <a:rPr lang="en-US" dirty="0"/>
              <a:t> des droits de </a:t>
            </a:r>
            <a:r>
              <a:rPr lang="en-US" dirty="0" err="1"/>
              <a:t>l'homme</a:t>
            </a:r>
            <a:r>
              <a:rPr lang="en-US" dirty="0"/>
              <a:t>, Questions &amp; </a:t>
            </a:r>
            <a:r>
              <a:rPr lang="en-US" dirty="0" err="1"/>
              <a:t>Réponses</a:t>
            </a:r>
            <a:r>
              <a:rPr lang="en-US" dirty="0"/>
              <a:t>, disponible </a:t>
            </a:r>
            <a:r>
              <a:rPr lang="en-US" dirty="0" err="1"/>
              <a:t>en</a:t>
            </a:r>
            <a:r>
              <a:rPr lang="en-US" dirty="0"/>
              <a:t> </a:t>
            </a:r>
            <a:r>
              <a:rPr lang="en-US" dirty="0" err="1"/>
              <a:t>ligne</a:t>
            </a:r>
            <a:r>
              <a:rPr lang="en-US" dirty="0"/>
              <a:t> https://</a:t>
            </a:r>
            <a:r>
              <a:rPr lang="en-US" dirty="0" err="1"/>
              <a:t>echr.coe.int</a:t>
            </a:r>
            <a:r>
              <a:rPr lang="en-US" dirty="0"/>
              <a:t>/Documents/</a:t>
            </a:r>
            <a:r>
              <a:rPr lang="en-US" dirty="0" err="1"/>
              <a:t>Questions_Answers_ENG.pdf</a:t>
            </a:r>
            <a:r>
              <a:rPr lang="en-US" dirty="0"/>
              <a:t> (</a:t>
            </a:r>
            <a:r>
              <a:rPr lang="en-US" dirty="0" err="1"/>
              <a:t>certainement</a:t>
            </a:r>
            <a:r>
              <a:rPr lang="en-US" dirty="0"/>
              <a:t> </a:t>
            </a:r>
            <a:r>
              <a:rPr lang="en-US" dirty="0" err="1"/>
              <a:t>aussi</a:t>
            </a:r>
            <a:r>
              <a:rPr lang="en-US" dirty="0"/>
              <a:t> dans </a:t>
            </a:r>
            <a:r>
              <a:rPr lang="en-US" dirty="0" err="1"/>
              <a:t>votre</a:t>
            </a:r>
            <a:r>
              <a:rPr lang="en-US" dirty="0"/>
              <a:t> langue </a:t>
            </a:r>
            <a:r>
              <a:rPr lang="en-US" dirty="0" err="1"/>
              <a:t>nationale</a:t>
            </a:r>
            <a:r>
              <a:rPr lang="en-US" dirty="0"/>
              <a:t>)</a:t>
            </a:r>
          </a:p>
          <a:p>
            <a:pPr algn="just"/>
            <a:endParaRPr lang="en-US" dirty="0"/>
          </a:p>
          <a:p>
            <a:pPr algn="just"/>
            <a:r>
              <a:rPr lang="en-US" dirty="0"/>
              <a:t>Le site web de la </a:t>
            </a:r>
            <a:r>
              <a:rPr lang="en-US" dirty="0" err="1"/>
              <a:t>Cour</a:t>
            </a:r>
            <a:r>
              <a:rPr lang="en-US" dirty="0"/>
              <a:t> </a:t>
            </a:r>
            <a:r>
              <a:rPr lang="en-US" dirty="0" err="1"/>
              <a:t>européenne</a:t>
            </a:r>
            <a:r>
              <a:rPr lang="en-US" dirty="0"/>
              <a:t> des droits de </a:t>
            </a:r>
            <a:r>
              <a:rPr lang="en-US" dirty="0" err="1"/>
              <a:t>l'homme</a:t>
            </a:r>
            <a:r>
              <a:rPr lang="en-US" dirty="0"/>
              <a:t> </a:t>
            </a:r>
            <a:r>
              <a:rPr lang="en-US" dirty="0" err="1"/>
              <a:t>est</a:t>
            </a:r>
            <a:r>
              <a:rPr lang="en-US" dirty="0"/>
              <a:t> très bien </a:t>
            </a:r>
            <a:r>
              <a:rPr lang="en-US" dirty="0" err="1"/>
              <a:t>documenté</a:t>
            </a:r>
            <a:r>
              <a:rPr lang="en-US" dirty="0"/>
              <a:t>, les documents </a:t>
            </a:r>
            <a:r>
              <a:rPr lang="en-US" dirty="0" err="1"/>
              <a:t>suivants</a:t>
            </a:r>
            <a:r>
              <a:rPr lang="en-US" dirty="0"/>
              <a:t> </a:t>
            </a:r>
            <a:r>
              <a:rPr lang="en-US" dirty="0" err="1"/>
              <a:t>pourraient</a:t>
            </a:r>
            <a:r>
              <a:rPr lang="en-US" dirty="0"/>
              <a:t> </a:t>
            </a:r>
            <a:r>
              <a:rPr lang="en-US" dirty="0" err="1"/>
              <a:t>être</a:t>
            </a:r>
            <a:r>
              <a:rPr lang="en-US" dirty="0"/>
              <a:t> </a:t>
            </a:r>
            <a:r>
              <a:rPr lang="en-US" dirty="0" err="1"/>
              <a:t>utiles</a:t>
            </a:r>
            <a:r>
              <a:rPr lang="en-US" dirty="0"/>
              <a:t> aux avocats </a:t>
            </a:r>
            <a:r>
              <a:rPr lang="en-US" dirty="0" err="1"/>
              <a:t>spécialisés</a:t>
            </a:r>
            <a:r>
              <a:rPr lang="en-US" dirty="0"/>
              <a:t> </a:t>
            </a:r>
            <a:r>
              <a:rPr lang="en-US" dirty="0" err="1"/>
              <a:t>en</a:t>
            </a:r>
            <a:r>
              <a:rPr lang="en-US" dirty="0"/>
              <a:t> justice juvenile :</a:t>
            </a:r>
          </a:p>
          <a:p>
            <a:pPr marL="171450" indent="-171450" algn="just">
              <a:buFontTx/>
              <a:buChar char="-"/>
            </a:pPr>
            <a:r>
              <a:rPr lang="en-US" dirty="0"/>
              <a:t>Le guide de </a:t>
            </a:r>
            <a:r>
              <a:rPr lang="en-US" dirty="0" err="1"/>
              <a:t>recevabilité</a:t>
            </a:r>
            <a:r>
              <a:rPr lang="en-US" dirty="0"/>
              <a:t> https://</a:t>
            </a:r>
            <a:r>
              <a:rPr lang="en-US" dirty="0" err="1"/>
              <a:t>echr.coe.int</a:t>
            </a:r>
            <a:r>
              <a:rPr lang="en-US" dirty="0"/>
              <a:t>/Pages/</a:t>
            </a:r>
            <a:r>
              <a:rPr lang="en-US" dirty="0" err="1"/>
              <a:t>home.aspx?p</a:t>
            </a:r>
            <a:r>
              <a:rPr lang="en-US" dirty="0"/>
              <a:t>=caselaw/analysis/</a:t>
            </a:r>
            <a:r>
              <a:rPr lang="en-US" dirty="0" err="1"/>
              <a:t>admi_guide&amp;c</a:t>
            </a:r>
            <a:r>
              <a:rPr lang="en-US" dirty="0"/>
              <a:t>=</a:t>
            </a:r>
            <a:r>
              <a:rPr lang="en-US" dirty="0" err="1"/>
              <a:t>fre</a:t>
            </a:r>
            <a:endParaRPr lang="en-US" dirty="0"/>
          </a:p>
          <a:p>
            <a:pPr marL="171450" indent="-171450" algn="just">
              <a:buFontTx/>
              <a:buChar char="-"/>
            </a:pPr>
            <a:r>
              <a:rPr lang="en-US" dirty="0"/>
              <a:t>Fiches </a:t>
            </a:r>
            <a:r>
              <a:rPr lang="en-US" dirty="0" err="1"/>
              <a:t>d'information</a:t>
            </a:r>
            <a:r>
              <a:rPr lang="en-US" dirty="0"/>
              <a:t> sur divers </a:t>
            </a:r>
            <a:r>
              <a:rPr lang="en-US" dirty="0" err="1"/>
              <a:t>sujets</a:t>
            </a:r>
            <a:r>
              <a:rPr lang="en-US" dirty="0"/>
              <a:t> : https://</a:t>
            </a:r>
            <a:r>
              <a:rPr lang="en-US" dirty="0" err="1"/>
              <a:t>echr.coe.int</a:t>
            </a:r>
            <a:r>
              <a:rPr lang="en-US" dirty="0"/>
              <a:t>/Pages/</a:t>
            </a:r>
            <a:r>
              <a:rPr lang="en-US" dirty="0" err="1"/>
              <a:t>home.aspx?p</a:t>
            </a:r>
            <a:r>
              <a:rPr lang="en-US" dirty="0"/>
              <a:t>=press/</a:t>
            </a:r>
            <a:r>
              <a:rPr lang="en-US" dirty="0" err="1"/>
              <a:t>factsheets&amp;c</a:t>
            </a:r>
            <a:r>
              <a:rPr lang="en-US" dirty="0"/>
              <a:t>=</a:t>
            </a:r>
            <a:r>
              <a:rPr lang="en-US" dirty="0" err="1"/>
              <a:t>fre</a:t>
            </a:r>
            <a:endParaRPr lang="en-US" dirty="0"/>
          </a:p>
          <a:p>
            <a:pPr marL="171450" indent="-171450" algn="just">
              <a:buFontTx/>
              <a:buChar char="-"/>
            </a:pPr>
            <a:r>
              <a:rPr lang="en-US" dirty="0"/>
              <a:t>Guides sur les articles : https://</a:t>
            </a:r>
            <a:r>
              <a:rPr lang="en-US" dirty="0" err="1"/>
              <a:t>echr.coe.int</a:t>
            </a:r>
            <a:r>
              <a:rPr lang="en-US" dirty="0"/>
              <a:t>/sites/</a:t>
            </a:r>
            <a:r>
              <a:rPr lang="en-US" dirty="0" err="1"/>
              <a:t>search_fre</a:t>
            </a:r>
            <a:r>
              <a:rPr lang="en-US" dirty="0"/>
              <a:t>/pages/</a:t>
            </a:r>
            <a:r>
              <a:rPr lang="en-US" dirty="0" err="1"/>
              <a:t>search.aspx</a:t>
            </a:r>
            <a:r>
              <a:rPr lang="en-US" dirty="0"/>
              <a:t>#%20</a:t>
            </a:r>
          </a:p>
          <a:p>
            <a:pPr algn="just"/>
            <a:endParaRPr lang="en-US" dirty="0"/>
          </a:p>
          <a:p>
            <a:pPr algn="just"/>
            <a:r>
              <a:rPr lang="en-US" b="1" dirty="0" err="1"/>
              <a:t>Mesures</a:t>
            </a:r>
            <a:r>
              <a:rPr lang="en-US" b="1" dirty="0"/>
              <a:t> </a:t>
            </a:r>
            <a:r>
              <a:rPr lang="en-US" b="1" dirty="0" err="1"/>
              <a:t>provisoires</a:t>
            </a:r>
            <a:r>
              <a:rPr lang="en-US" b="1" dirty="0"/>
              <a:t> </a:t>
            </a:r>
            <a:r>
              <a:rPr lang="en-US" dirty="0"/>
              <a:t>: </a:t>
            </a:r>
            <a:r>
              <a:rPr lang="en-US" dirty="0" err="1"/>
              <a:t>prévues</a:t>
            </a:r>
            <a:r>
              <a:rPr lang="en-US" dirty="0"/>
              <a:t> </a:t>
            </a:r>
            <a:r>
              <a:rPr lang="en-US" dirty="0" err="1"/>
              <a:t>à</a:t>
            </a:r>
            <a:r>
              <a:rPr lang="en-US" dirty="0"/>
              <a:t> </a:t>
            </a:r>
            <a:r>
              <a:rPr lang="en-US" dirty="0" err="1"/>
              <a:t>l'article</a:t>
            </a:r>
            <a:r>
              <a:rPr lang="en-US" dirty="0"/>
              <a:t> 39 du </a:t>
            </a:r>
            <a:r>
              <a:rPr lang="en-US" dirty="0" err="1"/>
              <a:t>règlement</a:t>
            </a:r>
            <a:r>
              <a:rPr lang="en-US" dirty="0"/>
              <a:t> de </a:t>
            </a:r>
            <a:r>
              <a:rPr lang="en-US" dirty="0" err="1"/>
              <a:t>procédure</a:t>
            </a:r>
            <a:r>
              <a:rPr lang="en-US" dirty="0"/>
              <a:t> de la </a:t>
            </a:r>
            <a:r>
              <a:rPr lang="en-US" dirty="0" err="1"/>
              <a:t>Cour</a:t>
            </a:r>
            <a:r>
              <a:rPr lang="en-US" dirty="0"/>
              <a:t>. </a:t>
            </a:r>
            <a:r>
              <a:rPr lang="en-US" dirty="0" err="1"/>
              <a:t>Cet</a:t>
            </a:r>
            <a:r>
              <a:rPr lang="en-US" dirty="0"/>
              <a:t> article </a:t>
            </a:r>
            <a:r>
              <a:rPr lang="en-US" dirty="0" err="1"/>
              <a:t>prévoit</a:t>
            </a:r>
            <a:r>
              <a:rPr lang="en-US" dirty="0"/>
              <a:t> que le </a:t>
            </a:r>
            <a:r>
              <a:rPr lang="en-US" dirty="0" err="1"/>
              <a:t>président</a:t>
            </a:r>
            <a:r>
              <a:rPr lang="en-US" dirty="0"/>
              <a:t> de la chambre, </a:t>
            </a:r>
            <a:r>
              <a:rPr lang="en-US" dirty="0" err="1"/>
              <a:t>soit</a:t>
            </a:r>
            <a:r>
              <a:rPr lang="en-US" dirty="0"/>
              <a:t> </a:t>
            </a:r>
            <a:r>
              <a:rPr lang="en-US" dirty="0" err="1"/>
              <a:t>à</a:t>
            </a:r>
            <a:r>
              <a:rPr lang="en-US" dirty="0"/>
              <a:t> la </a:t>
            </a:r>
            <a:r>
              <a:rPr lang="en-US" dirty="0" err="1"/>
              <a:t>demande</a:t>
            </a:r>
            <a:r>
              <a:rPr lang="en-US" dirty="0"/>
              <a:t> </a:t>
            </a:r>
            <a:r>
              <a:rPr lang="en-US" dirty="0" err="1"/>
              <a:t>d'une</a:t>
            </a:r>
            <a:r>
              <a:rPr lang="en-US" dirty="0"/>
              <a:t> </a:t>
            </a:r>
            <a:r>
              <a:rPr lang="en-US" dirty="0" err="1"/>
              <a:t>partie</a:t>
            </a:r>
            <a:r>
              <a:rPr lang="en-US" dirty="0"/>
              <a:t>, </a:t>
            </a:r>
            <a:r>
              <a:rPr lang="en-US" dirty="0" err="1"/>
              <a:t>soit</a:t>
            </a:r>
            <a:r>
              <a:rPr lang="en-US" dirty="0"/>
              <a:t> </a:t>
            </a:r>
            <a:r>
              <a:rPr lang="en-US" dirty="0" err="1"/>
              <a:t>d'office</a:t>
            </a:r>
            <a:r>
              <a:rPr lang="en-US" dirty="0"/>
              <a:t>, </a:t>
            </a:r>
            <a:r>
              <a:rPr lang="en-US" dirty="0" err="1"/>
              <a:t>peut</a:t>
            </a:r>
            <a:r>
              <a:rPr lang="en-US" dirty="0"/>
              <a:t> </a:t>
            </a:r>
            <a:r>
              <a:rPr lang="en-US" dirty="0" err="1"/>
              <a:t>ainsi</a:t>
            </a:r>
            <a:r>
              <a:rPr lang="en-US" dirty="0"/>
              <a:t> </a:t>
            </a:r>
            <a:r>
              <a:rPr lang="en-US" dirty="0" err="1"/>
              <a:t>indiquer</a:t>
            </a:r>
            <a:r>
              <a:rPr lang="en-US" dirty="0"/>
              <a:t> aux parties </a:t>
            </a:r>
            <a:r>
              <a:rPr lang="en-US" dirty="0" err="1"/>
              <a:t>une</a:t>
            </a:r>
            <a:r>
              <a:rPr lang="en-US" dirty="0"/>
              <a:t> </a:t>
            </a:r>
            <a:r>
              <a:rPr lang="en-US" dirty="0" err="1"/>
              <a:t>mesure</a:t>
            </a:r>
            <a:r>
              <a:rPr lang="en-US" dirty="0"/>
              <a:t> </a:t>
            </a:r>
            <a:r>
              <a:rPr lang="en-US" dirty="0" err="1"/>
              <a:t>provisoire</a:t>
            </a:r>
            <a:r>
              <a:rPr lang="en-US" dirty="0"/>
              <a:t> </a:t>
            </a:r>
            <a:r>
              <a:rPr lang="en-US" dirty="0" err="1"/>
              <a:t>qu'il</a:t>
            </a:r>
            <a:r>
              <a:rPr lang="en-US" dirty="0"/>
              <a:t> </a:t>
            </a:r>
            <a:r>
              <a:rPr lang="en-US" dirty="0" err="1"/>
              <a:t>estime</a:t>
            </a:r>
            <a:r>
              <a:rPr lang="en-US" dirty="0"/>
              <a:t> </a:t>
            </a:r>
            <a:r>
              <a:rPr lang="en-US" dirty="0" err="1"/>
              <a:t>appropriée</a:t>
            </a:r>
            <a:r>
              <a:rPr lang="en-US" dirty="0"/>
              <a:t> dans </a:t>
            </a:r>
            <a:r>
              <a:rPr lang="en-US" dirty="0" err="1"/>
              <a:t>l'intérêt</a:t>
            </a:r>
            <a:r>
              <a:rPr lang="en-US" dirty="0"/>
              <a:t> du bon </a:t>
            </a:r>
            <a:r>
              <a:rPr lang="en-US" dirty="0" err="1"/>
              <a:t>déroulement</a:t>
            </a:r>
            <a:r>
              <a:rPr lang="en-US" dirty="0"/>
              <a:t> de la </a:t>
            </a:r>
            <a:r>
              <a:rPr lang="en-US" dirty="0" err="1"/>
              <a:t>procédure</a:t>
            </a:r>
            <a:r>
              <a:rPr lang="en-US" dirty="0"/>
              <a:t>. </a:t>
            </a:r>
            <a:r>
              <a:rPr lang="en-US" dirty="0" err="1"/>
              <a:t>En</a:t>
            </a:r>
            <a:r>
              <a:rPr lang="en-US" dirty="0"/>
              <a:t> </a:t>
            </a:r>
            <a:r>
              <a:rPr lang="en-US" dirty="0" err="1"/>
              <a:t>principe</a:t>
            </a:r>
            <a:r>
              <a:rPr lang="en-US" dirty="0"/>
              <a:t>, </a:t>
            </a:r>
            <a:r>
              <a:rPr lang="en-US" dirty="0" err="1"/>
              <a:t>ces</a:t>
            </a:r>
            <a:r>
              <a:rPr lang="en-US" dirty="0"/>
              <a:t> </a:t>
            </a:r>
            <a:r>
              <a:rPr lang="en-US" dirty="0" err="1"/>
              <a:t>mesures</a:t>
            </a:r>
            <a:r>
              <a:rPr lang="en-US" dirty="0"/>
              <a:t> </a:t>
            </a:r>
            <a:r>
              <a:rPr lang="en-US" dirty="0" err="1"/>
              <a:t>provisoires</a:t>
            </a:r>
            <a:r>
              <a:rPr lang="en-US" dirty="0"/>
              <a:t> font </a:t>
            </a:r>
            <a:r>
              <a:rPr lang="en-US" dirty="0" err="1"/>
              <a:t>toutes</a:t>
            </a:r>
            <a:r>
              <a:rPr lang="en-US" dirty="0"/>
              <a:t> </a:t>
            </a:r>
            <a:r>
              <a:rPr lang="en-US" dirty="0" err="1"/>
              <a:t>référence</a:t>
            </a:r>
            <a:r>
              <a:rPr lang="en-US" dirty="0"/>
              <a:t> </a:t>
            </a:r>
            <a:r>
              <a:rPr lang="en-US" dirty="0" err="1"/>
              <a:t>à</a:t>
            </a:r>
            <a:r>
              <a:rPr lang="en-US" dirty="0"/>
              <a:t> un </a:t>
            </a:r>
            <a:r>
              <a:rPr lang="en-US" dirty="0" err="1"/>
              <a:t>état</a:t>
            </a:r>
            <a:r>
              <a:rPr lang="en-US" dirty="0"/>
              <a:t> de danger imminent </a:t>
            </a:r>
            <a:r>
              <a:rPr lang="en-US" dirty="0" err="1"/>
              <a:t>menaçant</a:t>
            </a:r>
            <a:r>
              <a:rPr lang="en-US" dirty="0"/>
              <a:t> la vie, </a:t>
            </a:r>
            <a:r>
              <a:rPr lang="en-US" dirty="0" err="1"/>
              <a:t>l'intégrité</a:t>
            </a:r>
            <a:r>
              <a:rPr lang="en-US" dirty="0"/>
              <a:t> physique du </a:t>
            </a:r>
            <a:r>
              <a:rPr lang="en-US" dirty="0" err="1"/>
              <a:t>requérant</a:t>
            </a:r>
            <a:r>
              <a:rPr lang="en-US" dirty="0"/>
              <a:t>.</a:t>
            </a:r>
          </a:p>
          <a:p>
            <a:pPr algn="just"/>
            <a:r>
              <a:rPr lang="en-US" dirty="0" err="1"/>
              <a:t>Depuis</a:t>
            </a:r>
            <a:r>
              <a:rPr lang="en-US" dirty="0"/>
              <a:t> </a:t>
            </a:r>
            <a:r>
              <a:rPr lang="en-US" dirty="0" err="1"/>
              <a:t>l'arrêt</a:t>
            </a:r>
            <a:r>
              <a:rPr lang="en-US" dirty="0"/>
              <a:t> </a:t>
            </a:r>
            <a:r>
              <a:rPr lang="en-US" dirty="0" err="1"/>
              <a:t>Mamatkulov</a:t>
            </a:r>
            <a:r>
              <a:rPr lang="en-US" dirty="0"/>
              <a:t> c. </a:t>
            </a:r>
            <a:r>
              <a:rPr lang="en-US" dirty="0" err="1"/>
              <a:t>Turquie</a:t>
            </a:r>
            <a:r>
              <a:rPr lang="en-US" dirty="0"/>
              <a:t> du 6 </a:t>
            </a:r>
            <a:r>
              <a:rPr lang="en-US" dirty="0" err="1"/>
              <a:t>février</a:t>
            </a:r>
            <a:r>
              <a:rPr lang="en-US" dirty="0"/>
              <a:t> 2003, la </a:t>
            </a:r>
            <a:r>
              <a:rPr lang="en-US" dirty="0" err="1"/>
              <a:t>Cour</a:t>
            </a:r>
            <a:r>
              <a:rPr lang="en-US" dirty="0"/>
              <a:t> </a:t>
            </a:r>
            <a:r>
              <a:rPr lang="en-US" dirty="0" err="1"/>
              <a:t>considère</a:t>
            </a:r>
            <a:r>
              <a:rPr lang="en-US" dirty="0"/>
              <a:t> que </a:t>
            </a:r>
            <a:r>
              <a:rPr lang="en-US" dirty="0" err="1"/>
              <a:t>ces</a:t>
            </a:r>
            <a:r>
              <a:rPr lang="en-US" dirty="0"/>
              <a:t> </a:t>
            </a:r>
            <a:r>
              <a:rPr lang="en-US" dirty="0" err="1"/>
              <a:t>mesures</a:t>
            </a:r>
            <a:r>
              <a:rPr lang="en-US" dirty="0"/>
              <a:t> </a:t>
            </a:r>
            <a:r>
              <a:rPr lang="en-US" dirty="0" err="1"/>
              <a:t>provisoires</a:t>
            </a:r>
            <a:r>
              <a:rPr lang="en-US" dirty="0"/>
              <a:t> </a:t>
            </a:r>
            <a:r>
              <a:rPr lang="en-US" dirty="0" err="1"/>
              <a:t>s'imposent</a:t>
            </a:r>
            <a:r>
              <a:rPr lang="en-US" dirty="0"/>
              <a:t> aux </a:t>
            </a:r>
            <a:r>
              <a:rPr lang="en-US" dirty="0" err="1"/>
              <a:t>Etats</a:t>
            </a:r>
            <a:r>
              <a:rPr lang="en-US" dirty="0"/>
              <a:t>. Les </a:t>
            </a:r>
            <a:r>
              <a:rPr lang="en-US" dirty="0" err="1"/>
              <a:t>Etats</a:t>
            </a:r>
            <a:r>
              <a:rPr lang="en-US" dirty="0"/>
              <a:t> qui ne </a:t>
            </a:r>
            <a:r>
              <a:rPr lang="en-US" dirty="0" err="1"/>
              <a:t>respectent</a:t>
            </a:r>
            <a:r>
              <a:rPr lang="en-US" dirty="0"/>
              <a:t> pas </a:t>
            </a:r>
            <a:r>
              <a:rPr lang="en-US" dirty="0" err="1"/>
              <a:t>ces</a:t>
            </a:r>
            <a:r>
              <a:rPr lang="en-US" dirty="0"/>
              <a:t> </a:t>
            </a:r>
            <a:r>
              <a:rPr lang="en-US" dirty="0" err="1"/>
              <a:t>mesures</a:t>
            </a:r>
            <a:r>
              <a:rPr lang="en-US" dirty="0"/>
              <a:t> </a:t>
            </a:r>
            <a:r>
              <a:rPr lang="en-US" dirty="0" err="1"/>
              <a:t>peuvent</a:t>
            </a:r>
            <a:r>
              <a:rPr lang="en-US" dirty="0"/>
              <a:t> </a:t>
            </a:r>
            <a:r>
              <a:rPr lang="en-US" dirty="0" err="1"/>
              <a:t>être</a:t>
            </a:r>
            <a:r>
              <a:rPr lang="en-US" dirty="0"/>
              <a:t> </a:t>
            </a:r>
            <a:r>
              <a:rPr lang="en-US" dirty="0" err="1"/>
              <a:t>condamnés</a:t>
            </a:r>
            <a:r>
              <a:rPr lang="en-US" dirty="0"/>
              <a:t> pour violation de </a:t>
            </a:r>
            <a:r>
              <a:rPr lang="en-US" dirty="0" err="1"/>
              <a:t>l'article</a:t>
            </a:r>
            <a:r>
              <a:rPr lang="en-US" dirty="0"/>
              <a:t> 34 de la Convention. </a:t>
            </a:r>
          </a:p>
          <a:p>
            <a:pPr algn="just"/>
            <a:endParaRPr lang="en-US" dirty="0"/>
          </a:p>
          <a:p>
            <a:pPr algn="just"/>
            <a:endParaRPr lang="en-US" dirty="0"/>
          </a:p>
          <a:p>
            <a:pPr algn="just"/>
            <a:r>
              <a:rPr lang="en-US" b="1" dirty="0"/>
              <a:t>CEDH, ARTICLE 46 Force </a:t>
            </a:r>
            <a:r>
              <a:rPr lang="en-US" b="1" dirty="0" err="1"/>
              <a:t>obligatoire</a:t>
            </a:r>
            <a:r>
              <a:rPr lang="en-US" b="1" dirty="0"/>
              <a:t> et </a:t>
            </a:r>
            <a:r>
              <a:rPr lang="en-US" b="1" dirty="0" err="1"/>
              <a:t>exécution</a:t>
            </a:r>
            <a:r>
              <a:rPr lang="en-US" b="1" dirty="0"/>
              <a:t> des </a:t>
            </a:r>
            <a:r>
              <a:rPr lang="en-US" b="1" dirty="0" err="1"/>
              <a:t>arrêts</a:t>
            </a:r>
            <a:r>
              <a:rPr lang="en-US" b="1" dirty="0"/>
              <a:t> </a:t>
            </a:r>
            <a:r>
              <a:rPr lang="en-US" dirty="0"/>
              <a:t>1. Les Hautes Parties </a:t>
            </a:r>
            <a:r>
              <a:rPr lang="en-US" dirty="0" err="1"/>
              <a:t>contractantes</a:t>
            </a:r>
            <a:r>
              <a:rPr lang="en-US" dirty="0"/>
              <a:t> </a:t>
            </a:r>
            <a:r>
              <a:rPr lang="en-US" dirty="0" err="1"/>
              <a:t>s'engagent</a:t>
            </a:r>
            <a:r>
              <a:rPr lang="en-US" dirty="0"/>
              <a:t> </a:t>
            </a:r>
            <a:r>
              <a:rPr lang="en-US" dirty="0" err="1"/>
              <a:t>à</a:t>
            </a:r>
            <a:r>
              <a:rPr lang="en-US" dirty="0"/>
              <a:t> se conformer </a:t>
            </a:r>
            <a:r>
              <a:rPr lang="en-US" dirty="0" err="1"/>
              <a:t>à</a:t>
            </a:r>
            <a:r>
              <a:rPr lang="en-US" dirty="0"/>
              <a:t> </a:t>
            </a:r>
            <a:r>
              <a:rPr lang="en-US" dirty="0" err="1"/>
              <a:t>l'arrêt</a:t>
            </a:r>
            <a:r>
              <a:rPr lang="en-US" dirty="0"/>
              <a:t> </a:t>
            </a:r>
            <a:r>
              <a:rPr lang="en-US" dirty="0" err="1"/>
              <a:t>définitif</a:t>
            </a:r>
            <a:r>
              <a:rPr lang="en-US" dirty="0"/>
              <a:t> de la </a:t>
            </a:r>
            <a:r>
              <a:rPr lang="en-US" dirty="0" err="1"/>
              <a:t>Cour</a:t>
            </a:r>
            <a:r>
              <a:rPr lang="en-US" dirty="0"/>
              <a:t> dans </a:t>
            </a:r>
            <a:r>
              <a:rPr lang="en-US" dirty="0" err="1"/>
              <a:t>toute</a:t>
            </a:r>
            <a:r>
              <a:rPr lang="en-US" dirty="0"/>
              <a:t> affaire </a:t>
            </a:r>
            <a:r>
              <a:rPr lang="en-US" dirty="0" err="1"/>
              <a:t>à</a:t>
            </a:r>
            <a:r>
              <a:rPr lang="en-US" dirty="0"/>
              <a:t> </a:t>
            </a:r>
            <a:r>
              <a:rPr lang="en-US" dirty="0" err="1"/>
              <a:t>laquelle</a:t>
            </a:r>
            <a:r>
              <a:rPr lang="en-US" dirty="0"/>
              <a:t> </a:t>
            </a:r>
            <a:r>
              <a:rPr lang="en-US" dirty="0" err="1"/>
              <a:t>elles</a:t>
            </a:r>
            <a:r>
              <a:rPr lang="en-US" dirty="0"/>
              <a:t> </a:t>
            </a:r>
            <a:r>
              <a:rPr lang="en-US" dirty="0" err="1"/>
              <a:t>sont</a:t>
            </a:r>
            <a:r>
              <a:rPr lang="en-US" dirty="0"/>
              <a:t> parties. 2. </a:t>
            </a:r>
            <a:r>
              <a:rPr lang="en-US" dirty="0" err="1"/>
              <a:t>L'arrêt</a:t>
            </a:r>
            <a:r>
              <a:rPr lang="en-US" dirty="0"/>
              <a:t> </a:t>
            </a:r>
            <a:r>
              <a:rPr lang="en-US" dirty="0" err="1"/>
              <a:t>définitif</a:t>
            </a:r>
            <a:r>
              <a:rPr lang="en-US" dirty="0"/>
              <a:t> de la </a:t>
            </a:r>
            <a:r>
              <a:rPr lang="en-US" dirty="0" err="1"/>
              <a:t>Cour</a:t>
            </a:r>
            <a:r>
              <a:rPr lang="en-US" dirty="0"/>
              <a:t> </a:t>
            </a:r>
            <a:r>
              <a:rPr lang="en-US" dirty="0" err="1"/>
              <a:t>est</a:t>
            </a:r>
            <a:r>
              <a:rPr lang="en-US" dirty="0"/>
              <a:t> </a:t>
            </a:r>
            <a:r>
              <a:rPr lang="en-US" dirty="0" err="1"/>
              <a:t>transmis</a:t>
            </a:r>
            <a:r>
              <a:rPr lang="en-US" dirty="0"/>
              <a:t> au </a:t>
            </a:r>
            <a:r>
              <a:rPr lang="en-US" dirty="0" err="1"/>
              <a:t>Comité</a:t>
            </a:r>
            <a:r>
              <a:rPr lang="en-US" dirty="0"/>
              <a:t> des </a:t>
            </a:r>
            <a:r>
              <a:rPr lang="en-US" dirty="0" err="1"/>
              <a:t>Ministres</a:t>
            </a:r>
            <a:r>
              <a:rPr lang="en-US" dirty="0"/>
              <a:t>, qui </a:t>
            </a:r>
            <a:r>
              <a:rPr lang="en-US" dirty="0" err="1"/>
              <a:t>en</a:t>
            </a:r>
            <a:r>
              <a:rPr lang="en-US" dirty="0"/>
              <a:t> surveille </a:t>
            </a:r>
            <a:r>
              <a:rPr lang="en-US" dirty="0" err="1"/>
              <a:t>l'exécution</a:t>
            </a:r>
            <a:r>
              <a:rPr lang="en-US" dirty="0"/>
              <a:t>. 3. Si le </a:t>
            </a:r>
            <a:r>
              <a:rPr lang="en-US" dirty="0" err="1"/>
              <a:t>Comité</a:t>
            </a:r>
            <a:r>
              <a:rPr lang="en-US" dirty="0"/>
              <a:t> des </a:t>
            </a:r>
            <a:r>
              <a:rPr lang="en-US" dirty="0" err="1"/>
              <a:t>Ministres</a:t>
            </a:r>
            <a:r>
              <a:rPr lang="en-US" dirty="0"/>
              <a:t> </a:t>
            </a:r>
            <a:r>
              <a:rPr lang="en-US" dirty="0" err="1"/>
              <a:t>estime</a:t>
            </a:r>
            <a:r>
              <a:rPr lang="en-US" dirty="0"/>
              <a:t> que la surveillance de </a:t>
            </a:r>
            <a:r>
              <a:rPr lang="en-US" dirty="0" err="1"/>
              <a:t>l'exécution</a:t>
            </a:r>
            <a:r>
              <a:rPr lang="en-US" dirty="0"/>
              <a:t> d'un </a:t>
            </a:r>
            <a:r>
              <a:rPr lang="en-US" dirty="0" err="1"/>
              <a:t>arrêt</a:t>
            </a:r>
            <a:r>
              <a:rPr lang="en-US" dirty="0"/>
              <a:t> </a:t>
            </a:r>
            <a:r>
              <a:rPr lang="en-US" dirty="0" err="1"/>
              <a:t>définitif</a:t>
            </a:r>
            <a:r>
              <a:rPr lang="en-US" dirty="0"/>
              <a:t> </a:t>
            </a:r>
            <a:r>
              <a:rPr lang="en-US" dirty="0" err="1"/>
              <a:t>est</a:t>
            </a:r>
            <a:r>
              <a:rPr lang="en-US" dirty="0"/>
              <a:t> </a:t>
            </a:r>
            <a:r>
              <a:rPr lang="en-US" dirty="0" err="1"/>
              <a:t>entravée</a:t>
            </a:r>
            <a:r>
              <a:rPr lang="en-US" dirty="0"/>
              <a:t> par un </a:t>
            </a:r>
            <a:r>
              <a:rPr lang="en-US" dirty="0" err="1"/>
              <a:t>problème</a:t>
            </a:r>
            <a:r>
              <a:rPr lang="en-US" dirty="0"/>
              <a:t> </a:t>
            </a:r>
            <a:r>
              <a:rPr lang="en-US" dirty="0" err="1"/>
              <a:t>d'interprétation</a:t>
            </a:r>
            <a:r>
              <a:rPr lang="en-US" dirty="0"/>
              <a:t> de </a:t>
            </a:r>
            <a:r>
              <a:rPr lang="en-US" dirty="0" err="1"/>
              <a:t>l'arrêt</a:t>
            </a:r>
            <a:r>
              <a:rPr lang="en-US" dirty="0"/>
              <a:t>, il </a:t>
            </a:r>
            <a:r>
              <a:rPr lang="en-US" dirty="0" err="1"/>
              <a:t>peut</a:t>
            </a:r>
            <a:r>
              <a:rPr lang="en-US" dirty="0"/>
              <a:t> </a:t>
            </a:r>
            <a:r>
              <a:rPr lang="en-US" dirty="0" err="1"/>
              <a:t>saisir</a:t>
            </a:r>
            <a:r>
              <a:rPr lang="en-US" dirty="0"/>
              <a:t> la </a:t>
            </a:r>
            <a:r>
              <a:rPr lang="en-US" dirty="0" err="1"/>
              <a:t>Cour</a:t>
            </a:r>
            <a:r>
              <a:rPr lang="en-US" dirty="0"/>
              <a:t> pour </a:t>
            </a:r>
            <a:r>
              <a:rPr lang="en-US" dirty="0" err="1"/>
              <a:t>qu'elle</a:t>
            </a:r>
            <a:r>
              <a:rPr lang="en-US" dirty="0"/>
              <a:t> se </a:t>
            </a:r>
            <a:r>
              <a:rPr lang="en-US" dirty="0" err="1"/>
              <a:t>prononce</a:t>
            </a:r>
            <a:r>
              <a:rPr lang="en-US" dirty="0"/>
              <a:t> sur la question </a:t>
            </a:r>
            <a:r>
              <a:rPr lang="en-US" dirty="0" err="1"/>
              <a:t>d'interprétation</a:t>
            </a:r>
            <a:r>
              <a:rPr lang="en-US" dirty="0"/>
              <a:t>. La </a:t>
            </a:r>
            <a:r>
              <a:rPr lang="en-US" dirty="0" err="1"/>
              <a:t>décision</a:t>
            </a:r>
            <a:r>
              <a:rPr lang="en-US" dirty="0"/>
              <a:t> de renvoi </a:t>
            </a:r>
            <a:r>
              <a:rPr lang="en-US" dirty="0" err="1"/>
              <a:t>requiert</a:t>
            </a:r>
            <a:r>
              <a:rPr lang="en-US" dirty="0"/>
              <a:t> un vote </a:t>
            </a:r>
            <a:r>
              <a:rPr lang="en-US" dirty="0" err="1"/>
              <a:t>à</a:t>
            </a:r>
            <a:r>
              <a:rPr lang="en-US" dirty="0"/>
              <a:t> la </a:t>
            </a:r>
            <a:r>
              <a:rPr lang="en-US" dirty="0" err="1"/>
              <a:t>majorité</a:t>
            </a:r>
            <a:r>
              <a:rPr lang="en-US" dirty="0"/>
              <a:t> des deux tiers des </a:t>
            </a:r>
            <a:r>
              <a:rPr lang="en-US" dirty="0" err="1"/>
              <a:t>représentants</a:t>
            </a:r>
            <a:r>
              <a:rPr lang="en-US" dirty="0"/>
              <a:t> </a:t>
            </a:r>
            <a:r>
              <a:rPr lang="en-US" dirty="0" err="1"/>
              <a:t>ayant</a:t>
            </a:r>
            <a:r>
              <a:rPr lang="en-US" dirty="0"/>
              <a:t> le droit de </a:t>
            </a:r>
            <a:r>
              <a:rPr lang="en-US" dirty="0" err="1"/>
              <a:t>siéger</a:t>
            </a:r>
            <a:r>
              <a:rPr lang="en-US" dirty="0"/>
              <a:t> au </a:t>
            </a:r>
            <a:r>
              <a:rPr lang="en-US" dirty="0" err="1"/>
              <a:t>comité</a:t>
            </a:r>
            <a:r>
              <a:rPr lang="en-US" dirty="0"/>
              <a:t>. 4. Si le </a:t>
            </a:r>
            <a:r>
              <a:rPr lang="en-US" dirty="0" err="1"/>
              <a:t>Comité</a:t>
            </a:r>
            <a:r>
              <a:rPr lang="en-US" dirty="0"/>
              <a:t> des </a:t>
            </a:r>
            <a:r>
              <a:rPr lang="en-US" dirty="0" err="1"/>
              <a:t>Ministres</a:t>
            </a:r>
            <a:r>
              <a:rPr lang="en-US" dirty="0"/>
              <a:t> </a:t>
            </a:r>
            <a:r>
              <a:rPr lang="en-US" dirty="0" err="1"/>
              <a:t>estime</a:t>
            </a:r>
            <a:r>
              <a:rPr lang="en-US" dirty="0"/>
              <a:t> </a:t>
            </a:r>
            <a:r>
              <a:rPr lang="en-US" dirty="0" err="1"/>
              <a:t>qu'une</a:t>
            </a:r>
            <a:r>
              <a:rPr lang="en-US" dirty="0"/>
              <a:t> Haute </a:t>
            </a:r>
            <a:r>
              <a:rPr lang="en-US" dirty="0" err="1"/>
              <a:t>Partie</a:t>
            </a:r>
            <a:r>
              <a:rPr lang="en-US" dirty="0"/>
              <a:t> </a:t>
            </a:r>
            <a:r>
              <a:rPr lang="en-US" dirty="0" err="1"/>
              <a:t>contractante</a:t>
            </a:r>
            <a:r>
              <a:rPr lang="en-US" dirty="0"/>
              <a:t> refuse de se conformer </a:t>
            </a:r>
            <a:r>
              <a:rPr lang="en-US" dirty="0" err="1"/>
              <a:t>à</a:t>
            </a:r>
            <a:r>
              <a:rPr lang="en-US" dirty="0"/>
              <a:t> un </a:t>
            </a:r>
            <a:r>
              <a:rPr lang="en-US" dirty="0" err="1"/>
              <a:t>arrêt</a:t>
            </a:r>
            <a:r>
              <a:rPr lang="en-US" dirty="0"/>
              <a:t> </a:t>
            </a:r>
            <a:r>
              <a:rPr lang="en-US" dirty="0" err="1"/>
              <a:t>définitif</a:t>
            </a:r>
            <a:r>
              <a:rPr lang="en-US" dirty="0"/>
              <a:t> dans </a:t>
            </a:r>
            <a:r>
              <a:rPr lang="en-US" dirty="0" err="1"/>
              <a:t>une</a:t>
            </a:r>
            <a:r>
              <a:rPr lang="en-US" dirty="0"/>
              <a:t> affaire </a:t>
            </a:r>
            <a:r>
              <a:rPr lang="en-US" dirty="0" err="1"/>
              <a:t>à</a:t>
            </a:r>
            <a:r>
              <a:rPr lang="en-US" dirty="0"/>
              <a:t> </a:t>
            </a:r>
            <a:r>
              <a:rPr lang="en-US" dirty="0" err="1"/>
              <a:t>laquelle</a:t>
            </a:r>
            <a:r>
              <a:rPr lang="en-US" dirty="0"/>
              <a:t> </a:t>
            </a:r>
            <a:r>
              <a:rPr lang="en-US" dirty="0" err="1"/>
              <a:t>elle</a:t>
            </a:r>
            <a:r>
              <a:rPr lang="en-US" dirty="0"/>
              <a:t> </a:t>
            </a:r>
            <a:r>
              <a:rPr lang="en-US" dirty="0" err="1"/>
              <a:t>est</a:t>
            </a:r>
            <a:r>
              <a:rPr lang="en-US" dirty="0"/>
              <a:t> </a:t>
            </a:r>
            <a:r>
              <a:rPr lang="en-US" dirty="0" err="1"/>
              <a:t>partie</a:t>
            </a:r>
            <a:r>
              <a:rPr lang="en-US" dirty="0"/>
              <a:t>, il </a:t>
            </a:r>
            <a:r>
              <a:rPr lang="en-US" dirty="0" err="1"/>
              <a:t>peut</a:t>
            </a:r>
            <a:r>
              <a:rPr lang="en-US" dirty="0"/>
              <a:t>, après mise </a:t>
            </a:r>
            <a:r>
              <a:rPr lang="en-US" dirty="0" err="1"/>
              <a:t>en</a:t>
            </a:r>
            <a:r>
              <a:rPr lang="en-US" dirty="0"/>
              <a:t> </a:t>
            </a:r>
            <a:r>
              <a:rPr lang="en-US" dirty="0" err="1"/>
              <a:t>demeure</a:t>
            </a:r>
            <a:r>
              <a:rPr lang="en-US" dirty="0"/>
              <a:t> de </a:t>
            </a:r>
            <a:r>
              <a:rPr lang="en-US" dirty="0" err="1"/>
              <a:t>cette</a:t>
            </a:r>
            <a:r>
              <a:rPr lang="en-US" dirty="0"/>
              <a:t> </a:t>
            </a:r>
            <a:r>
              <a:rPr lang="en-US" dirty="0" err="1"/>
              <a:t>Partie</a:t>
            </a:r>
            <a:r>
              <a:rPr lang="en-US" dirty="0"/>
              <a:t> et par </a:t>
            </a:r>
            <a:r>
              <a:rPr lang="en-US" dirty="0" err="1"/>
              <a:t>décision</a:t>
            </a:r>
            <a:r>
              <a:rPr lang="en-US" dirty="0"/>
              <a:t> </a:t>
            </a:r>
            <a:r>
              <a:rPr lang="en-US" dirty="0" err="1"/>
              <a:t>adoptée</a:t>
            </a:r>
            <a:r>
              <a:rPr lang="en-US" dirty="0"/>
              <a:t> </a:t>
            </a:r>
            <a:r>
              <a:rPr lang="en-US" dirty="0" err="1"/>
              <a:t>à</a:t>
            </a:r>
            <a:r>
              <a:rPr lang="en-US" dirty="0"/>
              <a:t> la </a:t>
            </a:r>
            <a:r>
              <a:rPr lang="en-US" dirty="0" err="1"/>
              <a:t>majorité</a:t>
            </a:r>
            <a:r>
              <a:rPr lang="en-US" dirty="0"/>
              <a:t> des deux tiers des </a:t>
            </a:r>
            <a:r>
              <a:rPr lang="en-US" dirty="0" err="1"/>
              <a:t>représentants</a:t>
            </a:r>
            <a:r>
              <a:rPr lang="en-US" dirty="0"/>
              <a:t> </a:t>
            </a:r>
            <a:r>
              <a:rPr lang="en-US" dirty="0" err="1"/>
              <a:t>ayant</a:t>
            </a:r>
            <a:r>
              <a:rPr lang="en-US" dirty="0"/>
              <a:t> le droit de </a:t>
            </a:r>
            <a:r>
              <a:rPr lang="en-US" dirty="0" err="1"/>
              <a:t>siéger</a:t>
            </a:r>
            <a:r>
              <a:rPr lang="en-US" dirty="0"/>
              <a:t> au </a:t>
            </a:r>
            <a:r>
              <a:rPr lang="en-US" dirty="0" err="1"/>
              <a:t>comité</a:t>
            </a:r>
            <a:r>
              <a:rPr lang="en-US" dirty="0"/>
              <a:t>, </a:t>
            </a:r>
            <a:r>
              <a:rPr lang="en-US" dirty="0" err="1"/>
              <a:t>saisir</a:t>
            </a:r>
            <a:r>
              <a:rPr lang="en-US" dirty="0"/>
              <a:t> la </a:t>
            </a:r>
            <a:r>
              <a:rPr lang="en-US" dirty="0" err="1"/>
              <a:t>Cour</a:t>
            </a:r>
            <a:r>
              <a:rPr lang="en-US" dirty="0"/>
              <a:t> de la question de savoir </a:t>
            </a:r>
            <a:r>
              <a:rPr lang="en-US" dirty="0" err="1"/>
              <a:t>si</a:t>
            </a:r>
            <a:r>
              <a:rPr lang="en-US" dirty="0"/>
              <a:t> </a:t>
            </a:r>
            <a:r>
              <a:rPr lang="en-US" dirty="0" err="1"/>
              <a:t>cette</a:t>
            </a:r>
            <a:r>
              <a:rPr lang="en-US" dirty="0"/>
              <a:t> </a:t>
            </a:r>
            <a:r>
              <a:rPr lang="en-US" dirty="0" err="1"/>
              <a:t>Partie</a:t>
            </a:r>
            <a:r>
              <a:rPr lang="en-US" dirty="0"/>
              <a:t> a manqué </a:t>
            </a:r>
            <a:r>
              <a:rPr lang="en-US" dirty="0" err="1"/>
              <a:t>à</a:t>
            </a:r>
            <a:r>
              <a:rPr lang="en-US" dirty="0"/>
              <a:t> </a:t>
            </a:r>
            <a:r>
              <a:rPr lang="en-US" dirty="0" err="1"/>
              <a:t>l'obligation</a:t>
            </a:r>
            <a:r>
              <a:rPr lang="en-US" dirty="0"/>
              <a:t> qui </a:t>
            </a:r>
            <a:r>
              <a:rPr lang="en-US" dirty="0" err="1"/>
              <a:t>lui</a:t>
            </a:r>
            <a:r>
              <a:rPr lang="en-US" dirty="0"/>
              <a:t> </a:t>
            </a:r>
            <a:r>
              <a:rPr lang="en-US" dirty="0" err="1"/>
              <a:t>incombe</a:t>
            </a:r>
            <a:r>
              <a:rPr lang="en-US" dirty="0"/>
              <a:t> </a:t>
            </a:r>
            <a:r>
              <a:rPr lang="en-US" dirty="0" err="1"/>
              <a:t>en</a:t>
            </a:r>
            <a:r>
              <a:rPr lang="en-US" dirty="0"/>
              <a:t> vertu du paragraphe1. 5. Si la </a:t>
            </a:r>
            <a:r>
              <a:rPr lang="en-US" dirty="0" err="1"/>
              <a:t>Cour</a:t>
            </a:r>
            <a:r>
              <a:rPr lang="en-US" dirty="0"/>
              <a:t> constate </a:t>
            </a:r>
            <a:r>
              <a:rPr lang="en-US" dirty="0" err="1"/>
              <a:t>une</a:t>
            </a:r>
            <a:r>
              <a:rPr lang="en-US" dirty="0"/>
              <a:t> violation du </a:t>
            </a:r>
            <a:r>
              <a:rPr lang="en-US" dirty="0" err="1"/>
              <a:t>paragraphe</a:t>
            </a:r>
            <a:r>
              <a:rPr lang="en-US" dirty="0"/>
              <a:t> 1, </a:t>
            </a:r>
            <a:r>
              <a:rPr lang="en-US" dirty="0" err="1"/>
              <a:t>elle</a:t>
            </a:r>
            <a:r>
              <a:rPr lang="en-US" dirty="0"/>
              <a:t> </a:t>
            </a:r>
            <a:r>
              <a:rPr lang="en-US" dirty="0" err="1"/>
              <a:t>renvoie</a:t>
            </a:r>
            <a:r>
              <a:rPr lang="en-US" dirty="0"/>
              <a:t> </a:t>
            </a:r>
            <a:r>
              <a:rPr lang="en-US" dirty="0" err="1"/>
              <a:t>l'affaire</a:t>
            </a:r>
            <a:r>
              <a:rPr lang="en-US" dirty="0"/>
              <a:t> au </a:t>
            </a:r>
            <a:r>
              <a:rPr lang="en-US" dirty="0" err="1"/>
              <a:t>Comité</a:t>
            </a:r>
            <a:r>
              <a:rPr lang="en-US" dirty="0"/>
              <a:t> des </a:t>
            </a:r>
            <a:r>
              <a:rPr lang="en-US" dirty="0" err="1"/>
              <a:t>Ministres</a:t>
            </a:r>
            <a:r>
              <a:rPr lang="en-US" dirty="0"/>
              <a:t> pour examen des </a:t>
            </a:r>
            <a:r>
              <a:rPr lang="en-US" dirty="0" err="1"/>
              <a:t>mesures</a:t>
            </a:r>
            <a:r>
              <a:rPr lang="en-US" dirty="0"/>
              <a:t> </a:t>
            </a:r>
            <a:r>
              <a:rPr lang="en-US" dirty="0" err="1"/>
              <a:t>à</a:t>
            </a:r>
            <a:r>
              <a:rPr lang="en-US" dirty="0"/>
              <a:t> prendre. Si la </a:t>
            </a:r>
            <a:r>
              <a:rPr lang="en-US" dirty="0" err="1"/>
              <a:t>Cour</a:t>
            </a:r>
            <a:r>
              <a:rPr lang="en-US" dirty="0"/>
              <a:t> ne constate </a:t>
            </a:r>
            <a:r>
              <a:rPr lang="en-US" dirty="0" err="1"/>
              <a:t>aucune</a:t>
            </a:r>
            <a:r>
              <a:rPr lang="en-US" dirty="0"/>
              <a:t> violation du </a:t>
            </a:r>
            <a:r>
              <a:rPr lang="en-US" dirty="0" err="1"/>
              <a:t>paragraphe</a:t>
            </a:r>
            <a:r>
              <a:rPr lang="en-US" dirty="0"/>
              <a:t> 1, </a:t>
            </a:r>
            <a:r>
              <a:rPr lang="en-US" dirty="0" err="1"/>
              <a:t>elle</a:t>
            </a:r>
            <a:r>
              <a:rPr lang="en-US" dirty="0"/>
              <a:t> </a:t>
            </a:r>
            <a:r>
              <a:rPr lang="en-US" dirty="0" err="1"/>
              <a:t>renvoie</a:t>
            </a:r>
            <a:r>
              <a:rPr lang="en-US" dirty="0"/>
              <a:t> </a:t>
            </a:r>
            <a:r>
              <a:rPr lang="en-US" dirty="0" err="1"/>
              <a:t>l'affaire</a:t>
            </a:r>
            <a:r>
              <a:rPr lang="en-US" dirty="0"/>
              <a:t> au </a:t>
            </a:r>
            <a:r>
              <a:rPr lang="en-US" dirty="0" err="1"/>
              <a:t>Comité</a:t>
            </a:r>
            <a:r>
              <a:rPr lang="en-US" dirty="0"/>
              <a:t> des </a:t>
            </a:r>
            <a:r>
              <a:rPr lang="en-US" dirty="0" err="1"/>
              <a:t>Ministres</a:t>
            </a:r>
            <a:r>
              <a:rPr lang="en-US" dirty="0"/>
              <a:t>, qui </a:t>
            </a:r>
            <a:r>
              <a:rPr lang="en-US" dirty="0" err="1"/>
              <a:t>clôt</a:t>
            </a:r>
            <a:r>
              <a:rPr lang="en-US" dirty="0"/>
              <a:t> </a:t>
            </a:r>
            <a:r>
              <a:rPr lang="en-US" dirty="0" err="1"/>
              <a:t>l'examen</a:t>
            </a:r>
            <a:r>
              <a:rPr lang="en-US" dirty="0"/>
              <a:t> de </a:t>
            </a:r>
            <a:r>
              <a:rPr lang="en-US" dirty="0" err="1"/>
              <a:t>l'affaire</a:t>
            </a:r>
            <a:r>
              <a:rPr lang="en-US"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21</a:t>
            </a:fld>
            <a:endParaRPr lang="en-GB"/>
          </a:p>
        </p:txBody>
      </p:sp>
    </p:spTree>
    <p:extLst>
      <p:ext uri="{BB962C8B-B14F-4D97-AF65-F5344CB8AC3E}">
        <p14:creationId xmlns:p14="http://schemas.microsoft.com/office/powerpoint/2010/main" val="231795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dirty="0"/>
              <a:t>Site du </a:t>
            </a:r>
            <a:r>
              <a:rPr lang="en-GB" dirty="0" err="1"/>
              <a:t>Comité</a:t>
            </a:r>
            <a:r>
              <a:rPr lang="en-GB" dirty="0"/>
              <a:t> </a:t>
            </a:r>
            <a:r>
              <a:rPr lang="en-GB" dirty="0" err="1"/>
              <a:t>européen</a:t>
            </a:r>
            <a:r>
              <a:rPr lang="en-GB" dirty="0"/>
              <a:t> des droits </a:t>
            </a:r>
            <a:r>
              <a:rPr lang="en-GB" dirty="0" err="1"/>
              <a:t>sociaux</a:t>
            </a:r>
            <a:r>
              <a:rPr lang="en-GB" dirty="0"/>
              <a:t>, "Le respect des engagements pris par les </a:t>
            </a:r>
            <a:r>
              <a:rPr lang="en-GB" dirty="0" err="1"/>
              <a:t>États</a:t>
            </a:r>
            <a:r>
              <a:rPr lang="en-GB" dirty="0"/>
              <a:t> parties </a:t>
            </a:r>
            <a:r>
              <a:rPr lang="en-GB" dirty="0" err="1"/>
              <a:t>en</a:t>
            </a:r>
            <a:r>
              <a:rPr lang="en-GB" dirty="0"/>
              <a:t> vertu de la </a:t>
            </a:r>
            <a:r>
              <a:rPr lang="en-GB" dirty="0" err="1"/>
              <a:t>Charte</a:t>
            </a:r>
            <a:r>
              <a:rPr lang="en-GB" dirty="0"/>
              <a:t> </a:t>
            </a:r>
            <a:r>
              <a:rPr lang="en-GB" dirty="0" err="1"/>
              <a:t>est</a:t>
            </a:r>
            <a:r>
              <a:rPr lang="en-GB" dirty="0"/>
              <a:t> </a:t>
            </a:r>
            <a:r>
              <a:rPr lang="en-GB" dirty="0" err="1"/>
              <a:t>soumis</a:t>
            </a:r>
            <a:r>
              <a:rPr lang="en-GB" dirty="0"/>
              <a:t> au </a:t>
            </a:r>
            <a:r>
              <a:rPr lang="en-GB" dirty="0" err="1"/>
              <a:t>contrôle</a:t>
            </a:r>
            <a:r>
              <a:rPr lang="en-GB" dirty="0"/>
              <a:t> du </a:t>
            </a:r>
            <a:r>
              <a:rPr lang="en-GB" dirty="0" err="1"/>
              <a:t>Comité</a:t>
            </a:r>
            <a:r>
              <a:rPr lang="en-GB" dirty="0"/>
              <a:t> </a:t>
            </a:r>
            <a:r>
              <a:rPr lang="en-GB" dirty="0" err="1"/>
              <a:t>européen</a:t>
            </a:r>
            <a:r>
              <a:rPr lang="en-GB" dirty="0"/>
              <a:t> des droits </a:t>
            </a:r>
            <a:r>
              <a:rPr lang="en-GB" dirty="0" err="1"/>
              <a:t>sociaux</a:t>
            </a:r>
            <a:r>
              <a:rPr lang="en-GB" dirty="0"/>
              <a:t>. </a:t>
            </a:r>
            <a:r>
              <a:rPr lang="en-GB" dirty="0" err="1"/>
              <a:t>Ses</a:t>
            </a:r>
            <a:r>
              <a:rPr lang="en-GB" dirty="0"/>
              <a:t> 15 </a:t>
            </a:r>
            <a:r>
              <a:rPr lang="en-GB" dirty="0" err="1"/>
              <a:t>membres</a:t>
            </a:r>
            <a:r>
              <a:rPr lang="en-GB" dirty="0"/>
              <a:t> </a:t>
            </a:r>
            <a:r>
              <a:rPr lang="en-GB" dirty="0" err="1"/>
              <a:t>indépendants</a:t>
            </a:r>
            <a:r>
              <a:rPr lang="en-GB" dirty="0"/>
              <a:t> et </a:t>
            </a:r>
            <a:r>
              <a:rPr lang="en-GB" dirty="0" err="1"/>
              <a:t>impartiaux</a:t>
            </a:r>
            <a:r>
              <a:rPr lang="en-GB" dirty="0"/>
              <a:t> </a:t>
            </a:r>
            <a:r>
              <a:rPr lang="en-GB" dirty="0" err="1"/>
              <a:t>sont</a:t>
            </a:r>
            <a:r>
              <a:rPr lang="en-GB" dirty="0"/>
              <a:t> </a:t>
            </a:r>
            <a:r>
              <a:rPr lang="en-GB" dirty="0" err="1"/>
              <a:t>élus</a:t>
            </a:r>
            <a:r>
              <a:rPr lang="en-GB" dirty="0"/>
              <a:t> par le </a:t>
            </a:r>
            <a:r>
              <a:rPr lang="en-GB" dirty="0" err="1"/>
              <a:t>Comité</a:t>
            </a:r>
            <a:r>
              <a:rPr lang="en-GB" dirty="0"/>
              <a:t> des </a:t>
            </a:r>
            <a:r>
              <a:rPr lang="en-GB" dirty="0" err="1"/>
              <a:t>Ministres</a:t>
            </a:r>
            <a:r>
              <a:rPr lang="en-GB" dirty="0"/>
              <a:t> du Conseil de </a:t>
            </a:r>
            <a:r>
              <a:rPr lang="en-GB" dirty="0" err="1"/>
              <a:t>l'Europe</a:t>
            </a:r>
            <a:r>
              <a:rPr lang="en-GB" dirty="0"/>
              <a:t> pour </a:t>
            </a:r>
            <a:r>
              <a:rPr lang="en-GB" dirty="0" err="1"/>
              <a:t>une</a:t>
            </a:r>
            <a:r>
              <a:rPr lang="en-GB" dirty="0"/>
              <a:t> </a:t>
            </a:r>
            <a:r>
              <a:rPr lang="en-GB" dirty="0" err="1"/>
              <a:t>période</a:t>
            </a:r>
            <a:r>
              <a:rPr lang="en-GB" dirty="0"/>
              <a:t> de six </a:t>
            </a:r>
            <a:r>
              <a:rPr lang="en-GB" dirty="0" err="1"/>
              <a:t>ans</a:t>
            </a:r>
            <a:r>
              <a:rPr lang="en-GB" dirty="0"/>
              <a:t>, </a:t>
            </a:r>
            <a:r>
              <a:rPr lang="en-GB" dirty="0" err="1"/>
              <a:t>renouvelable</a:t>
            </a:r>
            <a:r>
              <a:rPr lang="en-GB" dirty="0"/>
              <a:t> </a:t>
            </a:r>
            <a:r>
              <a:rPr lang="en-GB" dirty="0" err="1"/>
              <a:t>une</a:t>
            </a:r>
            <a:r>
              <a:rPr lang="en-GB" dirty="0"/>
              <a:t> </a:t>
            </a:r>
            <a:r>
              <a:rPr lang="en-GB" dirty="0" err="1"/>
              <a:t>fois</a:t>
            </a:r>
            <a:r>
              <a:rPr lang="en-GB" dirty="0"/>
              <a:t>.</a:t>
            </a:r>
          </a:p>
          <a:p>
            <a:pPr algn="just"/>
            <a:endParaRPr lang="en-GB" dirty="0"/>
          </a:p>
          <a:p>
            <a:pPr algn="just"/>
            <a:r>
              <a:rPr lang="en-GB" dirty="0"/>
              <a:t>Le </a:t>
            </a:r>
            <a:r>
              <a:rPr lang="en-GB" dirty="0" err="1"/>
              <a:t>Comité</a:t>
            </a:r>
            <a:r>
              <a:rPr lang="en-GB" dirty="0"/>
              <a:t> </a:t>
            </a:r>
            <a:r>
              <a:rPr lang="en-GB" dirty="0" err="1"/>
              <a:t>européen</a:t>
            </a:r>
            <a:r>
              <a:rPr lang="en-GB" dirty="0"/>
              <a:t> des droits </a:t>
            </a:r>
            <a:r>
              <a:rPr lang="en-GB" dirty="0" err="1"/>
              <a:t>sociaux</a:t>
            </a:r>
            <a:r>
              <a:rPr lang="en-GB" dirty="0"/>
              <a:t> </a:t>
            </a:r>
            <a:r>
              <a:rPr lang="en-GB" dirty="0" err="1"/>
              <a:t>contrôle</a:t>
            </a:r>
            <a:r>
              <a:rPr lang="en-GB" dirty="0"/>
              <a:t> le respect de la </a:t>
            </a:r>
            <a:r>
              <a:rPr lang="en-GB" dirty="0" err="1"/>
              <a:t>Charte</a:t>
            </a:r>
            <a:r>
              <a:rPr lang="en-GB" dirty="0"/>
              <a:t> </a:t>
            </a:r>
            <a:r>
              <a:rPr lang="en-GB" dirty="0" err="1"/>
              <a:t>selon</a:t>
            </a:r>
            <a:r>
              <a:rPr lang="en-GB" dirty="0"/>
              <a:t> deux </a:t>
            </a:r>
            <a:r>
              <a:rPr lang="en-GB" dirty="0" err="1"/>
              <a:t>mécanismes</a:t>
            </a:r>
            <a:r>
              <a:rPr lang="en-GB" dirty="0"/>
              <a:t> </a:t>
            </a:r>
            <a:r>
              <a:rPr lang="en-GB" dirty="0" err="1"/>
              <a:t>complémentaires</a:t>
            </a:r>
            <a:r>
              <a:rPr lang="en-GB" dirty="0"/>
              <a:t> : par le </a:t>
            </a:r>
            <a:r>
              <a:rPr lang="en-GB" dirty="0" err="1"/>
              <a:t>biais</a:t>
            </a:r>
            <a:r>
              <a:rPr lang="en-GB" dirty="0"/>
              <a:t> de </a:t>
            </a:r>
            <a:r>
              <a:rPr lang="en-GB" dirty="0" err="1"/>
              <a:t>réclamations</a:t>
            </a:r>
            <a:r>
              <a:rPr lang="en-GB" dirty="0"/>
              <a:t> collectives </a:t>
            </a:r>
            <a:r>
              <a:rPr lang="en-GB" dirty="0" err="1"/>
              <a:t>déposées</a:t>
            </a:r>
            <a:r>
              <a:rPr lang="en-GB" dirty="0"/>
              <a:t> par les </a:t>
            </a:r>
            <a:r>
              <a:rPr lang="en-GB" dirty="0" err="1"/>
              <a:t>partenaires</a:t>
            </a:r>
            <a:r>
              <a:rPr lang="en-GB" dirty="0"/>
              <a:t> </a:t>
            </a:r>
            <a:r>
              <a:rPr lang="en-GB" dirty="0" err="1"/>
              <a:t>sociaux</a:t>
            </a:r>
            <a:r>
              <a:rPr lang="en-GB" dirty="0"/>
              <a:t> et </a:t>
            </a:r>
            <a:r>
              <a:rPr lang="en-GB" dirty="0" err="1"/>
              <a:t>d'autres</a:t>
            </a:r>
            <a:r>
              <a:rPr lang="en-GB" dirty="0"/>
              <a:t> organisations non </a:t>
            </a:r>
            <a:r>
              <a:rPr lang="en-GB" dirty="0" err="1"/>
              <a:t>gouvernementales</a:t>
            </a:r>
            <a:r>
              <a:rPr lang="en-GB" dirty="0"/>
              <a:t> (</a:t>
            </a:r>
            <a:r>
              <a:rPr lang="en-GB" dirty="0" err="1"/>
              <a:t>Procédure</a:t>
            </a:r>
            <a:r>
              <a:rPr lang="en-GB" dirty="0"/>
              <a:t> de </a:t>
            </a:r>
            <a:r>
              <a:rPr lang="en-GB" dirty="0" err="1"/>
              <a:t>réclamations</a:t>
            </a:r>
            <a:r>
              <a:rPr lang="en-GB" dirty="0"/>
              <a:t> collectives), et par le </a:t>
            </a:r>
            <a:r>
              <a:rPr lang="en-GB" dirty="0" err="1"/>
              <a:t>biais</a:t>
            </a:r>
            <a:r>
              <a:rPr lang="en-GB" dirty="0"/>
              <a:t> de rapports </a:t>
            </a:r>
            <a:r>
              <a:rPr lang="en-GB" dirty="0" err="1"/>
              <a:t>nationaux</a:t>
            </a:r>
            <a:r>
              <a:rPr lang="en-GB" dirty="0"/>
              <a:t> </a:t>
            </a:r>
            <a:r>
              <a:rPr lang="en-GB" dirty="0" err="1"/>
              <a:t>établis</a:t>
            </a:r>
            <a:r>
              <a:rPr lang="en-GB" dirty="0"/>
              <a:t> par les Parties </a:t>
            </a:r>
            <a:r>
              <a:rPr lang="en-GB" dirty="0" err="1"/>
              <a:t>contractantes</a:t>
            </a:r>
            <a:r>
              <a:rPr lang="en-GB" dirty="0"/>
              <a:t> (</a:t>
            </a:r>
            <a:r>
              <a:rPr lang="en-GB" dirty="0" err="1"/>
              <a:t>Système</a:t>
            </a:r>
            <a:r>
              <a:rPr lang="en-GB" dirty="0"/>
              <a:t> de rapports).</a:t>
            </a:r>
          </a:p>
          <a:p>
            <a:pPr algn="just"/>
            <a:endParaRPr lang="en-GB" dirty="0"/>
          </a:p>
          <a:p>
            <a:pPr algn="just"/>
            <a:r>
              <a:rPr lang="en-GB" dirty="0"/>
              <a:t>Dans la </a:t>
            </a:r>
            <a:r>
              <a:rPr lang="en-GB" dirty="0" err="1"/>
              <a:t>mesure</a:t>
            </a:r>
            <a:r>
              <a:rPr lang="en-GB" dirty="0"/>
              <a:t> </a:t>
            </a:r>
            <a:r>
              <a:rPr lang="en-GB" dirty="0" err="1"/>
              <a:t>où</a:t>
            </a:r>
            <a:r>
              <a:rPr lang="en-GB" dirty="0"/>
              <a:t> </a:t>
            </a:r>
            <a:r>
              <a:rPr lang="en-GB" dirty="0" err="1"/>
              <a:t>elles</a:t>
            </a:r>
            <a:r>
              <a:rPr lang="en-GB" dirty="0"/>
              <a:t> se </a:t>
            </a:r>
            <a:r>
              <a:rPr lang="en-GB" dirty="0" err="1"/>
              <a:t>réfèrent</a:t>
            </a:r>
            <a:r>
              <a:rPr lang="en-GB" dirty="0"/>
              <a:t> </a:t>
            </a:r>
            <a:r>
              <a:rPr lang="en-GB" dirty="0" err="1"/>
              <a:t>à</a:t>
            </a:r>
            <a:r>
              <a:rPr lang="en-GB" dirty="0"/>
              <a:t> des dispositions </a:t>
            </a:r>
            <a:r>
              <a:rPr lang="en-GB" dirty="0" err="1"/>
              <a:t>juridiques</a:t>
            </a:r>
            <a:r>
              <a:rPr lang="en-GB" dirty="0"/>
              <a:t> </a:t>
            </a:r>
            <a:r>
              <a:rPr lang="en-GB" dirty="0" err="1"/>
              <a:t>contraignantes</a:t>
            </a:r>
            <a:r>
              <a:rPr lang="en-GB" dirty="0"/>
              <a:t> et </a:t>
            </a:r>
            <a:r>
              <a:rPr lang="en-GB" dirty="0" err="1"/>
              <a:t>sont</a:t>
            </a:r>
            <a:r>
              <a:rPr lang="en-GB" dirty="0"/>
              <a:t> </a:t>
            </a:r>
            <a:r>
              <a:rPr lang="en-GB" dirty="0" err="1"/>
              <a:t>adoptées</a:t>
            </a:r>
            <a:r>
              <a:rPr lang="en-GB" dirty="0"/>
              <a:t> par un </a:t>
            </a:r>
            <a:r>
              <a:rPr lang="en-GB" dirty="0" err="1"/>
              <a:t>organe</a:t>
            </a:r>
            <a:r>
              <a:rPr lang="en-GB" dirty="0"/>
              <a:t> de </a:t>
            </a:r>
            <a:r>
              <a:rPr lang="en-GB" dirty="0" err="1"/>
              <a:t>contrôle</a:t>
            </a:r>
            <a:r>
              <a:rPr lang="en-GB" dirty="0"/>
              <a:t> </a:t>
            </a:r>
            <a:r>
              <a:rPr lang="en-GB" dirty="0" err="1"/>
              <a:t>établi</a:t>
            </a:r>
            <a:r>
              <a:rPr lang="en-GB" dirty="0"/>
              <a:t> par la </a:t>
            </a:r>
            <a:r>
              <a:rPr lang="en-GB" dirty="0" err="1"/>
              <a:t>Charte</a:t>
            </a:r>
            <a:r>
              <a:rPr lang="en-GB" dirty="0"/>
              <a:t> et les </a:t>
            </a:r>
            <a:r>
              <a:rPr lang="en-GB" dirty="0" err="1"/>
              <a:t>protocoles</a:t>
            </a:r>
            <a:r>
              <a:rPr lang="en-GB" dirty="0"/>
              <a:t> </a:t>
            </a:r>
            <a:r>
              <a:rPr lang="en-GB" dirty="0" err="1"/>
              <a:t>pertinents</a:t>
            </a:r>
            <a:r>
              <a:rPr lang="en-GB" dirty="0"/>
              <a:t>, les </a:t>
            </a:r>
            <a:r>
              <a:rPr lang="en-GB" dirty="0" err="1"/>
              <a:t>décisions</a:t>
            </a:r>
            <a:r>
              <a:rPr lang="en-GB" dirty="0"/>
              <a:t> et conclusions du </a:t>
            </a:r>
            <a:r>
              <a:rPr lang="en-GB" dirty="0" err="1"/>
              <a:t>Comité</a:t>
            </a:r>
            <a:r>
              <a:rPr lang="en-GB" dirty="0"/>
              <a:t> </a:t>
            </a:r>
            <a:r>
              <a:rPr lang="en-GB" dirty="0" err="1"/>
              <a:t>européen</a:t>
            </a:r>
            <a:r>
              <a:rPr lang="en-GB" dirty="0"/>
              <a:t> des droits </a:t>
            </a:r>
            <a:r>
              <a:rPr lang="en-GB" dirty="0" err="1"/>
              <a:t>sociaux</a:t>
            </a:r>
            <a:r>
              <a:rPr lang="en-GB" dirty="0"/>
              <a:t> </a:t>
            </a:r>
            <a:r>
              <a:rPr lang="en-GB" dirty="0" err="1"/>
              <a:t>doivent</a:t>
            </a:r>
            <a:r>
              <a:rPr lang="en-GB" dirty="0"/>
              <a:t> </a:t>
            </a:r>
            <a:r>
              <a:rPr lang="en-GB" dirty="0" err="1"/>
              <a:t>être</a:t>
            </a:r>
            <a:r>
              <a:rPr lang="en-GB" dirty="0"/>
              <a:t> </a:t>
            </a:r>
            <a:r>
              <a:rPr lang="en-GB" dirty="0" err="1"/>
              <a:t>respectées</a:t>
            </a:r>
            <a:r>
              <a:rPr lang="en-GB" dirty="0"/>
              <a:t> par les </a:t>
            </a:r>
            <a:r>
              <a:rPr lang="en-GB" dirty="0" err="1"/>
              <a:t>États</a:t>
            </a:r>
            <a:r>
              <a:rPr lang="en-GB" dirty="0"/>
              <a:t> </a:t>
            </a:r>
            <a:r>
              <a:rPr lang="en-GB" dirty="0" err="1"/>
              <a:t>concernés</a:t>
            </a:r>
            <a:r>
              <a:rPr lang="en-GB" dirty="0"/>
              <a:t> ; </a:t>
            </a:r>
            <a:r>
              <a:rPr lang="en-GB" dirty="0" err="1"/>
              <a:t>même</a:t>
            </a:r>
            <a:r>
              <a:rPr lang="en-GB" dirty="0"/>
              <a:t> </a:t>
            </a:r>
            <a:r>
              <a:rPr lang="en-GB" dirty="0" err="1"/>
              <a:t>si</a:t>
            </a:r>
            <a:r>
              <a:rPr lang="en-GB" dirty="0"/>
              <a:t> </a:t>
            </a:r>
            <a:r>
              <a:rPr lang="en-GB" dirty="0" err="1"/>
              <a:t>elles</a:t>
            </a:r>
            <a:r>
              <a:rPr lang="en-GB" dirty="0"/>
              <a:t> ne </a:t>
            </a:r>
            <a:r>
              <a:rPr lang="en-GB" dirty="0" err="1"/>
              <a:t>sont</a:t>
            </a:r>
            <a:r>
              <a:rPr lang="en-GB" dirty="0"/>
              <a:t> pas </a:t>
            </a:r>
            <a:r>
              <a:rPr lang="en-GB" dirty="0" err="1"/>
              <a:t>directement</a:t>
            </a:r>
            <a:r>
              <a:rPr lang="en-GB" dirty="0"/>
              <a:t> </a:t>
            </a:r>
            <a:r>
              <a:rPr lang="en-GB" dirty="0" err="1"/>
              <a:t>applicables</a:t>
            </a:r>
            <a:r>
              <a:rPr lang="en-GB" dirty="0"/>
              <a:t> dans les </a:t>
            </a:r>
            <a:r>
              <a:rPr lang="en-GB" dirty="0" err="1"/>
              <a:t>systèmes</a:t>
            </a:r>
            <a:r>
              <a:rPr lang="en-GB" dirty="0"/>
              <a:t> </a:t>
            </a:r>
            <a:r>
              <a:rPr lang="en-GB" dirty="0" err="1"/>
              <a:t>juridiques</a:t>
            </a:r>
            <a:r>
              <a:rPr lang="en-GB" dirty="0"/>
              <a:t> </a:t>
            </a:r>
            <a:r>
              <a:rPr lang="en-GB" dirty="0" err="1"/>
              <a:t>nationaux</a:t>
            </a:r>
            <a:r>
              <a:rPr lang="en-GB" dirty="0"/>
              <a:t>, </a:t>
            </a:r>
            <a:r>
              <a:rPr lang="en-GB" dirty="0" err="1"/>
              <a:t>elles</a:t>
            </a:r>
            <a:r>
              <a:rPr lang="en-GB" dirty="0"/>
              <a:t> </a:t>
            </a:r>
            <a:r>
              <a:rPr lang="en-GB" dirty="0" err="1"/>
              <a:t>fixent</a:t>
            </a:r>
            <a:r>
              <a:rPr lang="en-GB" dirty="0"/>
              <a:t> le droit et </a:t>
            </a:r>
            <a:r>
              <a:rPr lang="en-GB" dirty="0" err="1"/>
              <a:t>peuvent</a:t>
            </a:r>
            <a:r>
              <a:rPr lang="en-GB" dirty="0"/>
              <a:t> </a:t>
            </a:r>
            <a:r>
              <a:rPr lang="en-GB" dirty="0" err="1"/>
              <a:t>servir</a:t>
            </a:r>
            <a:r>
              <a:rPr lang="en-GB" dirty="0"/>
              <a:t> de base </a:t>
            </a:r>
            <a:r>
              <a:rPr lang="en-GB" dirty="0" err="1"/>
              <a:t>à</a:t>
            </a:r>
            <a:r>
              <a:rPr lang="en-GB" dirty="0"/>
              <a:t> </a:t>
            </a:r>
            <a:r>
              <a:rPr lang="en-GB" dirty="0" err="1"/>
              <a:t>une</a:t>
            </a:r>
            <a:r>
              <a:rPr lang="en-GB" dirty="0"/>
              <a:t> </a:t>
            </a:r>
            <a:r>
              <a:rPr lang="en-GB" dirty="0" err="1"/>
              <a:t>évolution</a:t>
            </a:r>
            <a:r>
              <a:rPr lang="en-GB" dirty="0"/>
              <a:t> positive des droits </a:t>
            </a:r>
            <a:r>
              <a:rPr lang="en-GB" dirty="0" err="1"/>
              <a:t>sociaux</a:t>
            </a:r>
            <a:r>
              <a:rPr lang="en-GB" dirty="0"/>
              <a:t> par la </a:t>
            </a:r>
            <a:r>
              <a:rPr lang="en-GB" dirty="0" err="1"/>
              <a:t>législation</a:t>
            </a:r>
            <a:r>
              <a:rPr lang="en-GB" dirty="0"/>
              <a:t> et la jurisprudence au </a:t>
            </a:r>
            <a:r>
              <a:rPr lang="en-GB" dirty="0" err="1"/>
              <a:t>niveau</a:t>
            </a:r>
            <a:r>
              <a:rPr lang="en-GB" dirty="0"/>
              <a:t> national". </a:t>
            </a:r>
          </a:p>
          <a:p>
            <a:pPr algn="just"/>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22</a:t>
            </a:fld>
            <a:endParaRPr lang="en-GB"/>
          </a:p>
        </p:txBody>
      </p:sp>
    </p:spTree>
    <p:extLst>
      <p:ext uri="{BB962C8B-B14F-4D97-AF65-F5344CB8AC3E}">
        <p14:creationId xmlns:p14="http://schemas.microsoft.com/office/powerpoint/2010/main" val="369662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en-US" sz="1200" b="0" i="0" kern="1200" dirty="0" err="1">
                <a:solidFill>
                  <a:schemeClr val="tx1"/>
                </a:solidFill>
                <a:effectLst/>
                <a:latin typeface="+mn-lt"/>
                <a:ea typeface="+mn-ea"/>
                <a:cs typeface="+mn-cs"/>
              </a:rPr>
              <a:t>Présentez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prochainement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mécanisme</a:t>
            </a:r>
            <a:r>
              <a:rPr lang="en-US" sz="1200" b="0" i="0" kern="1200" dirty="0">
                <a:solidFill>
                  <a:schemeClr val="tx1"/>
                </a:solidFill>
                <a:effectLst/>
                <a:latin typeface="+mn-lt"/>
                <a:ea typeface="+mn-ea"/>
                <a:cs typeface="+mn-cs"/>
              </a:rPr>
              <a:t>, car il </a:t>
            </a:r>
            <a:r>
              <a:rPr lang="en-US" sz="1200" b="0" i="0" kern="1200" dirty="0" err="1">
                <a:solidFill>
                  <a:schemeClr val="tx1"/>
                </a:solidFill>
                <a:effectLst/>
                <a:latin typeface="+mn-lt"/>
                <a:ea typeface="+mn-ea"/>
                <a:cs typeface="+mn-cs"/>
              </a:rPr>
              <a:t>n'est</a:t>
            </a:r>
            <a:r>
              <a:rPr lang="en-US" sz="1200" b="0" i="0" kern="1200" dirty="0">
                <a:solidFill>
                  <a:schemeClr val="tx1"/>
                </a:solidFill>
                <a:effectLst/>
                <a:latin typeface="+mn-lt"/>
                <a:ea typeface="+mn-ea"/>
                <a:cs typeface="+mn-cs"/>
              </a:rPr>
              <a:t> pas le plus utile pour les enfants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conflit</a:t>
            </a:r>
            <a:r>
              <a:rPr lang="en-US" sz="1200" b="0" i="0" kern="1200" dirty="0">
                <a:solidFill>
                  <a:schemeClr val="tx1"/>
                </a:solidFill>
                <a:effectLst/>
                <a:latin typeface="+mn-lt"/>
                <a:ea typeface="+mn-ea"/>
                <a:cs typeface="+mn-cs"/>
              </a:rPr>
              <a:t> avec la </a:t>
            </a:r>
            <a:r>
              <a:rPr lang="en-US" sz="1200" b="0" i="0" kern="1200" dirty="0" err="1">
                <a:solidFill>
                  <a:schemeClr val="tx1"/>
                </a:solidFill>
                <a:effectLst/>
                <a:latin typeface="+mn-lt"/>
                <a:ea typeface="+mn-ea"/>
                <a:cs typeface="+mn-cs"/>
              </a:rPr>
              <a:t>loi</a:t>
            </a:r>
            <a:r>
              <a:rPr lang="en-US" sz="1200" b="0" i="0" kern="1200" dirty="0">
                <a:solidFill>
                  <a:schemeClr val="tx1"/>
                </a:solidFill>
                <a:effectLst/>
                <a:latin typeface="+mn-lt"/>
                <a:ea typeface="+mn-ea"/>
                <a:cs typeface="+mn-cs"/>
              </a:rPr>
              <a:t>, surtout </a:t>
            </a:r>
            <a:r>
              <a:rPr lang="en-US" sz="1200" b="0" i="0" kern="1200" dirty="0" err="1">
                <a:solidFill>
                  <a:schemeClr val="tx1"/>
                </a:solidFill>
                <a:effectLst/>
                <a:latin typeface="+mn-lt"/>
                <a:ea typeface="+mn-ea"/>
                <a:cs typeface="+mn-cs"/>
              </a:rPr>
              <a:t>s'il</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s'applique</a:t>
            </a:r>
            <a:r>
              <a:rPr lang="en-US" sz="1200" b="0" i="0" kern="1200" dirty="0">
                <a:solidFill>
                  <a:schemeClr val="tx1"/>
                </a:solidFill>
                <a:effectLst/>
                <a:latin typeface="+mn-lt"/>
                <a:ea typeface="+mn-ea"/>
                <a:cs typeface="+mn-cs"/>
              </a:rPr>
              <a:t> pas encore dans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pays. Il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cependant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utile pour les droits de </a:t>
            </a:r>
            <a:r>
              <a:rPr lang="en-US" sz="1200" b="0" i="0" kern="1200" dirty="0" err="1">
                <a:solidFill>
                  <a:schemeClr val="tx1"/>
                </a:solidFill>
                <a:effectLst/>
                <a:latin typeface="+mn-lt"/>
                <a:ea typeface="+mn-ea"/>
                <a:cs typeface="+mn-cs"/>
              </a:rPr>
              <a:t>l'enfant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général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jurisprudence sur les </a:t>
            </a:r>
            <a:r>
              <a:rPr lang="en-US" sz="1200" b="0" i="0" kern="1200" dirty="0" err="1">
                <a:solidFill>
                  <a:schemeClr val="tx1"/>
                </a:solidFill>
                <a:effectLst/>
                <a:latin typeface="+mn-lt"/>
                <a:ea typeface="+mn-ea"/>
                <a:cs typeface="+mn-cs"/>
              </a:rPr>
              <a:t>violences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éducatives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mineurs</a:t>
            </a:r>
            <a:r>
              <a:rPr lang="en-US" sz="1200" b="0" i="0" kern="1200" dirty="0">
                <a:solidFill>
                  <a:schemeClr val="tx1"/>
                </a:solidFill>
                <a:effectLst/>
                <a:latin typeface="+mn-lt"/>
                <a:ea typeface="+mn-ea"/>
                <a:cs typeface="+mn-cs"/>
              </a:rPr>
              <a:t> étrangers non </a:t>
            </a:r>
            <a:r>
              <a:rPr lang="en-US" sz="1200" b="0" i="0" kern="1200" dirty="0" err="1">
                <a:solidFill>
                  <a:schemeClr val="tx1"/>
                </a:solidFill>
                <a:effectLst/>
                <a:latin typeface="+mn-lt"/>
                <a:ea typeface="+mn-ea"/>
                <a:cs typeface="+mn-cs"/>
              </a:rPr>
              <a:t>accompagnés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exemple</a:t>
            </a:r>
            <a:r>
              <a:rPr lang="en-US" sz="1200" b="0" i="0" kern="1200" dirty="0">
                <a:solidFill>
                  <a:schemeClr val="tx1"/>
                </a:solidFill>
                <a:effectLst/>
                <a:latin typeface="+mn-lt"/>
                <a:ea typeface="+mn-ea"/>
                <a:cs typeface="+mn-cs"/>
              </a:rPr>
              <a:t>).</a:t>
            </a:r>
          </a:p>
          <a:p>
            <a:pPr marL="171450" indent="-171450" algn="just">
              <a:buFontTx/>
              <a:buChar char="-"/>
            </a:pPr>
            <a:endParaRPr lang="en-US" sz="1200" b="0" i="0" kern="1200" dirty="0">
              <a:solidFill>
                <a:schemeClr val="tx1"/>
              </a:solidFill>
              <a:effectLst/>
              <a:latin typeface="+mn-lt"/>
              <a:ea typeface="+mn-ea"/>
              <a:cs typeface="+mn-cs"/>
            </a:endParaRPr>
          </a:p>
          <a:p>
            <a:pPr marL="0" indent="0" algn="just">
              <a:buFontTx/>
              <a:buNone/>
            </a:pPr>
            <a:r>
              <a:rPr lang="en-US" sz="1200" b="0" i="0" kern="1200" dirty="0" err="1">
                <a:solidFill>
                  <a:schemeClr val="tx1"/>
                </a:solidFill>
                <a:effectLst/>
                <a:latin typeface="+mn-lt"/>
                <a:ea typeface="+mn-ea"/>
                <a:cs typeface="+mn-cs"/>
              </a:rPr>
              <a:t>Informations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tirées</a:t>
            </a:r>
            <a:r>
              <a:rPr lang="en-US" sz="1200" b="0" i="0" kern="1200" dirty="0">
                <a:solidFill>
                  <a:schemeClr val="tx1"/>
                </a:solidFill>
                <a:effectLst/>
                <a:latin typeface="+mn-lt"/>
                <a:ea typeface="+mn-ea"/>
                <a:cs typeface="+mn-cs"/>
              </a:rPr>
              <a:t> du site web du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www.coe.int</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fr</a:t>
            </a:r>
            <a:r>
              <a:rPr lang="en-US" sz="1200" b="0" i="0" kern="1200" dirty="0">
                <a:solidFill>
                  <a:schemeClr val="tx1"/>
                </a:solidFill>
                <a:effectLst/>
                <a:latin typeface="+mn-lt"/>
                <a:ea typeface="+mn-ea"/>
                <a:cs typeface="+mn-cs"/>
              </a:rPr>
              <a:t>/web/</a:t>
            </a:r>
            <a:r>
              <a:rPr lang="en-US" sz="1200" b="0" i="0" kern="1200" dirty="0" err="1">
                <a:solidFill>
                  <a:schemeClr val="tx1"/>
                </a:solidFill>
                <a:effectLst/>
                <a:latin typeface="+mn-lt"/>
                <a:ea typeface="+mn-ea"/>
                <a:cs typeface="+mn-cs"/>
              </a:rPr>
              <a:t>european</a:t>
            </a:r>
            <a:r>
              <a:rPr lang="en-US" sz="1200" b="0" i="0" kern="1200" dirty="0">
                <a:solidFill>
                  <a:schemeClr val="tx1"/>
                </a:solidFill>
                <a:effectLst/>
                <a:latin typeface="+mn-lt"/>
                <a:ea typeface="+mn-ea"/>
                <a:cs typeface="+mn-cs"/>
              </a:rPr>
              <a:t>-social-charter/home)</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La </a:t>
            </a:r>
            <a:r>
              <a:rPr lang="en-US" sz="1200" b="0" i="0" kern="1200" dirty="0" err="1">
                <a:solidFill>
                  <a:schemeClr val="tx1"/>
                </a:solidFill>
                <a:effectLst/>
                <a:latin typeface="+mn-lt"/>
                <a:ea typeface="+mn-ea"/>
                <a:cs typeface="+mn-cs"/>
              </a:rPr>
              <a:t>procédure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collectives a </a:t>
            </a:r>
            <a:r>
              <a:rPr lang="en-US" sz="1200" b="0" i="0" kern="1200" dirty="0" err="1">
                <a:solidFill>
                  <a:schemeClr val="tx1"/>
                </a:solidFill>
                <a:effectLst/>
                <a:latin typeface="+mn-lt"/>
                <a:ea typeface="+mn-ea"/>
                <a:cs typeface="+mn-cs"/>
              </a:rPr>
              <a:t>été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introduite</a:t>
            </a:r>
            <a:r>
              <a:rPr lang="en-US" sz="1200" b="0" i="0" kern="1200" dirty="0">
                <a:solidFill>
                  <a:schemeClr val="tx1"/>
                </a:solidFill>
                <a:effectLst/>
                <a:latin typeface="+mn-lt"/>
                <a:ea typeface="+mn-ea"/>
                <a:cs typeface="+mn-cs"/>
              </a:rPr>
              <a:t> par le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additionnel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prévoyant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collectives, </a:t>
            </a:r>
            <a:r>
              <a:rPr lang="en-US" sz="1200" b="0" i="0" kern="1200" dirty="0" err="1">
                <a:solidFill>
                  <a:schemeClr val="tx1"/>
                </a:solidFill>
                <a:effectLst/>
                <a:latin typeface="+mn-lt"/>
                <a:ea typeface="+mn-ea"/>
                <a:cs typeface="+mn-cs"/>
              </a:rPr>
              <a:t>adopté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1995. La </a:t>
            </a:r>
            <a:r>
              <a:rPr lang="en-US" sz="1200" b="0" i="0" kern="1200" dirty="0" err="1">
                <a:solidFill>
                  <a:schemeClr val="tx1"/>
                </a:solidFill>
                <a:effectLst/>
                <a:latin typeface="+mn-lt"/>
                <a:ea typeface="+mn-ea"/>
                <a:cs typeface="+mn-cs"/>
              </a:rPr>
              <a:t>procédure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collectives a </a:t>
            </a:r>
            <a:r>
              <a:rPr lang="en-US" sz="1200" b="0" i="0" kern="1200" dirty="0" err="1">
                <a:solidFill>
                  <a:schemeClr val="tx1"/>
                </a:solidFill>
                <a:effectLst/>
                <a:latin typeface="+mn-lt"/>
                <a:ea typeface="+mn-ea"/>
                <a:cs typeface="+mn-cs"/>
              </a:rPr>
              <a:t>renforcé</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rôle</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partenaires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et des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non </a:t>
            </a:r>
            <a:r>
              <a:rPr lang="en-US" sz="1200" b="0" i="0" kern="1200" dirty="0" err="1">
                <a:solidFill>
                  <a:schemeClr val="tx1"/>
                </a:solidFill>
                <a:effectLst/>
                <a:latin typeface="+mn-lt"/>
                <a:ea typeface="+mn-ea"/>
                <a:cs typeface="+mn-cs"/>
              </a:rPr>
              <a:t>gouvernementales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permettant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saisir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directement</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qu'il</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prononce</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éventuelle</a:t>
            </a:r>
            <a:r>
              <a:rPr lang="en-US" sz="1200" b="0" i="0" kern="1200" dirty="0">
                <a:solidFill>
                  <a:schemeClr val="tx1"/>
                </a:solidFill>
                <a:effectLst/>
                <a:latin typeface="+mn-lt"/>
                <a:ea typeface="+mn-ea"/>
                <a:cs typeface="+mn-cs"/>
              </a:rPr>
              <a:t> non-application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dans les pays </a:t>
            </a:r>
            <a:r>
              <a:rPr lang="en-US" sz="1200" b="0" i="0" kern="1200" dirty="0" err="1">
                <a:solidFill>
                  <a:schemeClr val="tx1"/>
                </a:solidFill>
                <a:effectLst/>
                <a:latin typeface="+mn-lt"/>
                <a:ea typeface="+mn-ea"/>
                <a:cs typeface="+mn-cs"/>
              </a:rPr>
              <a:t>concernés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c'est</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-dire les </a:t>
            </a:r>
            <a:r>
              <a:rPr lang="en-US" sz="1200" b="0" i="0" kern="1200" dirty="0" err="1">
                <a:solidFill>
                  <a:schemeClr val="tx1"/>
                </a:solidFill>
                <a:effectLst/>
                <a:latin typeface="+mn-lt"/>
                <a:ea typeface="+mn-ea"/>
                <a:cs typeface="+mn-cs"/>
              </a:rPr>
              <a:t>Etats</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accepté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a:t>
            </a:r>
            <a:r>
              <a:rPr lang="en-US" sz="1200" b="0" i="0" kern="1200" dirty="0">
                <a:solidFill>
                  <a:schemeClr val="tx1"/>
                </a:solidFill>
                <a:effectLst/>
                <a:latin typeface="+mn-lt"/>
                <a:ea typeface="+mn-ea"/>
                <a:cs typeface="+mn-cs"/>
              </a:rPr>
              <a:t> dispositions et la </a:t>
            </a:r>
            <a:r>
              <a:rPr lang="en-US" sz="1200" b="0" i="0" kern="1200" dirty="0" err="1">
                <a:solidFill>
                  <a:schemeClr val="tx1"/>
                </a:solidFill>
                <a:effectLst/>
                <a:latin typeface="+mn-lt"/>
                <a:ea typeface="+mn-ea"/>
                <a:cs typeface="+mn-cs"/>
              </a:rPr>
              <a:t>procédure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a:t>
            </a:r>
          </a:p>
          <a:p>
            <a:pPr marL="0" indent="0" algn="just">
              <a:buFontTx/>
              <a:buNone/>
            </a:pP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raison de </a:t>
            </a:r>
            <a:r>
              <a:rPr lang="en-US" sz="1200" b="1" i="0" kern="1200" dirty="0" err="1">
                <a:solidFill>
                  <a:schemeClr val="tx1"/>
                </a:solidFill>
                <a:effectLst/>
                <a:latin typeface="+mn-lt"/>
                <a:ea typeface="+mn-ea"/>
                <a:cs typeface="+mn-cs"/>
              </a:rPr>
              <a:t>leur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caractère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collectif</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les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peuvent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soulever</a:t>
            </a:r>
            <a:r>
              <a:rPr lang="en-US" sz="1200" b="0" i="0" kern="1200" dirty="0">
                <a:solidFill>
                  <a:schemeClr val="tx1"/>
                </a:solidFill>
                <a:effectLst/>
                <a:latin typeface="+mn-lt"/>
                <a:ea typeface="+mn-ea"/>
                <a:cs typeface="+mn-cs"/>
              </a:rPr>
              <a:t> que des questions relatives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non-</a:t>
            </a:r>
            <a:r>
              <a:rPr lang="en-US" sz="1200" b="0" i="0" kern="1200" dirty="0" err="1">
                <a:solidFill>
                  <a:schemeClr val="tx1"/>
                </a:solidFill>
                <a:effectLst/>
                <a:latin typeface="+mn-lt"/>
                <a:ea typeface="+mn-ea"/>
                <a:cs typeface="+mn-cs"/>
              </a:rPr>
              <a:t>conformité</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législation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de la pratique d'un État avec </a:t>
            </a:r>
            <a:r>
              <a:rPr lang="en-US" sz="1200" b="0" i="0" kern="1200" dirty="0" err="1">
                <a:solidFill>
                  <a:schemeClr val="tx1"/>
                </a:solidFill>
                <a:effectLst/>
                <a:latin typeface="+mn-lt"/>
                <a:ea typeface="+mn-ea"/>
                <a:cs typeface="+mn-cs"/>
              </a:rPr>
              <a:t>l'une</a:t>
            </a:r>
            <a:r>
              <a:rPr lang="en-US" sz="1200" b="0" i="0" kern="1200" dirty="0">
                <a:solidFill>
                  <a:schemeClr val="tx1"/>
                </a:solidFill>
                <a:effectLst/>
                <a:latin typeface="+mn-lt"/>
                <a:ea typeface="+mn-ea"/>
                <a:cs typeface="+mn-cs"/>
              </a:rPr>
              <a:t> des dispositions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Les situations </a:t>
            </a:r>
            <a:r>
              <a:rPr lang="en-US" sz="1200" b="1" i="0" kern="1200" dirty="0" err="1">
                <a:solidFill>
                  <a:schemeClr val="tx1"/>
                </a:solidFill>
                <a:effectLst/>
                <a:latin typeface="+mn-lt"/>
                <a:ea typeface="+mn-ea"/>
                <a:cs typeface="+mn-cs"/>
              </a:rPr>
              <a:t>individuelles</a:t>
            </a:r>
            <a:r>
              <a:rPr lang="en-US" sz="1200" b="1" i="0" kern="1200" dirty="0">
                <a:solidFill>
                  <a:schemeClr val="tx1"/>
                </a:solidFill>
                <a:effectLst/>
                <a:latin typeface="+mn-lt"/>
                <a:ea typeface="+mn-ea"/>
                <a:cs typeface="+mn-cs"/>
              </a:rPr>
              <a:t> ne </a:t>
            </a:r>
            <a:r>
              <a:rPr lang="en-US" sz="1200" b="1" i="0" kern="1200" dirty="0" err="1">
                <a:solidFill>
                  <a:schemeClr val="tx1"/>
                </a:solidFill>
                <a:effectLst/>
                <a:latin typeface="+mn-lt"/>
                <a:ea typeface="+mn-ea"/>
                <a:cs typeface="+mn-cs"/>
              </a:rPr>
              <a:t>peuvent</a:t>
            </a:r>
            <a:r>
              <a:rPr lang="en-US" sz="1200" b="1" i="0" kern="1200" dirty="0">
                <a:solidFill>
                  <a:schemeClr val="tx1"/>
                </a:solidFill>
                <a:effectLst/>
                <a:latin typeface="+mn-lt"/>
                <a:ea typeface="+mn-ea"/>
                <a:cs typeface="+mn-cs"/>
              </a:rPr>
              <a:t> pas </a:t>
            </a:r>
            <a:r>
              <a:rPr lang="en-US" sz="1200" b="1" i="0" kern="1200" dirty="0" err="1">
                <a:solidFill>
                  <a:schemeClr val="tx1"/>
                </a:solidFill>
                <a:effectLst/>
                <a:latin typeface="+mn-lt"/>
                <a:ea typeface="+mn-ea"/>
                <a:cs typeface="+mn-cs"/>
              </a:rPr>
              <a:t>être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soumises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De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fait, des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peuvent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déposées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sans que les </a:t>
            </a:r>
            <a:r>
              <a:rPr lang="en-US" sz="1200" b="1" i="0" kern="1200" dirty="0" err="1">
                <a:solidFill>
                  <a:schemeClr val="tx1"/>
                </a:solidFill>
                <a:effectLst/>
                <a:latin typeface="+mn-lt"/>
                <a:ea typeface="+mn-ea"/>
                <a:cs typeface="+mn-cs"/>
              </a:rPr>
              <a:t>voies</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recours</a:t>
            </a:r>
            <a:r>
              <a:rPr lang="en-US" sz="1200" b="1" i="0" kern="1200" dirty="0">
                <a:solidFill>
                  <a:schemeClr val="tx1"/>
                </a:solidFill>
                <a:effectLst/>
                <a:latin typeface="+mn-lt"/>
                <a:ea typeface="+mn-ea"/>
                <a:cs typeface="+mn-cs"/>
              </a:rPr>
              <a:t> internes </a:t>
            </a:r>
            <a:r>
              <a:rPr lang="en-US" sz="1200" b="1" i="0" kern="1200" dirty="0" err="1">
                <a:solidFill>
                  <a:schemeClr val="tx1"/>
                </a:solidFill>
                <a:effectLst/>
                <a:latin typeface="+mn-lt"/>
                <a:ea typeface="+mn-ea"/>
                <a:cs typeface="+mn-cs"/>
              </a:rPr>
              <a:t>aient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été</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épuisées</a:t>
            </a:r>
            <a:r>
              <a:rPr lang="en-US" sz="1200" b="1" i="0" kern="1200" dirty="0">
                <a:solidFill>
                  <a:schemeClr val="tx1"/>
                </a:solidFill>
                <a:effectLst/>
                <a:latin typeface="+mn-lt"/>
                <a:ea typeface="+mn-ea"/>
                <a:cs typeface="+mn-cs"/>
              </a:rPr>
              <a:t> et sans que </a:t>
            </a:r>
            <a:r>
              <a:rPr lang="en-US" sz="1200" b="1" i="0" kern="1200" dirty="0" err="1">
                <a:solidFill>
                  <a:schemeClr val="tx1"/>
                </a:solidFill>
                <a:effectLst/>
                <a:latin typeface="+mn-lt"/>
                <a:ea typeface="+mn-ea"/>
                <a:cs typeface="+mn-cs"/>
              </a:rPr>
              <a:t>l'organisation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réclamante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soit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nécessairement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victime</a:t>
            </a:r>
            <a:r>
              <a:rPr lang="en-US" sz="1200" b="1" i="0" kern="1200" dirty="0">
                <a:solidFill>
                  <a:schemeClr val="tx1"/>
                </a:solidFill>
                <a:effectLst/>
                <a:latin typeface="+mn-lt"/>
                <a:ea typeface="+mn-ea"/>
                <a:cs typeface="+mn-cs"/>
              </a:rPr>
              <a:t> de la violation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question</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Qui ? </a:t>
            </a:r>
            <a:r>
              <a:rPr lang="en-US" sz="1200" b="0" i="0" kern="1200" dirty="0" err="1">
                <a:solidFill>
                  <a:schemeClr val="tx1"/>
                </a:solidFill>
                <a:effectLst/>
                <a:latin typeface="+mn-lt"/>
                <a:ea typeface="+mn-ea"/>
                <a:cs typeface="+mn-cs"/>
              </a:rPr>
              <a:t>Certaines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internationales</a:t>
            </a:r>
            <a:r>
              <a:rPr lang="en-US" sz="1200" b="0" i="0" kern="1200" dirty="0">
                <a:solidFill>
                  <a:schemeClr val="tx1"/>
                </a:solidFill>
                <a:effectLst/>
                <a:latin typeface="+mn-lt"/>
                <a:ea typeface="+mn-ea"/>
                <a:cs typeface="+mn-cs"/>
              </a:rPr>
              <a:t> non </a:t>
            </a:r>
            <a:r>
              <a:rPr lang="en-US" sz="1200" b="0" i="0" kern="1200" dirty="0" err="1">
                <a:solidFill>
                  <a:schemeClr val="tx1"/>
                </a:solidFill>
                <a:effectLst/>
                <a:latin typeface="+mn-lt"/>
                <a:ea typeface="+mn-ea"/>
                <a:cs typeface="+mn-cs"/>
              </a:rPr>
              <a:t>gouvernementales</a:t>
            </a:r>
            <a:r>
              <a:rPr lang="en-US" sz="1200" b="0" i="0" kern="1200" dirty="0">
                <a:solidFill>
                  <a:schemeClr val="tx1"/>
                </a:solidFill>
                <a:effectLst/>
                <a:latin typeface="+mn-lt"/>
                <a:ea typeface="+mn-ea"/>
                <a:cs typeface="+mn-cs"/>
              </a:rPr>
              <a:t> (OING) </a:t>
            </a:r>
            <a:r>
              <a:rPr lang="en-US" sz="1200" b="0" i="0" kern="1200" dirty="0" err="1">
                <a:solidFill>
                  <a:schemeClr val="tx1"/>
                </a:solidFill>
                <a:effectLst/>
                <a:latin typeface="+mn-lt"/>
                <a:ea typeface="+mn-ea"/>
                <a:cs typeface="+mn-cs"/>
              </a:rPr>
              <a:t>dotées</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statut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participatif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auprès</a:t>
            </a:r>
            <a:r>
              <a:rPr lang="en-US" sz="1200" b="0" i="0" kern="1200" dirty="0">
                <a:solidFill>
                  <a:schemeClr val="tx1"/>
                </a:solidFill>
                <a:effectLst/>
                <a:latin typeface="+mn-lt"/>
                <a:ea typeface="+mn-ea"/>
                <a:cs typeface="+mn-cs"/>
              </a:rPr>
              <a:t> du Conseil de </a:t>
            </a:r>
            <a:r>
              <a:rPr lang="en-US" sz="1200" b="0" i="0" kern="1200" dirty="0" err="1">
                <a:solidFill>
                  <a:schemeClr val="tx1"/>
                </a:solidFill>
                <a:effectLst/>
                <a:latin typeface="+mn-lt"/>
                <a:ea typeface="+mn-ea"/>
                <a:cs typeface="+mn-cs"/>
              </a:rPr>
              <a:t>l'Europe</a:t>
            </a:r>
            <a:r>
              <a:rPr lang="en-US" sz="1200" b="0" i="0" kern="1200" dirty="0">
                <a:solidFill>
                  <a:schemeClr val="tx1"/>
                </a:solidFill>
                <a:effectLst/>
                <a:latin typeface="+mn-lt"/>
                <a:ea typeface="+mn-ea"/>
                <a:cs typeface="+mn-cs"/>
              </a:rPr>
              <a:t> ; les </a:t>
            </a:r>
            <a:r>
              <a:rPr lang="en-US" sz="1200" b="0" i="0" kern="1200" dirty="0" err="1">
                <a:solidFill>
                  <a:schemeClr val="tx1"/>
                </a:solidFill>
                <a:effectLst/>
                <a:latin typeface="+mn-lt"/>
                <a:ea typeface="+mn-ea"/>
                <a:cs typeface="+mn-cs"/>
              </a:rPr>
              <a:t>partenaires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niveau</a:t>
            </a:r>
            <a:r>
              <a:rPr lang="en-US" sz="1200" b="0" i="0" kern="1200" dirty="0">
                <a:solidFill>
                  <a:schemeClr val="tx1"/>
                </a:solidFill>
                <a:effectLst/>
                <a:latin typeface="+mn-lt"/>
                <a:ea typeface="+mn-ea"/>
                <a:cs typeface="+mn-cs"/>
              </a:rPr>
              <a:t> national.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outre</a:t>
            </a:r>
            <a:r>
              <a:rPr lang="en-US" sz="1200" b="0" i="0" kern="1200" dirty="0">
                <a:solidFill>
                  <a:schemeClr val="tx1"/>
                </a:solidFill>
                <a:effectLst/>
                <a:latin typeface="+mn-lt"/>
                <a:ea typeface="+mn-ea"/>
                <a:cs typeface="+mn-cs"/>
              </a:rPr>
              <a:t>, tout État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accorder aux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non </a:t>
            </a:r>
            <a:r>
              <a:rPr lang="en-US" sz="1200" b="0" i="0" kern="1200" dirty="0" err="1">
                <a:solidFill>
                  <a:schemeClr val="tx1"/>
                </a:solidFill>
                <a:effectLst/>
                <a:latin typeface="+mn-lt"/>
                <a:ea typeface="+mn-ea"/>
                <a:cs typeface="+mn-cs"/>
              </a:rPr>
              <a:t>gouvernementales</a:t>
            </a:r>
            <a:r>
              <a:rPr lang="en-US" sz="1200" b="0" i="0" kern="1200" dirty="0">
                <a:solidFill>
                  <a:schemeClr val="tx1"/>
                </a:solidFill>
                <a:effectLst/>
                <a:latin typeface="+mn-lt"/>
                <a:ea typeface="+mn-ea"/>
                <a:cs typeface="+mn-cs"/>
              </a:rPr>
              <a:t> (ONG) </a:t>
            </a:r>
            <a:r>
              <a:rPr lang="en-US" sz="1200" b="0" i="0" kern="1200" dirty="0" err="1">
                <a:solidFill>
                  <a:schemeClr val="tx1"/>
                </a:solidFill>
                <a:effectLst/>
                <a:latin typeface="+mn-lt"/>
                <a:ea typeface="+mn-ea"/>
                <a:cs typeface="+mn-cs"/>
              </a:rPr>
              <a:t>nationales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représentatives</a:t>
            </a:r>
            <a:r>
              <a:rPr lang="en-US" sz="1200" b="0" i="0" kern="1200" dirty="0">
                <a:solidFill>
                  <a:schemeClr val="tx1"/>
                </a:solidFill>
                <a:effectLst/>
                <a:latin typeface="+mn-lt"/>
                <a:ea typeface="+mn-ea"/>
                <a:cs typeface="+mn-cs"/>
              </a:rPr>
              <a:t> relevant de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juridiction</a:t>
            </a:r>
            <a:r>
              <a:rPr lang="en-US" sz="1200" b="0" i="0" kern="1200" dirty="0">
                <a:solidFill>
                  <a:schemeClr val="tx1"/>
                </a:solidFill>
                <a:effectLst/>
                <a:latin typeface="+mn-lt"/>
                <a:ea typeface="+mn-ea"/>
                <a:cs typeface="+mn-cs"/>
              </a:rPr>
              <a:t> le droit de </a:t>
            </a:r>
            <a:r>
              <a:rPr lang="en-US" sz="1200" b="0" i="0" kern="1200" dirty="0" err="1">
                <a:solidFill>
                  <a:schemeClr val="tx1"/>
                </a:solidFill>
                <a:effectLst/>
                <a:latin typeface="+mn-lt"/>
                <a:ea typeface="+mn-ea"/>
                <a:cs typeface="+mn-cs"/>
              </a:rPr>
              <a:t>déposer</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plaintes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Jusqu'à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présent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seule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Finlande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a:t>
            </a:r>
            <a:r>
              <a:rPr lang="en-US" sz="1200" b="0" i="0" kern="1200" dirty="0">
                <a:solidFill>
                  <a:schemeClr val="tx1"/>
                </a:solidFill>
                <a:effectLst/>
                <a:latin typeface="+mn-lt"/>
                <a:ea typeface="+mn-ea"/>
                <a:cs typeface="+mn-cs"/>
              </a:rPr>
              <a:t> fait.</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1" i="0" kern="1200" dirty="0">
                <a:solidFill>
                  <a:schemeClr val="tx1"/>
                </a:solidFill>
                <a:effectLst/>
                <a:latin typeface="+mn-lt"/>
                <a:ea typeface="+mn-ea"/>
                <a:cs typeface="+mn-cs"/>
              </a:rPr>
              <a:t>Si </a:t>
            </a:r>
            <a:r>
              <a:rPr lang="en-US" sz="1200" b="1" i="0" kern="1200" dirty="0" err="1">
                <a:solidFill>
                  <a:schemeClr val="tx1"/>
                </a:solidFill>
                <a:effectLst/>
                <a:latin typeface="+mn-lt"/>
                <a:ea typeface="+mn-ea"/>
                <a:cs typeface="+mn-cs"/>
              </a:rPr>
              <a:t>une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plainte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est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jugée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recevable</a:t>
            </a:r>
            <a:r>
              <a:rPr lang="en-US" sz="1200" b="1" i="0" kern="1200" dirty="0">
                <a:solidFill>
                  <a:schemeClr val="tx1"/>
                </a:solidFill>
                <a:effectLst/>
                <a:latin typeface="+mn-lt"/>
                <a:ea typeface="+mn-ea"/>
                <a:cs typeface="+mn-cs"/>
              </a:rPr>
              <a:t> par le </a:t>
            </a:r>
            <a:r>
              <a:rPr lang="en-US" sz="1200" b="1" i="0" kern="1200" dirty="0" err="1">
                <a:solidFill>
                  <a:schemeClr val="tx1"/>
                </a:solidFill>
                <a:effectLst/>
                <a:latin typeface="+mn-lt"/>
                <a:ea typeface="+mn-ea"/>
                <a:cs typeface="+mn-cs"/>
              </a:rPr>
              <a:t>Comité</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européen</a:t>
            </a:r>
            <a:r>
              <a:rPr lang="en-US" sz="1200" b="1" i="0" kern="1200" dirty="0">
                <a:solidFill>
                  <a:schemeClr val="tx1"/>
                </a:solidFill>
                <a:effectLst/>
                <a:latin typeface="+mn-lt"/>
                <a:ea typeface="+mn-ea"/>
                <a:cs typeface="+mn-cs"/>
              </a:rPr>
              <a:t> des droits </a:t>
            </a:r>
            <a:r>
              <a:rPr lang="en-US" sz="1200" b="1" i="0" kern="1200" dirty="0" err="1">
                <a:solidFill>
                  <a:schemeClr val="tx1"/>
                </a:solidFill>
                <a:effectLst/>
                <a:latin typeface="+mn-lt"/>
                <a:ea typeface="+mn-ea"/>
                <a:cs typeface="+mn-cs"/>
              </a:rPr>
              <a:t>sociaux</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celui</a:t>
            </a:r>
            <a:r>
              <a:rPr lang="en-US" sz="1200" b="1" i="0" kern="1200" dirty="0">
                <a:solidFill>
                  <a:schemeClr val="tx1"/>
                </a:solidFill>
                <a:effectLst/>
                <a:latin typeface="+mn-lt"/>
                <a:ea typeface="+mn-ea"/>
                <a:cs typeface="+mn-cs"/>
              </a:rPr>
              <a:t>-ci </a:t>
            </a:r>
            <a:r>
              <a:rPr lang="en-US" sz="1200" b="1" i="0" kern="1200" dirty="0" err="1">
                <a:solidFill>
                  <a:schemeClr val="tx1"/>
                </a:solidFill>
                <a:effectLst/>
                <a:latin typeface="+mn-lt"/>
                <a:ea typeface="+mn-ea"/>
                <a:cs typeface="+mn-cs"/>
              </a:rPr>
              <a:t>prend</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décision</a:t>
            </a:r>
            <a:r>
              <a:rPr lang="en-US" sz="1200" b="1" i="0" kern="1200" dirty="0">
                <a:solidFill>
                  <a:schemeClr val="tx1"/>
                </a:solidFill>
                <a:effectLst/>
                <a:latin typeface="+mn-lt"/>
                <a:ea typeface="+mn-ea"/>
                <a:cs typeface="+mn-cs"/>
              </a:rPr>
              <a:t> sur le bien-</a:t>
            </a:r>
            <a:r>
              <a:rPr lang="en-US" sz="1200" b="1" i="0" kern="1200" dirty="0" err="1">
                <a:solidFill>
                  <a:schemeClr val="tx1"/>
                </a:solidFill>
                <a:effectLst/>
                <a:latin typeface="+mn-lt"/>
                <a:ea typeface="+mn-ea"/>
                <a:cs typeface="+mn-cs"/>
              </a:rPr>
              <a:t>fondé</a:t>
            </a:r>
            <a:r>
              <a:rPr lang="en-US" sz="1200" b="1" i="0" kern="1200" dirty="0">
                <a:solidFill>
                  <a:schemeClr val="tx1"/>
                </a:solidFill>
                <a:effectLst/>
                <a:latin typeface="+mn-lt"/>
                <a:ea typeface="+mn-ea"/>
                <a:cs typeface="+mn-cs"/>
              </a:rPr>
              <a:t> de la </a:t>
            </a:r>
            <a:r>
              <a:rPr lang="en-US" sz="1200" b="1" i="0" kern="1200" dirty="0" err="1">
                <a:solidFill>
                  <a:schemeClr val="tx1"/>
                </a:solidFill>
                <a:effectLst/>
                <a:latin typeface="+mn-lt"/>
                <a:ea typeface="+mn-ea"/>
                <a:cs typeface="+mn-cs"/>
              </a:rPr>
              <a:t>plainte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décision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établit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loi</a:t>
            </a:r>
            <a:r>
              <a:rPr lang="en-US" sz="1200" b="0" i="0" kern="1200" dirty="0">
                <a:solidFill>
                  <a:schemeClr val="tx1"/>
                </a:solidFill>
                <a:effectLst/>
                <a:latin typeface="+mn-lt"/>
                <a:ea typeface="+mn-ea"/>
                <a:cs typeface="+mn-cs"/>
              </a:rPr>
              <a:t> et/</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la pratique d'un État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n'est</a:t>
            </a:r>
            <a:r>
              <a:rPr lang="en-US" sz="1200" b="0" i="0" kern="1200" dirty="0">
                <a:solidFill>
                  <a:schemeClr val="tx1"/>
                </a:solidFill>
                <a:effectLst/>
                <a:latin typeface="+mn-lt"/>
                <a:ea typeface="+mn-ea"/>
                <a:cs typeface="+mn-cs"/>
              </a:rPr>
              <a:t> pas </a:t>
            </a:r>
            <a:r>
              <a:rPr lang="en-US" sz="1200" b="0" i="0" kern="1200" dirty="0" err="1">
                <a:solidFill>
                  <a:schemeClr val="tx1"/>
                </a:solidFill>
                <a:effectLst/>
                <a:latin typeface="+mn-lt"/>
                <a:ea typeface="+mn-ea"/>
                <a:cs typeface="+mn-cs"/>
              </a:rPr>
              <a:t>conforme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plusieurs</a:t>
            </a:r>
            <a:r>
              <a:rPr lang="en-US" sz="1200" b="0" i="0" kern="1200" dirty="0">
                <a:solidFill>
                  <a:schemeClr val="tx1"/>
                </a:solidFill>
                <a:effectLst/>
                <a:latin typeface="+mn-lt"/>
                <a:ea typeface="+mn-ea"/>
                <a:cs typeface="+mn-cs"/>
              </a:rPr>
              <a:t> dispositions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décision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transmise</a:t>
            </a:r>
            <a:r>
              <a:rPr lang="en-US" sz="1200" b="0" i="0" kern="1200" dirty="0">
                <a:solidFill>
                  <a:schemeClr val="tx1"/>
                </a:solidFill>
                <a:effectLst/>
                <a:latin typeface="+mn-lt"/>
                <a:ea typeface="+mn-ea"/>
                <a:cs typeface="+mn-cs"/>
              </a:rPr>
              <a:t> par le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aux parties et,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vue</a:t>
            </a:r>
            <a:r>
              <a:rPr lang="en-US" sz="1200" b="0" i="0" kern="1200" dirty="0">
                <a:solidFill>
                  <a:schemeClr val="tx1"/>
                </a:solidFill>
                <a:effectLst/>
                <a:latin typeface="+mn-lt"/>
                <a:ea typeface="+mn-ea"/>
                <a:cs typeface="+mn-cs"/>
              </a:rPr>
              <a:t> de son </a:t>
            </a:r>
            <a:r>
              <a:rPr lang="en-US" sz="1200" b="0" i="0" kern="1200" dirty="0" err="1">
                <a:solidFill>
                  <a:schemeClr val="tx1"/>
                </a:solidFill>
                <a:effectLst/>
                <a:latin typeface="+mn-lt"/>
                <a:ea typeface="+mn-ea"/>
                <a:cs typeface="+mn-cs"/>
              </a:rPr>
              <a:t>suivi</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Ministres</a:t>
            </a:r>
            <a:r>
              <a:rPr lang="en-US" sz="1200" b="0" i="0" kern="1200" dirty="0">
                <a:solidFill>
                  <a:schemeClr val="tx1"/>
                </a:solidFill>
                <a:effectLst/>
                <a:latin typeface="+mn-lt"/>
                <a:ea typeface="+mn-ea"/>
                <a:cs typeface="+mn-cs"/>
              </a:rPr>
              <a:t> du Conseil de </a:t>
            </a:r>
            <a:r>
              <a:rPr lang="en-US" sz="1200" b="0" i="0" kern="1200" dirty="0" err="1">
                <a:solidFill>
                  <a:schemeClr val="tx1"/>
                </a:solidFill>
                <a:effectLst/>
                <a:latin typeface="+mn-lt"/>
                <a:ea typeface="+mn-ea"/>
                <a:cs typeface="+mn-cs"/>
              </a:rPr>
              <a:t>l'Europe</a:t>
            </a:r>
            <a:r>
              <a:rPr lang="en-US" sz="1200" b="0" i="0" kern="1200" dirty="0">
                <a:solidFill>
                  <a:schemeClr val="tx1"/>
                </a:solidFill>
                <a:effectLst/>
                <a:latin typeface="+mn-lt"/>
                <a:ea typeface="+mn-ea"/>
                <a:cs typeface="+mn-cs"/>
              </a:rPr>
              <a:t>.</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Dans la </a:t>
            </a:r>
            <a:r>
              <a:rPr lang="en-US" sz="1200" b="0" i="0" kern="1200" dirty="0" err="1">
                <a:solidFill>
                  <a:schemeClr val="tx1"/>
                </a:solidFill>
                <a:effectLst/>
                <a:latin typeface="+mn-lt"/>
                <a:ea typeface="+mn-ea"/>
                <a:cs typeface="+mn-cs"/>
              </a:rPr>
              <a:t>mesure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où</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elles</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réfèrent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des dispositions </a:t>
            </a:r>
            <a:r>
              <a:rPr lang="en-US" sz="1200" b="0" i="0" kern="1200" dirty="0" err="1">
                <a:solidFill>
                  <a:schemeClr val="tx1"/>
                </a:solidFill>
                <a:effectLst/>
                <a:latin typeface="+mn-lt"/>
                <a:ea typeface="+mn-ea"/>
                <a:cs typeface="+mn-cs"/>
              </a:rPr>
              <a:t>juridiques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contraignantes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adoptées</a:t>
            </a:r>
            <a:r>
              <a:rPr lang="en-US" sz="1200" b="0" i="0" kern="1200" dirty="0">
                <a:solidFill>
                  <a:schemeClr val="tx1"/>
                </a:solidFill>
                <a:effectLst/>
                <a:latin typeface="+mn-lt"/>
                <a:ea typeface="+mn-ea"/>
                <a:cs typeface="+mn-cs"/>
              </a:rPr>
              <a:t> par un </a:t>
            </a:r>
            <a:r>
              <a:rPr lang="en-US" sz="1200" b="0" i="0" kern="1200" dirty="0" err="1">
                <a:solidFill>
                  <a:schemeClr val="tx1"/>
                </a:solidFill>
                <a:effectLst/>
                <a:latin typeface="+mn-lt"/>
                <a:ea typeface="+mn-ea"/>
                <a:cs typeface="+mn-cs"/>
              </a:rPr>
              <a:t>organe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établi</a:t>
            </a:r>
            <a:r>
              <a:rPr lang="en-US" sz="1200" b="0" i="0" kern="1200" dirty="0">
                <a:solidFill>
                  <a:schemeClr val="tx1"/>
                </a:solidFill>
                <a:effectLst/>
                <a:latin typeface="+mn-lt"/>
                <a:ea typeface="+mn-ea"/>
                <a:cs typeface="+mn-cs"/>
              </a:rPr>
              <a:t> par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et le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prévoyant</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décisions</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doivent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être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respectées</a:t>
            </a:r>
            <a:r>
              <a:rPr lang="en-US" sz="1200" b="1" i="0" kern="1200" dirty="0">
                <a:solidFill>
                  <a:schemeClr val="tx1"/>
                </a:solidFill>
                <a:effectLst/>
                <a:latin typeface="+mn-lt"/>
                <a:ea typeface="+mn-ea"/>
                <a:cs typeface="+mn-cs"/>
              </a:rPr>
              <a:t> par les </a:t>
            </a:r>
            <a:r>
              <a:rPr lang="en-US" sz="1200" b="1" i="0" kern="1200" dirty="0" err="1">
                <a:solidFill>
                  <a:schemeClr val="tx1"/>
                </a:solidFill>
                <a:effectLst/>
                <a:latin typeface="+mn-lt"/>
                <a:ea typeface="+mn-ea"/>
                <a:cs typeface="+mn-cs"/>
              </a:rPr>
              <a:t>États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concernés</a:t>
            </a:r>
            <a:r>
              <a:rPr lang="en-US" sz="1200" b="1" i="0" kern="1200" dirty="0">
                <a:solidFill>
                  <a:schemeClr val="tx1"/>
                </a:solidFill>
                <a:effectLst/>
                <a:latin typeface="+mn-lt"/>
                <a:ea typeface="+mn-ea"/>
                <a:cs typeface="+mn-cs"/>
              </a:rPr>
              <a:t> ; </a:t>
            </a:r>
            <a:r>
              <a:rPr lang="en-US" sz="1200" b="1" i="0" kern="1200" dirty="0" err="1">
                <a:solidFill>
                  <a:schemeClr val="tx1"/>
                </a:solidFill>
                <a:effectLst/>
                <a:latin typeface="+mn-lt"/>
                <a:ea typeface="+mn-ea"/>
                <a:cs typeface="+mn-cs"/>
              </a:rPr>
              <a:t>toutefois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elles</a:t>
            </a:r>
            <a:r>
              <a:rPr lang="en-US" sz="1200" b="1" i="0" kern="1200" dirty="0">
                <a:solidFill>
                  <a:schemeClr val="tx1"/>
                </a:solidFill>
                <a:effectLst/>
                <a:latin typeface="+mn-lt"/>
                <a:ea typeface="+mn-ea"/>
                <a:cs typeface="+mn-cs"/>
              </a:rPr>
              <a:t> ne </a:t>
            </a:r>
            <a:r>
              <a:rPr lang="en-US" sz="1200" b="1" i="0" kern="1200" dirty="0" err="1">
                <a:solidFill>
                  <a:schemeClr val="tx1"/>
                </a:solidFill>
                <a:effectLst/>
                <a:latin typeface="+mn-lt"/>
                <a:ea typeface="+mn-ea"/>
                <a:cs typeface="+mn-cs"/>
              </a:rPr>
              <a:t>sont</a:t>
            </a:r>
            <a:r>
              <a:rPr lang="en-US" sz="1200" b="1" i="0" kern="1200" dirty="0">
                <a:solidFill>
                  <a:schemeClr val="tx1"/>
                </a:solidFill>
                <a:effectLst/>
                <a:latin typeface="+mn-lt"/>
                <a:ea typeface="+mn-ea"/>
                <a:cs typeface="+mn-cs"/>
              </a:rPr>
              <a:t> pas </a:t>
            </a:r>
            <a:r>
              <a:rPr lang="en-US" sz="1200" b="1" i="0" kern="1200" dirty="0" err="1">
                <a:solidFill>
                  <a:schemeClr val="tx1"/>
                </a:solidFill>
                <a:effectLst/>
                <a:latin typeface="+mn-lt"/>
                <a:ea typeface="+mn-ea"/>
                <a:cs typeface="+mn-cs"/>
              </a:rPr>
              <a:t>exécutoires</a:t>
            </a:r>
            <a:r>
              <a:rPr lang="en-US" sz="1200" b="1" i="0" kern="1200" dirty="0">
                <a:solidFill>
                  <a:schemeClr val="tx1"/>
                </a:solidFill>
                <a:effectLst/>
                <a:latin typeface="+mn-lt"/>
                <a:ea typeface="+mn-ea"/>
                <a:cs typeface="+mn-cs"/>
              </a:rPr>
              <a:t> dans </a:t>
            </a:r>
            <a:r>
              <a:rPr lang="en-US" sz="1200" b="1" i="0" kern="1200" dirty="0" err="1">
                <a:solidFill>
                  <a:schemeClr val="tx1"/>
                </a:solidFill>
                <a:effectLst/>
                <a:latin typeface="+mn-lt"/>
                <a:ea typeface="+mn-ea"/>
                <a:cs typeface="+mn-cs"/>
              </a:rPr>
              <a:t>l'ordre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juridique</a:t>
            </a:r>
            <a:r>
              <a:rPr lang="en-US" sz="1200" b="1" i="0" kern="1200" dirty="0">
                <a:solidFill>
                  <a:schemeClr val="tx1"/>
                </a:solidFill>
                <a:effectLst/>
                <a:latin typeface="+mn-lt"/>
                <a:ea typeface="+mn-ea"/>
                <a:cs typeface="+mn-cs"/>
              </a:rPr>
              <a:t> interne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pratique, </a:t>
            </a:r>
            <a:r>
              <a:rPr lang="en-US" sz="1200" b="0" i="0" kern="1200" dirty="0" err="1">
                <a:solidFill>
                  <a:schemeClr val="tx1"/>
                </a:solidFill>
                <a:effectLst/>
                <a:latin typeface="+mn-lt"/>
                <a:ea typeface="+mn-ea"/>
                <a:cs typeface="+mn-cs"/>
              </a:rPr>
              <a:t>cela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signifie</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lorsque</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juge</a:t>
            </a:r>
            <a:r>
              <a:rPr lang="en-US" sz="1200" b="0" i="0" kern="1200" dirty="0">
                <a:solidFill>
                  <a:schemeClr val="tx1"/>
                </a:solidFill>
                <a:effectLst/>
                <a:latin typeface="+mn-lt"/>
                <a:ea typeface="+mn-ea"/>
                <a:cs typeface="+mn-cs"/>
              </a:rPr>
              <a:t> que la situation dans un pays </a:t>
            </a:r>
            <a:r>
              <a:rPr lang="en-US" sz="1200" b="0" i="0" kern="1200" dirty="0" err="1">
                <a:solidFill>
                  <a:schemeClr val="tx1"/>
                </a:solidFill>
                <a:effectLst/>
                <a:latin typeface="+mn-lt"/>
                <a:ea typeface="+mn-ea"/>
                <a:cs typeface="+mn-cs"/>
              </a:rPr>
              <a:t>n'est</a:t>
            </a:r>
            <a:r>
              <a:rPr lang="en-US" sz="1200" b="0" i="0" kern="1200" dirty="0">
                <a:solidFill>
                  <a:schemeClr val="tx1"/>
                </a:solidFill>
                <a:effectLst/>
                <a:latin typeface="+mn-lt"/>
                <a:ea typeface="+mn-ea"/>
                <a:cs typeface="+mn-cs"/>
              </a:rPr>
              <a:t> pas </a:t>
            </a:r>
            <a:r>
              <a:rPr lang="en-US" sz="1200" b="0" i="0" kern="1200" dirty="0" err="1">
                <a:solidFill>
                  <a:schemeClr val="tx1"/>
                </a:solidFill>
                <a:effectLst/>
                <a:latin typeface="+mn-lt"/>
                <a:ea typeface="+mn-ea"/>
                <a:cs typeface="+mn-cs"/>
              </a:rPr>
              <a:t>conforme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l'organisation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plaignante</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pas </a:t>
            </a:r>
            <a:r>
              <a:rPr lang="en-US" sz="1200" b="0" i="0" kern="1200" dirty="0" err="1">
                <a:solidFill>
                  <a:schemeClr val="tx1"/>
                </a:solidFill>
                <a:effectLst/>
                <a:latin typeface="+mn-lt"/>
                <a:ea typeface="+mn-ea"/>
                <a:cs typeface="+mn-cs"/>
              </a:rPr>
              <a:t>exiger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décision</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dans le droit interne,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serait</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cas</a:t>
            </a:r>
            <a:r>
              <a:rPr lang="en-US" sz="1200" b="0" i="0" kern="1200" dirty="0">
                <a:solidFill>
                  <a:schemeClr val="tx1"/>
                </a:solidFill>
                <a:effectLst/>
                <a:latin typeface="+mn-lt"/>
                <a:ea typeface="+mn-ea"/>
                <a:cs typeface="+mn-cs"/>
              </a:rPr>
              <a:t> avec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décision</a:t>
            </a:r>
            <a:r>
              <a:rPr lang="en-US" sz="1200" b="0" i="0" kern="1200" dirty="0">
                <a:solidFill>
                  <a:schemeClr val="tx1"/>
                </a:solidFill>
                <a:effectLst/>
                <a:latin typeface="+mn-lt"/>
                <a:ea typeface="+mn-ea"/>
                <a:cs typeface="+mn-cs"/>
              </a:rPr>
              <a:t> d'un tribunal dans </a:t>
            </a:r>
            <a:r>
              <a:rPr lang="en-US" sz="1200" b="0" i="0" kern="1200" dirty="0" err="1">
                <a:solidFill>
                  <a:schemeClr val="tx1"/>
                </a:solidFill>
                <a:effectLst/>
                <a:latin typeface="+mn-lt"/>
                <a:ea typeface="+mn-ea"/>
                <a:cs typeface="+mn-cs"/>
              </a:rPr>
              <a:t>l'État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concerné</a:t>
            </a:r>
            <a:r>
              <a:rPr lang="en-US" sz="1200" b="0" i="0" kern="1200" dirty="0">
                <a:solidFill>
                  <a:schemeClr val="tx1"/>
                </a:solidFill>
                <a:effectLst/>
                <a:latin typeface="+mn-lt"/>
                <a:ea typeface="+mn-ea"/>
                <a:cs typeface="+mn-cs"/>
              </a:rPr>
              <a:t>.</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Elle doit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introduite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un État dans </a:t>
            </a:r>
            <a:r>
              <a:rPr lang="en-US" sz="1200" b="0" i="0" kern="1200" dirty="0" err="1">
                <a:solidFill>
                  <a:schemeClr val="tx1"/>
                </a:solidFill>
                <a:effectLst/>
                <a:latin typeface="+mn-lt"/>
                <a:ea typeface="+mn-ea"/>
                <a:cs typeface="+mn-cs"/>
              </a:rPr>
              <a:t>lequel</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vigueur</a:t>
            </a:r>
            <a:r>
              <a:rPr lang="en-US" sz="1200" b="0" i="0" kern="1200" dirty="0">
                <a:solidFill>
                  <a:schemeClr val="tx1"/>
                </a:solidFill>
                <a:effectLst/>
                <a:latin typeface="+mn-lt"/>
                <a:ea typeface="+mn-ea"/>
                <a:cs typeface="+mn-cs"/>
              </a:rPr>
              <a:t> et qui a </a:t>
            </a:r>
            <a:r>
              <a:rPr lang="en-US" sz="1200" b="0" i="0" kern="1200" dirty="0" err="1">
                <a:solidFill>
                  <a:schemeClr val="tx1"/>
                </a:solidFill>
                <a:effectLst/>
                <a:latin typeface="+mn-lt"/>
                <a:ea typeface="+mn-ea"/>
                <a:cs typeface="+mn-cs"/>
              </a:rPr>
              <a:t>accepté</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collectives ; au 1er mars 2013, les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accepté</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additionnel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prévoyant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collectives </a:t>
            </a:r>
            <a:r>
              <a:rPr lang="en-US" sz="1200" b="0" i="0" kern="1200" dirty="0" err="1">
                <a:solidFill>
                  <a:schemeClr val="tx1"/>
                </a:solidFill>
                <a:effectLst/>
                <a:latin typeface="+mn-lt"/>
                <a:ea typeface="+mn-ea"/>
                <a:cs typeface="+mn-cs"/>
              </a:rPr>
              <a:t>étaient</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suivants</a:t>
            </a:r>
            <a:r>
              <a:rPr lang="en-US" sz="1200" b="0" i="0" kern="1200" dirty="0">
                <a:solidFill>
                  <a:schemeClr val="tx1"/>
                </a:solidFill>
                <a:effectLst/>
                <a:latin typeface="+mn-lt"/>
                <a:ea typeface="+mn-ea"/>
                <a:cs typeface="+mn-cs"/>
              </a:rPr>
              <a:t> : Belgique, </a:t>
            </a:r>
            <a:r>
              <a:rPr lang="en-US" sz="1200" b="0" i="0" kern="1200" dirty="0" err="1">
                <a:solidFill>
                  <a:schemeClr val="tx1"/>
                </a:solidFill>
                <a:effectLst/>
                <a:latin typeface="+mn-lt"/>
                <a:ea typeface="+mn-ea"/>
                <a:cs typeface="+mn-cs"/>
              </a:rPr>
              <a:t>Bulgarie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Croatie</a:t>
            </a:r>
            <a:r>
              <a:rPr lang="en-US" sz="1200" b="0" i="0" kern="1200" dirty="0">
                <a:solidFill>
                  <a:schemeClr val="tx1"/>
                </a:solidFill>
                <a:effectLst/>
                <a:latin typeface="+mn-lt"/>
                <a:ea typeface="+mn-ea"/>
                <a:cs typeface="+mn-cs"/>
              </a:rPr>
              <a:t>, Chypre, </a:t>
            </a:r>
            <a:r>
              <a:rPr lang="en-US" sz="1200" b="0" i="0" kern="1200" dirty="0" err="1">
                <a:solidFill>
                  <a:schemeClr val="tx1"/>
                </a:solidFill>
                <a:effectLst/>
                <a:latin typeface="+mn-lt"/>
                <a:ea typeface="+mn-ea"/>
                <a:cs typeface="+mn-cs"/>
              </a:rPr>
              <a:t>République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tchèque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Finlande</a:t>
            </a:r>
            <a:r>
              <a:rPr lang="en-US" sz="1200" b="0" i="0" kern="1200" dirty="0">
                <a:solidFill>
                  <a:schemeClr val="tx1"/>
                </a:solidFill>
                <a:effectLst/>
                <a:latin typeface="+mn-lt"/>
                <a:ea typeface="+mn-ea"/>
                <a:cs typeface="+mn-cs"/>
              </a:rPr>
              <a:t>, France, </a:t>
            </a:r>
            <a:r>
              <a:rPr lang="en-US" sz="1200" b="0" i="0" kern="1200" dirty="0" err="1">
                <a:solidFill>
                  <a:schemeClr val="tx1"/>
                </a:solidFill>
                <a:effectLst/>
                <a:latin typeface="+mn-lt"/>
                <a:ea typeface="+mn-ea"/>
                <a:cs typeface="+mn-cs"/>
              </a:rPr>
              <a:t>Grèce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Irlande</a:t>
            </a:r>
            <a:r>
              <a:rPr lang="en-US" sz="1200" b="0" i="0" kern="1200" dirty="0">
                <a:solidFill>
                  <a:schemeClr val="tx1"/>
                </a:solidFill>
                <a:effectLst/>
                <a:latin typeface="+mn-lt"/>
                <a:ea typeface="+mn-ea"/>
                <a:cs typeface="+mn-cs"/>
              </a:rPr>
              <a:t>, Italie, </a:t>
            </a:r>
            <a:r>
              <a:rPr lang="en-US" sz="1200" b="0" i="0" kern="1200" dirty="0" err="1">
                <a:solidFill>
                  <a:schemeClr val="tx1"/>
                </a:solidFill>
                <a:effectLst/>
                <a:latin typeface="+mn-lt"/>
                <a:ea typeface="+mn-ea"/>
                <a:cs typeface="+mn-cs"/>
              </a:rPr>
              <a:t>Norvège</a:t>
            </a:r>
            <a:r>
              <a:rPr lang="en-US" sz="1200" b="0" i="0" kern="1200" dirty="0">
                <a:solidFill>
                  <a:schemeClr val="tx1"/>
                </a:solidFill>
                <a:effectLst/>
                <a:latin typeface="+mn-lt"/>
                <a:ea typeface="+mn-ea"/>
                <a:cs typeface="+mn-cs"/>
              </a:rPr>
              <a:t>, Pays-Bas, Portugal, </a:t>
            </a:r>
            <a:r>
              <a:rPr lang="en-US" sz="1200" b="0" i="0" kern="1200" dirty="0" err="1">
                <a:solidFill>
                  <a:schemeClr val="tx1"/>
                </a:solidFill>
                <a:effectLst/>
                <a:latin typeface="+mn-lt"/>
                <a:ea typeface="+mn-ea"/>
                <a:cs typeface="+mn-cs"/>
              </a:rPr>
              <a:t>Slovénie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Suède</a:t>
            </a:r>
            <a:r>
              <a:rPr lang="en-US" sz="1200" b="0" i="0" kern="1200" dirty="0">
                <a:solidFill>
                  <a:schemeClr val="tx1"/>
                </a:solidFill>
                <a:effectLst/>
                <a:latin typeface="+mn-lt"/>
                <a:ea typeface="+mn-ea"/>
                <a:cs typeface="+mn-cs"/>
              </a:rPr>
              <a:t> ;</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La </a:t>
            </a:r>
            <a:r>
              <a:rPr lang="en-US" sz="1200" b="0" i="0" kern="1200" dirty="0" err="1">
                <a:solidFill>
                  <a:schemeClr val="tx1"/>
                </a:solidFill>
                <a:effectLst/>
                <a:latin typeface="+mn-lt"/>
                <a:ea typeface="+mn-ea"/>
                <a:cs typeface="+mn-cs"/>
              </a:rPr>
              <a:t>réclamation</a:t>
            </a:r>
            <a:r>
              <a:rPr lang="en-US" sz="1200" b="0" i="0" kern="1200" dirty="0">
                <a:solidFill>
                  <a:schemeClr val="tx1"/>
                </a:solidFill>
                <a:effectLst/>
                <a:latin typeface="+mn-lt"/>
                <a:ea typeface="+mn-ea"/>
                <a:cs typeface="+mn-cs"/>
              </a:rPr>
              <a:t> doit porter </a:t>
            </a:r>
            <a:r>
              <a:rPr lang="en-US" sz="1200" b="1" i="0" kern="1200" dirty="0">
                <a:solidFill>
                  <a:schemeClr val="tx1"/>
                </a:solidFill>
                <a:effectLst/>
                <a:latin typeface="+mn-lt"/>
                <a:ea typeface="+mn-ea"/>
                <a:cs typeface="+mn-cs"/>
              </a:rPr>
              <a:t>sur </a:t>
            </a:r>
            <a:r>
              <a:rPr lang="en-US" sz="1200" b="1" i="0" kern="1200" dirty="0" err="1">
                <a:solidFill>
                  <a:schemeClr val="tx1"/>
                </a:solidFill>
                <a:effectLst/>
                <a:latin typeface="+mn-lt"/>
                <a:ea typeface="+mn-ea"/>
                <a:cs typeface="+mn-cs"/>
              </a:rPr>
              <a:t>une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plusieurs</a:t>
            </a:r>
            <a:r>
              <a:rPr lang="en-US" sz="1200" b="1" i="0" kern="1200" dirty="0">
                <a:solidFill>
                  <a:schemeClr val="tx1"/>
                </a:solidFill>
                <a:effectLst/>
                <a:latin typeface="+mn-lt"/>
                <a:ea typeface="+mn-ea"/>
                <a:cs typeface="+mn-cs"/>
              </a:rPr>
              <a:t> dispositions de la </a:t>
            </a:r>
            <a:r>
              <a:rPr lang="en-US" sz="1200" b="1" i="0" kern="1200" dirty="0" err="1">
                <a:solidFill>
                  <a:schemeClr val="tx1"/>
                </a:solidFill>
                <a:effectLst/>
                <a:latin typeface="+mn-lt"/>
                <a:ea typeface="+mn-ea"/>
                <a:cs typeface="+mn-cs"/>
              </a:rPr>
              <a:t>Charte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éventuellement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combinaison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acceptées</a:t>
            </a:r>
            <a:r>
              <a:rPr lang="en-US" sz="1200" b="1" i="0" kern="1200" dirty="0">
                <a:solidFill>
                  <a:schemeClr val="tx1"/>
                </a:solidFill>
                <a:effectLst/>
                <a:latin typeface="+mn-lt"/>
                <a:ea typeface="+mn-ea"/>
                <a:cs typeface="+mn-cs"/>
              </a:rPr>
              <a:t> par </a:t>
            </a:r>
            <a:r>
              <a:rPr lang="en-US" sz="1200" b="1" i="0" kern="1200" dirty="0" err="1">
                <a:solidFill>
                  <a:schemeClr val="tx1"/>
                </a:solidFill>
                <a:effectLst/>
                <a:latin typeface="+mn-lt"/>
                <a:ea typeface="+mn-ea"/>
                <a:cs typeface="+mn-cs"/>
              </a:rPr>
              <a:t>l'Etat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concerné</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principe</a:t>
            </a:r>
            <a:r>
              <a:rPr lang="en-US" sz="1200" b="0" i="0" kern="1200" dirty="0">
                <a:solidFill>
                  <a:schemeClr val="tx1"/>
                </a:solidFill>
                <a:effectLst/>
                <a:latin typeface="+mn-lt"/>
                <a:ea typeface="+mn-ea"/>
                <a:cs typeface="+mn-cs"/>
              </a:rPr>
              <a:t>, les dispositions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peuvent</a:t>
            </a:r>
            <a:r>
              <a:rPr lang="en-US" sz="1200" b="0" i="0" kern="1200" dirty="0">
                <a:solidFill>
                  <a:schemeClr val="tx1"/>
                </a:solidFill>
                <a:effectLst/>
                <a:latin typeface="+mn-lt"/>
                <a:ea typeface="+mn-ea"/>
                <a:cs typeface="+mn-cs"/>
              </a:rPr>
              <a:t> faire </a:t>
            </a:r>
            <a:r>
              <a:rPr lang="en-US" sz="1200" b="0" i="0" kern="1200" dirty="0" err="1">
                <a:solidFill>
                  <a:schemeClr val="tx1"/>
                </a:solidFill>
                <a:effectLst/>
                <a:latin typeface="+mn-lt"/>
                <a:ea typeface="+mn-ea"/>
                <a:cs typeface="+mn-cs"/>
              </a:rPr>
              <a:t>l'objet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réclamations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suivantes</a:t>
            </a:r>
            <a:r>
              <a:rPr lang="en-US" sz="1200" b="0" i="0" kern="1200" dirty="0">
                <a:solidFill>
                  <a:schemeClr val="tx1"/>
                </a:solidFill>
                <a:effectLst/>
                <a:latin typeface="+mn-lt"/>
                <a:ea typeface="+mn-ea"/>
                <a:cs typeface="+mn-cs"/>
              </a:rPr>
              <a:t> :</a:t>
            </a:r>
          </a:p>
          <a:p>
            <a:pPr marL="0" indent="0" algn="just">
              <a:buFontTx/>
              <a:buNone/>
            </a:pPr>
            <a:r>
              <a:rPr lang="en-US" sz="1200" b="0" i="0" kern="1200" dirty="0">
                <a:solidFill>
                  <a:schemeClr val="tx1"/>
                </a:solidFill>
                <a:effectLst/>
                <a:latin typeface="+mn-lt"/>
                <a:ea typeface="+mn-ea"/>
                <a:cs typeface="+mn-cs"/>
              </a:rPr>
              <a:t>a. Les articles 1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19 de la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II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de 1961, les articles 1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4 de la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II du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additionnel</a:t>
            </a:r>
            <a:r>
              <a:rPr lang="en-US" sz="1200" b="0" i="0" kern="1200" dirty="0">
                <a:solidFill>
                  <a:schemeClr val="tx1"/>
                </a:solidFill>
                <a:effectLst/>
                <a:latin typeface="+mn-lt"/>
                <a:ea typeface="+mn-ea"/>
                <a:cs typeface="+mn-cs"/>
              </a:rPr>
              <a:t> de 1988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de 1961 ;</a:t>
            </a:r>
          </a:p>
          <a:p>
            <a:pPr marL="0" indent="0" algn="just">
              <a:buFontTx/>
              <a:buNone/>
            </a:pPr>
            <a:r>
              <a:rPr lang="en-US" sz="1200" b="0" i="0" kern="1200" dirty="0">
                <a:solidFill>
                  <a:schemeClr val="tx1"/>
                </a:solidFill>
                <a:effectLst/>
                <a:latin typeface="+mn-lt"/>
                <a:ea typeface="+mn-ea"/>
                <a:cs typeface="+mn-cs"/>
              </a:rPr>
              <a:t>b. Les articles 1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31 de la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II et </a:t>
            </a:r>
            <a:r>
              <a:rPr lang="en-US" sz="1200" b="0" i="0" kern="1200" dirty="0" err="1">
                <a:solidFill>
                  <a:schemeClr val="tx1"/>
                </a:solidFill>
                <a:effectLst/>
                <a:latin typeface="+mn-lt"/>
                <a:ea typeface="+mn-ea"/>
                <a:cs typeface="+mn-cs"/>
              </a:rPr>
              <a:t>l'article</a:t>
            </a:r>
            <a:r>
              <a:rPr lang="en-US" sz="1200" b="0" i="0" kern="1200" dirty="0">
                <a:solidFill>
                  <a:schemeClr val="tx1"/>
                </a:solidFill>
                <a:effectLst/>
                <a:latin typeface="+mn-lt"/>
                <a:ea typeface="+mn-ea"/>
                <a:cs typeface="+mn-cs"/>
              </a:rPr>
              <a:t> E de la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V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révisée</a:t>
            </a:r>
            <a:r>
              <a:rPr lang="en-US" sz="1200" b="0" i="0" kern="1200" dirty="0">
                <a:solidFill>
                  <a:schemeClr val="tx1"/>
                </a:solidFill>
                <a:effectLst/>
                <a:latin typeface="+mn-lt"/>
                <a:ea typeface="+mn-ea"/>
                <a:cs typeface="+mn-cs"/>
              </a:rPr>
              <a:t>.</a:t>
            </a:r>
          </a:p>
          <a:p>
            <a:pPr marL="0" indent="0" algn="just">
              <a:buFontTx/>
              <a:buNone/>
            </a:pPr>
            <a:endParaRPr lang="en-US" sz="1200" b="0" i="0" kern="1200" dirty="0">
              <a:solidFill>
                <a:schemeClr val="tx1"/>
              </a:solidFill>
              <a:effectLst/>
              <a:latin typeface="+mn-lt"/>
              <a:ea typeface="+mn-ea"/>
              <a:cs typeface="+mn-cs"/>
            </a:endParaRPr>
          </a:p>
          <a:p>
            <a:pPr marL="0" indent="0" algn="just">
              <a:buFontTx/>
              <a:buNone/>
            </a:pPr>
            <a:r>
              <a:rPr lang="en-US" sz="1200" b="0" i="0" kern="1200" dirty="0">
                <a:solidFill>
                  <a:schemeClr val="tx1"/>
                </a:solidFill>
                <a:effectLst/>
                <a:latin typeface="+mn-lt"/>
                <a:ea typeface="+mn-ea"/>
                <a:cs typeface="+mn-cs"/>
              </a:rPr>
              <a:t>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fondée</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l'on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appelle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un </a:t>
            </a:r>
            <a:r>
              <a:rPr lang="en-US" sz="1200" b="1" i="0" kern="1200" dirty="0" err="1">
                <a:solidFill>
                  <a:schemeClr val="tx1"/>
                </a:solidFill>
                <a:effectLst/>
                <a:latin typeface="+mn-lt"/>
                <a:ea typeface="+mn-ea"/>
                <a:cs typeface="+mn-cs"/>
              </a:rPr>
              <a:t>système</a:t>
            </a:r>
            <a:r>
              <a:rPr lang="en-US" sz="1200" b="1" i="0" kern="1200" dirty="0">
                <a:solidFill>
                  <a:schemeClr val="tx1"/>
                </a:solidFill>
                <a:effectLst/>
                <a:latin typeface="+mn-lt"/>
                <a:ea typeface="+mn-ea"/>
                <a:cs typeface="+mn-cs"/>
              </a:rPr>
              <a:t> de ratification</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permet</a:t>
            </a:r>
            <a:r>
              <a:rPr lang="en-US" sz="1200" b="0" i="0" kern="1200" dirty="0">
                <a:solidFill>
                  <a:schemeClr val="tx1"/>
                </a:solidFill>
                <a:effectLst/>
                <a:latin typeface="+mn-lt"/>
                <a:ea typeface="+mn-ea"/>
                <a:cs typeface="+mn-cs"/>
              </a:rPr>
              <a:t> aux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dans </a:t>
            </a:r>
            <a:r>
              <a:rPr lang="en-US" sz="1200" b="0" i="0" kern="1200" dirty="0" err="1">
                <a:solidFill>
                  <a:schemeClr val="tx1"/>
                </a:solidFill>
                <a:effectLst/>
                <a:latin typeface="+mn-lt"/>
                <a:ea typeface="+mn-ea"/>
                <a:cs typeface="+mn-cs"/>
              </a:rPr>
              <a:t>certaines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circonstances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les dispositions </a:t>
            </a:r>
            <a:r>
              <a:rPr lang="en-US" sz="1200" b="0" i="0" kern="1200" dirty="0" err="1">
                <a:solidFill>
                  <a:schemeClr val="tx1"/>
                </a:solidFill>
                <a:effectLst/>
                <a:latin typeface="+mn-lt"/>
                <a:ea typeface="+mn-ea"/>
                <a:cs typeface="+mn-cs"/>
              </a:rPr>
              <a:t>qu'ils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prêts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accepter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obligations </a:t>
            </a:r>
            <a:r>
              <a:rPr lang="en-US" sz="1200" b="0" i="0" kern="1200" dirty="0" err="1">
                <a:solidFill>
                  <a:schemeClr val="tx1"/>
                </a:solidFill>
                <a:effectLst/>
                <a:latin typeface="+mn-lt"/>
                <a:ea typeface="+mn-ea"/>
                <a:cs typeface="+mn-cs"/>
              </a:rPr>
              <a:t>juridiques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contraignantes</a:t>
            </a:r>
            <a:r>
              <a:rPr lang="en-US" sz="1200" b="0" i="0" kern="1200" dirty="0">
                <a:solidFill>
                  <a:schemeClr val="tx1"/>
                </a:solidFill>
                <a:effectLst/>
                <a:latin typeface="+mn-lt"/>
                <a:ea typeface="+mn-ea"/>
                <a:cs typeface="+mn-cs"/>
              </a:rPr>
              <a:t>.</a:t>
            </a:r>
          </a:p>
          <a:p>
            <a:pPr marL="0" indent="0" algn="just">
              <a:buFontTx/>
              <a:buNone/>
            </a:pPr>
            <a:r>
              <a:rPr lang="en-US" sz="1200" b="0" i="0" kern="1200" dirty="0">
                <a:solidFill>
                  <a:schemeClr val="tx1"/>
                </a:solidFill>
                <a:effectLst/>
                <a:latin typeface="+mn-lt"/>
                <a:ea typeface="+mn-ea"/>
                <a:cs typeface="+mn-cs"/>
              </a:rPr>
              <a:t>Dans le cadre de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chaque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s'engage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considérer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la </a:t>
            </a:r>
            <a:r>
              <a:rPr lang="en-US" sz="1200" b="1" i="0" kern="1200" dirty="0" err="1">
                <a:solidFill>
                  <a:schemeClr val="tx1"/>
                </a:solidFill>
                <a:effectLst/>
                <a:latin typeface="+mn-lt"/>
                <a:ea typeface="+mn-ea"/>
                <a:cs typeface="+mn-cs"/>
              </a:rPr>
              <a:t>partie</a:t>
            </a:r>
            <a:r>
              <a:rPr lang="en-US" sz="1200" b="1" i="0" kern="1200" dirty="0">
                <a:solidFill>
                  <a:schemeClr val="tx1"/>
                </a:solidFill>
                <a:effectLst/>
                <a:latin typeface="+mn-lt"/>
                <a:ea typeface="+mn-ea"/>
                <a:cs typeface="+mn-cs"/>
              </a:rPr>
              <a:t> I de la </a:t>
            </a:r>
            <a:r>
              <a:rPr lang="en-US" sz="1200" b="1" i="0" kern="1200" dirty="0" err="1">
                <a:solidFill>
                  <a:schemeClr val="tx1"/>
                </a:solidFill>
                <a:effectLst/>
                <a:latin typeface="+mn-lt"/>
                <a:ea typeface="+mn-ea"/>
                <a:cs typeface="+mn-cs"/>
              </a:rPr>
              <a:t>Charte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comme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déclaration</a:t>
            </a:r>
            <a:r>
              <a:rPr lang="en-US" sz="1200" b="1" i="0" kern="1200" dirty="0">
                <a:solidFill>
                  <a:schemeClr val="tx1"/>
                </a:solidFill>
                <a:effectLst/>
                <a:latin typeface="+mn-lt"/>
                <a:ea typeface="+mn-ea"/>
                <a:cs typeface="+mn-cs"/>
              </a:rPr>
              <a:t> des buts </a:t>
            </a:r>
            <a:r>
              <a:rPr lang="en-US" sz="1200" b="1" i="0" kern="1200" dirty="0" err="1">
                <a:solidFill>
                  <a:schemeClr val="tx1"/>
                </a:solidFill>
                <a:effectLst/>
                <a:latin typeface="+mn-lt"/>
                <a:ea typeface="+mn-ea"/>
                <a:cs typeface="+mn-cs"/>
              </a:rPr>
              <a:t>qu'elle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poursuivra</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par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moyens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appropriés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énoncés</a:t>
            </a:r>
            <a:r>
              <a:rPr lang="en-US" sz="1200" b="0" i="0" kern="1200" dirty="0">
                <a:solidFill>
                  <a:schemeClr val="tx1"/>
                </a:solidFill>
                <a:effectLst/>
                <a:latin typeface="+mn-lt"/>
                <a:ea typeface="+mn-ea"/>
                <a:cs typeface="+mn-cs"/>
              </a:rPr>
              <a:t> dans le </a:t>
            </a:r>
            <a:r>
              <a:rPr lang="en-US" sz="1200" b="0" i="0" kern="1200" dirty="0" err="1">
                <a:solidFill>
                  <a:schemeClr val="tx1"/>
                </a:solidFill>
                <a:effectLst/>
                <a:latin typeface="+mn-lt"/>
                <a:ea typeface="+mn-ea"/>
                <a:cs typeface="+mn-cs"/>
              </a:rPr>
              <a:t>paragraphe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introductif</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cette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considérer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liée</a:t>
            </a:r>
            <a:r>
              <a:rPr lang="en-US" sz="1200" b="0" i="0" kern="1200" dirty="0">
                <a:solidFill>
                  <a:schemeClr val="tx1"/>
                </a:solidFill>
                <a:effectLst/>
                <a:latin typeface="+mn-lt"/>
                <a:ea typeface="+mn-ea"/>
                <a:cs typeface="+mn-cs"/>
              </a:rPr>
              <a:t> par au </a:t>
            </a:r>
            <a:r>
              <a:rPr lang="en-US" sz="1200" b="0" i="0" kern="1200" dirty="0" err="1">
                <a:solidFill>
                  <a:schemeClr val="tx1"/>
                </a:solidFill>
                <a:effectLst/>
                <a:latin typeface="+mn-lt"/>
                <a:ea typeface="+mn-ea"/>
                <a:cs typeface="+mn-cs"/>
              </a:rPr>
              <a:t>moins</a:t>
            </a:r>
            <a:r>
              <a:rPr lang="en-US" sz="1200" b="0" i="0" kern="1200" dirty="0">
                <a:solidFill>
                  <a:schemeClr val="tx1"/>
                </a:solidFill>
                <a:effectLst/>
                <a:latin typeface="+mn-lt"/>
                <a:ea typeface="+mn-ea"/>
                <a:cs typeface="+mn-cs"/>
              </a:rPr>
              <a:t> six des </a:t>
            </a:r>
            <a:r>
              <a:rPr lang="en-US" sz="1200" b="1" i="0" kern="1200" dirty="0" err="1">
                <a:solidFill>
                  <a:schemeClr val="tx1"/>
                </a:solidFill>
                <a:effectLst/>
                <a:latin typeface="+mn-lt"/>
                <a:ea typeface="+mn-ea"/>
                <a:cs typeface="+mn-cs"/>
              </a:rPr>
              <a:t>neuf</a:t>
            </a:r>
            <a:r>
              <a:rPr lang="en-US" sz="1200" b="1" i="0" kern="1200" dirty="0">
                <a:solidFill>
                  <a:schemeClr val="tx1"/>
                </a:solidFill>
                <a:effectLst/>
                <a:latin typeface="+mn-lt"/>
                <a:ea typeface="+mn-ea"/>
                <a:cs typeface="+mn-cs"/>
              </a:rPr>
              <a:t> articles </a:t>
            </a:r>
            <a:r>
              <a:rPr lang="en-US" sz="1200" b="1" i="0" kern="1200" dirty="0" err="1">
                <a:solidFill>
                  <a:schemeClr val="tx1"/>
                </a:solidFill>
                <a:effectLst/>
                <a:latin typeface="+mn-lt"/>
                <a:ea typeface="+mn-ea"/>
                <a:cs typeface="+mn-cs"/>
              </a:rPr>
              <a:t>suivants</a:t>
            </a:r>
            <a:r>
              <a:rPr lang="en-US" sz="1200" b="1" i="0" kern="1200" dirty="0">
                <a:solidFill>
                  <a:schemeClr val="tx1"/>
                </a:solidFill>
                <a:effectLst/>
                <a:latin typeface="+mn-lt"/>
                <a:ea typeface="+mn-ea"/>
                <a:cs typeface="+mn-cs"/>
              </a:rPr>
              <a:t> de la </a:t>
            </a:r>
            <a:r>
              <a:rPr lang="en-US" sz="1200" b="1" i="0" kern="1200" dirty="0" err="1">
                <a:solidFill>
                  <a:schemeClr val="tx1"/>
                </a:solidFill>
                <a:effectLst/>
                <a:latin typeface="+mn-lt"/>
                <a:ea typeface="+mn-ea"/>
                <a:cs typeface="+mn-cs"/>
              </a:rPr>
              <a:t>partie</a:t>
            </a:r>
            <a:r>
              <a:rPr lang="en-US" sz="1200" b="1" i="0" kern="1200" dirty="0">
                <a:solidFill>
                  <a:schemeClr val="tx1"/>
                </a:solidFill>
                <a:effectLst/>
                <a:latin typeface="+mn-lt"/>
                <a:ea typeface="+mn-ea"/>
                <a:cs typeface="+mn-cs"/>
              </a:rPr>
              <a:t> II de </a:t>
            </a:r>
            <a:r>
              <a:rPr lang="en-US" sz="1200" b="1" i="0" kern="1200" dirty="0" err="1">
                <a:solidFill>
                  <a:schemeClr val="tx1"/>
                </a:solidFill>
                <a:effectLst/>
                <a:latin typeface="+mn-lt"/>
                <a:ea typeface="+mn-ea"/>
                <a:cs typeface="+mn-cs"/>
              </a:rPr>
              <a:t>cette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Charte</a:t>
            </a:r>
            <a:r>
              <a:rPr lang="en-US" sz="1200" b="1" i="0" kern="1200" dirty="0">
                <a:solidFill>
                  <a:schemeClr val="tx1"/>
                </a:solidFill>
                <a:effectLst/>
                <a:latin typeface="+mn-lt"/>
                <a:ea typeface="+mn-ea"/>
                <a:cs typeface="+mn-cs"/>
              </a:rPr>
              <a:t> : articles 1, 5, 6, 7, 12, 13, 16, 19 et 20</a:t>
            </a:r>
            <a:r>
              <a:rPr lang="en-US" sz="1200" b="0" i="0" kern="1200" dirty="0">
                <a:solidFill>
                  <a:schemeClr val="tx1"/>
                </a:solidFill>
                <a:effectLst/>
                <a:latin typeface="+mn-lt"/>
                <a:ea typeface="+mn-ea"/>
                <a:cs typeface="+mn-cs"/>
              </a:rPr>
              <a:t> (dans la disposition </a:t>
            </a:r>
            <a:r>
              <a:rPr lang="en-US" sz="1200" b="0" i="0" kern="1200" dirty="0" err="1">
                <a:solidFill>
                  <a:schemeClr val="tx1"/>
                </a:solidFill>
                <a:effectLst/>
                <a:latin typeface="+mn-lt"/>
                <a:ea typeface="+mn-ea"/>
                <a:cs typeface="+mn-cs"/>
              </a:rPr>
              <a:t>correspondante</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de 1961, les articles </a:t>
            </a:r>
            <a:r>
              <a:rPr lang="en-US" sz="1200" b="0" i="0" kern="1200" dirty="0" err="1">
                <a:solidFill>
                  <a:schemeClr val="tx1"/>
                </a:solidFill>
                <a:effectLst/>
                <a:latin typeface="+mn-lt"/>
                <a:ea typeface="+mn-ea"/>
                <a:cs typeface="+mn-cs"/>
              </a:rPr>
              <a:t>visés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étaient</a:t>
            </a:r>
            <a:r>
              <a:rPr lang="en-US" sz="1200" b="0" i="0" kern="1200" dirty="0">
                <a:solidFill>
                  <a:schemeClr val="tx1"/>
                </a:solidFill>
                <a:effectLst/>
                <a:latin typeface="+mn-lt"/>
                <a:ea typeface="+mn-ea"/>
                <a:cs typeface="+mn-cs"/>
              </a:rPr>
              <a:t> les articles 1, 5, 6, 12, 13, 16 et 19) ;</a:t>
            </a:r>
          </a:p>
          <a:p>
            <a:pPr marL="0" indent="0" algn="just">
              <a:buFontTx/>
              <a:buNone/>
            </a:pPr>
            <a:r>
              <a:rPr lang="en-US" sz="1200" b="0" i="0" kern="1200" dirty="0">
                <a:solidFill>
                  <a:schemeClr val="tx1"/>
                </a:solidFill>
                <a:effectLst/>
                <a:latin typeface="+mn-lt"/>
                <a:ea typeface="+mn-ea"/>
                <a:cs typeface="+mn-cs"/>
              </a:rPr>
              <a:t>de se </a:t>
            </a:r>
            <a:r>
              <a:rPr lang="en-US" sz="1200" b="0" i="0" kern="1200" dirty="0" err="1">
                <a:solidFill>
                  <a:schemeClr val="tx1"/>
                </a:solidFill>
                <a:effectLst/>
                <a:latin typeface="+mn-lt"/>
                <a:ea typeface="+mn-ea"/>
                <a:cs typeface="+mn-cs"/>
              </a:rPr>
              <a:t>considérer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lié</a:t>
            </a:r>
            <a:r>
              <a:rPr lang="en-US" sz="1200" b="0" i="0" kern="1200" dirty="0">
                <a:solidFill>
                  <a:schemeClr val="tx1"/>
                </a:solidFill>
                <a:effectLst/>
                <a:latin typeface="+mn-lt"/>
                <a:ea typeface="+mn-ea"/>
                <a:cs typeface="+mn-cs"/>
              </a:rPr>
              <a:t> par un </a:t>
            </a:r>
            <a:r>
              <a:rPr lang="en-US" sz="1200" b="1" i="0" kern="1200" dirty="0" err="1">
                <a:solidFill>
                  <a:schemeClr val="tx1"/>
                </a:solidFill>
                <a:effectLst/>
                <a:latin typeface="+mn-lt"/>
                <a:ea typeface="+mn-ea"/>
                <a:cs typeface="+mn-cs"/>
              </a:rPr>
              <a:t>nombre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supplémentaire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d'articles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ou</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paragraphes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numérotés</a:t>
            </a:r>
            <a:r>
              <a:rPr lang="en-US" sz="1200" b="1" i="0" kern="1200" dirty="0">
                <a:solidFill>
                  <a:schemeClr val="tx1"/>
                </a:solidFill>
                <a:effectLst/>
                <a:latin typeface="+mn-lt"/>
                <a:ea typeface="+mn-ea"/>
                <a:cs typeface="+mn-cs"/>
              </a:rPr>
              <a:t> de la </a:t>
            </a:r>
            <a:r>
              <a:rPr lang="en-US" sz="1200" b="1" i="0" kern="1200" dirty="0" err="1">
                <a:solidFill>
                  <a:schemeClr val="tx1"/>
                </a:solidFill>
                <a:effectLst/>
                <a:latin typeface="+mn-lt"/>
                <a:ea typeface="+mn-ea"/>
                <a:cs typeface="+mn-cs"/>
              </a:rPr>
              <a:t>partie</a:t>
            </a:r>
            <a:r>
              <a:rPr lang="en-US" sz="1200" b="1" i="0" kern="1200" dirty="0">
                <a:solidFill>
                  <a:schemeClr val="tx1"/>
                </a:solidFill>
                <a:effectLst/>
                <a:latin typeface="+mn-lt"/>
                <a:ea typeface="+mn-ea"/>
                <a:cs typeface="+mn-cs"/>
              </a:rPr>
              <a:t> II </a:t>
            </a:r>
            <a:r>
              <a:rPr lang="en-US" sz="1200" b="0" i="0" kern="1200" dirty="0">
                <a:solidFill>
                  <a:schemeClr val="tx1"/>
                </a:solidFill>
                <a:effectLst/>
                <a:latin typeface="+mn-lt"/>
                <a:ea typeface="+mn-ea"/>
                <a:cs typeface="+mn-cs"/>
              </a:rPr>
              <a:t>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pourra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condition que le </a:t>
            </a:r>
            <a:r>
              <a:rPr lang="en-US" sz="1200" b="0" i="0" kern="1200" dirty="0" err="1">
                <a:solidFill>
                  <a:schemeClr val="tx1"/>
                </a:solidFill>
                <a:effectLst/>
                <a:latin typeface="+mn-lt"/>
                <a:ea typeface="+mn-ea"/>
                <a:cs typeface="+mn-cs"/>
              </a:rPr>
              <a:t>nombre</a:t>
            </a:r>
            <a:r>
              <a:rPr lang="en-US" sz="1200" b="0" i="0" kern="1200" dirty="0">
                <a:solidFill>
                  <a:schemeClr val="tx1"/>
                </a:solidFill>
                <a:effectLst/>
                <a:latin typeface="+mn-lt"/>
                <a:ea typeface="+mn-ea"/>
                <a:cs typeface="+mn-cs"/>
              </a:rPr>
              <a:t> total </a:t>
            </a:r>
            <a:r>
              <a:rPr lang="en-US" sz="1200" b="0" i="0" kern="1200" dirty="0" err="1">
                <a:solidFill>
                  <a:schemeClr val="tx1"/>
                </a:solidFill>
                <a:effectLst/>
                <a:latin typeface="+mn-lt"/>
                <a:ea typeface="+mn-ea"/>
                <a:cs typeface="+mn-cs"/>
              </a:rPr>
              <a:t>d'articles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paragraphes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numérotés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lesquels</a:t>
            </a:r>
            <a:r>
              <a:rPr lang="en-US" sz="1200" b="0" i="0" kern="1200" dirty="0">
                <a:solidFill>
                  <a:schemeClr val="tx1"/>
                </a:solidFill>
                <a:effectLst/>
                <a:latin typeface="+mn-lt"/>
                <a:ea typeface="+mn-ea"/>
                <a:cs typeface="+mn-cs"/>
              </a:rPr>
              <a:t> il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lié</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soit</a:t>
            </a:r>
            <a:r>
              <a:rPr lang="en-US" sz="1200" b="0" i="0" kern="1200" dirty="0">
                <a:solidFill>
                  <a:schemeClr val="tx1"/>
                </a:solidFill>
                <a:effectLst/>
                <a:latin typeface="+mn-lt"/>
                <a:ea typeface="+mn-ea"/>
                <a:cs typeface="+mn-cs"/>
              </a:rPr>
              <a:t> pas </a:t>
            </a:r>
            <a:r>
              <a:rPr lang="en-US" sz="1200" b="0" i="0" kern="1200" dirty="0" err="1">
                <a:solidFill>
                  <a:schemeClr val="tx1"/>
                </a:solidFill>
                <a:effectLst/>
                <a:latin typeface="+mn-lt"/>
                <a:ea typeface="+mn-ea"/>
                <a:cs typeface="+mn-cs"/>
              </a:rPr>
              <a:t>inférieur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seize articles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soixante</a:t>
            </a:r>
            <a:r>
              <a:rPr lang="en-US" sz="1200" b="0" i="0" kern="1200" dirty="0">
                <a:solidFill>
                  <a:schemeClr val="tx1"/>
                </a:solidFill>
                <a:effectLst/>
                <a:latin typeface="+mn-lt"/>
                <a:ea typeface="+mn-ea"/>
                <a:cs typeface="+mn-cs"/>
              </a:rPr>
              <a:t>-trois </a:t>
            </a:r>
            <a:r>
              <a:rPr lang="en-US" sz="1200" b="0" i="0" kern="1200" dirty="0" err="1">
                <a:solidFill>
                  <a:schemeClr val="tx1"/>
                </a:solidFill>
                <a:effectLst/>
                <a:latin typeface="+mn-lt"/>
                <a:ea typeface="+mn-ea"/>
                <a:cs typeface="+mn-cs"/>
              </a:rPr>
              <a:t>paragraphes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numérotés</a:t>
            </a:r>
            <a:r>
              <a:rPr lang="en-US" sz="1200" b="0" i="0" kern="1200" dirty="0">
                <a:solidFill>
                  <a:schemeClr val="tx1"/>
                </a:solidFill>
                <a:effectLst/>
                <a:latin typeface="+mn-lt"/>
                <a:ea typeface="+mn-ea"/>
                <a:cs typeface="+mn-cs"/>
              </a:rPr>
              <a:t> (dans la disposition </a:t>
            </a:r>
            <a:r>
              <a:rPr lang="en-US" sz="1200" b="0" i="0" kern="1200" dirty="0" err="1">
                <a:solidFill>
                  <a:schemeClr val="tx1"/>
                </a:solidFill>
                <a:effectLst/>
                <a:latin typeface="+mn-lt"/>
                <a:ea typeface="+mn-ea"/>
                <a:cs typeface="+mn-cs"/>
              </a:rPr>
              <a:t>correspondante</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de 1961, le </a:t>
            </a:r>
            <a:r>
              <a:rPr lang="en-US" sz="1200" b="0" i="0" kern="1200" dirty="0" err="1">
                <a:solidFill>
                  <a:schemeClr val="tx1"/>
                </a:solidFill>
                <a:effectLst/>
                <a:latin typeface="+mn-lt"/>
                <a:ea typeface="+mn-ea"/>
                <a:cs typeface="+mn-cs"/>
              </a:rPr>
              <a:t>nombre</a:t>
            </a:r>
            <a:r>
              <a:rPr lang="en-US" sz="1200" b="0" i="0" kern="1200" dirty="0">
                <a:solidFill>
                  <a:schemeClr val="tx1"/>
                </a:solidFill>
                <a:effectLst/>
                <a:latin typeface="+mn-lt"/>
                <a:ea typeface="+mn-ea"/>
                <a:cs typeface="+mn-cs"/>
              </a:rPr>
              <a:t> total </a:t>
            </a:r>
            <a:r>
              <a:rPr lang="en-US" sz="1200" b="0" i="0" kern="1200" dirty="0" err="1">
                <a:solidFill>
                  <a:schemeClr val="tx1"/>
                </a:solidFill>
                <a:effectLst/>
                <a:latin typeface="+mn-lt"/>
                <a:ea typeface="+mn-ea"/>
                <a:cs typeface="+mn-cs"/>
              </a:rPr>
              <a:t>d'articles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paragraphes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numérotés</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devait</a:t>
            </a:r>
            <a:r>
              <a:rPr lang="en-US" sz="1200" b="0" i="0" kern="1200" dirty="0">
                <a:solidFill>
                  <a:schemeClr val="tx1"/>
                </a:solidFill>
                <a:effectLst/>
                <a:latin typeface="+mn-lt"/>
                <a:ea typeface="+mn-ea"/>
                <a:cs typeface="+mn-cs"/>
              </a:rPr>
              <a:t> pas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inférieur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dix articles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quarante</a:t>
            </a:r>
            <a:r>
              <a:rPr lang="en-US" sz="1200" b="0" i="0" kern="1200" dirty="0">
                <a:solidFill>
                  <a:schemeClr val="tx1"/>
                </a:solidFill>
                <a:effectLst/>
                <a:latin typeface="+mn-lt"/>
                <a:ea typeface="+mn-ea"/>
                <a:cs typeface="+mn-cs"/>
              </a:rPr>
              <a:t>-cinq </a:t>
            </a:r>
            <a:r>
              <a:rPr lang="en-US" sz="1200" b="0" i="0" kern="1200" dirty="0" err="1">
                <a:solidFill>
                  <a:schemeClr val="tx1"/>
                </a:solidFill>
                <a:effectLst/>
                <a:latin typeface="+mn-lt"/>
                <a:ea typeface="+mn-ea"/>
                <a:cs typeface="+mn-cs"/>
              </a:rPr>
              <a:t>paragraphes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numérotés</a:t>
            </a:r>
            <a:r>
              <a:rPr lang="en-US" sz="1200" b="0" i="0" kern="1200" dirty="0">
                <a:solidFill>
                  <a:schemeClr val="tx1"/>
                </a:solidFill>
                <a:effectLst/>
                <a:latin typeface="+mn-lt"/>
                <a:ea typeface="+mn-ea"/>
                <a:cs typeface="+mn-cs"/>
              </a:rPr>
              <a:t>).</a:t>
            </a:r>
          </a:p>
          <a:p>
            <a:pPr marL="0" indent="0">
              <a:buFontTx/>
              <a:buNone/>
            </a:pPr>
            <a:endParaRPr lang="en-US" sz="1200" b="0" i="0" kern="1200" dirty="0">
              <a:solidFill>
                <a:schemeClr val="tx1"/>
              </a:solidFill>
              <a:effectLst/>
              <a:latin typeface="+mn-lt"/>
              <a:ea typeface="+mn-ea"/>
              <a:cs typeface="+mn-cs"/>
            </a:endParaRPr>
          </a:p>
          <a:p>
            <a:pPr marL="0" indent="0">
              <a:buFontTx/>
              <a:buNone/>
            </a:pPr>
            <a:endParaRPr lang="en-GB" dirty="0"/>
          </a:p>
          <a:p>
            <a:r>
              <a:rPr lang="en-US" sz="1200" b="0" i="0" kern="1200" dirty="0">
                <a:solidFill>
                  <a:schemeClr val="tx1"/>
                </a:solidFill>
                <a:effectLst/>
                <a:latin typeface="+mn-lt"/>
                <a:ea typeface="+mn-ea"/>
                <a:cs typeface="+mn-cs"/>
              </a:rPr>
              <a:t>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23</a:t>
            </a:fld>
            <a:endParaRPr lang="en-GB"/>
          </a:p>
        </p:txBody>
      </p:sp>
    </p:spTree>
    <p:extLst>
      <p:ext uri="{BB962C8B-B14F-4D97-AF65-F5344CB8AC3E}">
        <p14:creationId xmlns:p14="http://schemas.microsoft.com/office/powerpoint/2010/main" val="304560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err="1">
                <a:solidFill>
                  <a:schemeClr val="tx1"/>
                </a:solidFill>
                <a:effectLst/>
                <a:latin typeface="+mn-lt"/>
                <a:ea typeface="+mn-ea"/>
                <a:cs typeface="+mn-cs"/>
              </a:rPr>
              <a:t>Depuis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création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1952, la </a:t>
            </a:r>
            <a:r>
              <a:rPr lang="en-US" sz="1200" b="0" i="0" kern="1200" dirty="0" err="1">
                <a:solidFill>
                  <a:schemeClr val="tx1"/>
                </a:solidFill>
                <a:effectLst/>
                <a:latin typeface="+mn-lt"/>
                <a:ea typeface="+mn-ea"/>
                <a:cs typeface="+mn-cs"/>
              </a:rPr>
              <a:t>Cour</a:t>
            </a:r>
            <a:r>
              <a:rPr lang="en-US" sz="1200" b="0" i="0" kern="1200" dirty="0">
                <a:solidFill>
                  <a:schemeClr val="tx1"/>
                </a:solidFill>
                <a:effectLst/>
                <a:latin typeface="+mn-lt"/>
                <a:ea typeface="+mn-ea"/>
                <a:cs typeface="+mn-cs"/>
              </a:rPr>
              <a:t> de justice de </a:t>
            </a:r>
            <a:r>
              <a:rPr lang="en-US" sz="1200" b="0" i="0" kern="1200" dirty="0" err="1">
                <a:solidFill>
                  <a:schemeClr val="tx1"/>
                </a:solidFill>
                <a:effectLst/>
                <a:latin typeface="+mn-lt"/>
                <a:ea typeface="+mn-ea"/>
                <a:cs typeface="+mn-cs"/>
              </a:rPr>
              <a:t>l'Union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a pour mission de </a:t>
            </a:r>
            <a:r>
              <a:rPr lang="en-US" sz="1200" b="0" i="0" kern="1200" dirty="0" err="1">
                <a:solidFill>
                  <a:schemeClr val="tx1"/>
                </a:solidFill>
                <a:effectLst/>
                <a:latin typeface="+mn-lt"/>
                <a:ea typeface="+mn-ea"/>
                <a:cs typeface="+mn-cs"/>
              </a:rPr>
              <a:t>veiller</a:t>
            </a:r>
            <a:r>
              <a:rPr lang="en-US" sz="1200" b="0" i="0" kern="1200" dirty="0">
                <a:solidFill>
                  <a:schemeClr val="tx1"/>
                </a:solidFill>
                <a:effectLst/>
                <a:latin typeface="+mn-lt"/>
                <a:ea typeface="+mn-ea"/>
                <a:cs typeface="+mn-cs"/>
              </a:rPr>
              <a:t> au "respect du droit" "dans </a:t>
            </a:r>
            <a:r>
              <a:rPr lang="en-US" sz="1200" b="0" i="0" kern="1200" dirty="0" err="1">
                <a:solidFill>
                  <a:schemeClr val="tx1"/>
                </a:solidFill>
                <a:effectLst/>
                <a:latin typeface="+mn-lt"/>
                <a:ea typeface="+mn-ea"/>
                <a:cs typeface="+mn-cs"/>
              </a:rPr>
              <a:t>l'interprétation</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Dans le cadre de </a:t>
            </a:r>
            <a:r>
              <a:rPr lang="en-US" sz="1200" b="0" i="0" kern="1200" dirty="0" err="1">
                <a:solidFill>
                  <a:schemeClr val="tx1"/>
                </a:solidFill>
                <a:effectLst/>
                <a:latin typeface="+mn-lt"/>
                <a:ea typeface="+mn-ea"/>
                <a:cs typeface="+mn-cs"/>
              </a:rPr>
              <a:t>cette</a:t>
            </a:r>
            <a:r>
              <a:rPr lang="en-US" sz="1200" b="0" i="0" kern="1200" dirty="0">
                <a:solidFill>
                  <a:schemeClr val="tx1"/>
                </a:solidFill>
                <a:effectLst/>
                <a:latin typeface="+mn-lt"/>
                <a:ea typeface="+mn-ea"/>
                <a:cs typeface="+mn-cs"/>
              </a:rPr>
              <a:t> mission, la </a:t>
            </a:r>
            <a:r>
              <a:rPr lang="en-US" sz="1200" b="0" i="0" kern="1200" dirty="0" err="1">
                <a:solidFill>
                  <a:schemeClr val="tx1"/>
                </a:solidFill>
                <a:effectLst/>
                <a:latin typeface="+mn-lt"/>
                <a:ea typeface="+mn-ea"/>
                <a:cs typeface="+mn-cs"/>
              </a:rPr>
              <a:t>Cour</a:t>
            </a:r>
            <a:r>
              <a:rPr lang="en-US" sz="1200" b="0" i="0" kern="1200" dirty="0">
                <a:solidFill>
                  <a:schemeClr val="tx1"/>
                </a:solidFill>
                <a:effectLst/>
                <a:latin typeface="+mn-lt"/>
                <a:ea typeface="+mn-ea"/>
                <a:cs typeface="+mn-cs"/>
              </a:rPr>
              <a:t> de justice de </a:t>
            </a:r>
            <a:r>
              <a:rPr lang="en-US" sz="1200" b="0" i="0" kern="1200" dirty="0" err="1">
                <a:solidFill>
                  <a:schemeClr val="tx1"/>
                </a:solidFill>
                <a:effectLst/>
                <a:latin typeface="+mn-lt"/>
                <a:ea typeface="+mn-ea"/>
                <a:cs typeface="+mn-cs"/>
              </a:rPr>
              <a:t>l'Union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légalité</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actes</a:t>
            </a:r>
            <a:r>
              <a:rPr lang="en-US" sz="1200" b="0" i="0" kern="1200" dirty="0">
                <a:solidFill>
                  <a:schemeClr val="tx1"/>
                </a:solidFill>
                <a:effectLst/>
                <a:latin typeface="+mn-lt"/>
                <a:ea typeface="+mn-ea"/>
                <a:cs typeface="+mn-cs"/>
              </a:rPr>
              <a:t> des institutions de </a:t>
            </a:r>
            <a:r>
              <a:rPr lang="en-US" sz="1200" b="0" i="0" kern="1200" dirty="0" err="1">
                <a:solidFill>
                  <a:schemeClr val="tx1"/>
                </a:solidFill>
                <a:effectLst/>
                <a:latin typeface="+mn-lt"/>
                <a:ea typeface="+mn-ea"/>
                <a:cs typeface="+mn-cs"/>
              </a:rPr>
              <a:t>l'Union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veille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que les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respectent</a:t>
            </a:r>
            <a:r>
              <a:rPr lang="en-US" sz="1200" b="0" i="0" kern="1200" dirty="0">
                <a:solidFill>
                  <a:schemeClr val="tx1"/>
                </a:solidFill>
                <a:effectLst/>
                <a:latin typeface="+mn-lt"/>
                <a:ea typeface="+mn-ea"/>
                <a:cs typeface="+mn-cs"/>
              </a:rPr>
              <a:t> les obligations </a:t>
            </a:r>
            <a:r>
              <a:rPr lang="en-US" sz="1200" b="0" i="0" kern="1200" dirty="0" err="1">
                <a:solidFill>
                  <a:schemeClr val="tx1"/>
                </a:solidFill>
                <a:effectLst/>
                <a:latin typeface="+mn-lt"/>
                <a:ea typeface="+mn-ea"/>
                <a:cs typeface="+mn-cs"/>
              </a:rPr>
              <a:t>découlant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compris</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charte</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fondamentaux</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l'UE</a:t>
            </a:r>
            <a:r>
              <a:rPr lang="en-US" sz="1200" b="0" i="0" kern="1200" dirty="0">
                <a:solidFill>
                  <a:schemeClr val="tx1"/>
                </a:solidFill>
                <a:effectLst/>
                <a:latin typeface="+mn-lt"/>
                <a:ea typeface="+mn-ea"/>
                <a:cs typeface="+mn-cs"/>
              </a:rPr>
              <a:t>), et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interprète</a:t>
            </a:r>
            <a:r>
              <a:rPr lang="en-US" sz="1200" b="0" i="0" kern="1200" dirty="0">
                <a:solidFill>
                  <a:schemeClr val="tx1"/>
                </a:solidFill>
                <a:effectLst/>
                <a:latin typeface="+mn-lt"/>
                <a:ea typeface="+mn-ea"/>
                <a:cs typeface="+mn-cs"/>
              </a:rPr>
              <a:t> le droit de </a:t>
            </a:r>
            <a:r>
              <a:rPr lang="en-US" sz="1200" b="0" i="0" kern="1200" dirty="0" err="1">
                <a:solidFill>
                  <a:schemeClr val="tx1"/>
                </a:solidFill>
                <a:effectLst/>
                <a:latin typeface="+mn-lt"/>
                <a:ea typeface="+mn-ea"/>
                <a:cs typeface="+mn-cs"/>
              </a:rPr>
              <a:t>l'Union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européenne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demande</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cours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tribunaux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nationaux</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24</a:t>
            </a:fld>
            <a:endParaRPr lang="en-GB"/>
          </a:p>
        </p:txBody>
      </p:sp>
    </p:spTree>
    <p:extLst>
      <p:ext uri="{BB962C8B-B14F-4D97-AF65-F5344CB8AC3E}">
        <p14:creationId xmlns:p14="http://schemas.microsoft.com/office/powerpoint/2010/main" val="4157957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Avant de commencer la </a:t>
            </a:r>
            <a:r>
              <a:rPr lang="en-US" sz="1200" b="0" i="0" kern="1200" dirty="0" err="1">
                <a:solidFill>
                  <a:schemeClr val="tx1"/>
                </a:solidFill>
                <a:effectLst/>
                <a:latin typeface="+mn-lt"/>
                <a:ea typeface="+mn-ea"/>
                <a:cs typeface="+mn-cs"/>
              </a:rPr>
              <a:t>deuxième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pour donner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image </a:t>
            </a:r>
            <a:r>
              <a:rPr lang="en-US" sz="1200" b="0" i="0" kern="1200" dirty="0" err="1">
                <a:solidFill>
                  <a:schemeClr val="tx1"/>
                </a:solidFill>
                <a:effectLst/>
                <a:latin typeface="+mn-lt"/>
                <a:ea typeface="+mn-ea"/>
                <a:cs typeface="+mn-cs"/>
              </a:rPr>
              <a:t>complète</a:t>
            </a:r>
            <a:r>
              <a:rPr lang="en-US" sz="1200" b="0" i="0" kern="1200" dirty="0">
                <a:solidFill>
                  <a:schemeClr val="tx1"/>
                </a:solidFill>
                <a:effectLst/>
                <a:latin typeface="+mn-lt"/>
                <a:ea typeface="+mn-ea"/>
                <a:cs typeface="+mn-cs"/>
              </a:rPr>
              <a:t> aux participants, les </a:t>
            </a:r>
            <a:r>
              <a:rPr lang="en-US" sz="1200" b="0" i="0" kern="1200" dirty="0" err="1">
                <a:solidFill>
                  <a:schemeClr val="tx1"/>
                </a:solidFill>
                <a:effectLst/>
                <a:latin typeface="+mn-lt"/>
                <a:ea typeface="+mn-ea"/>
                <a:cs typeface="+mn-cs"/>
              </a:rPr>
              <a:t>formateurs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peuvent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également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ajouter</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mécanismes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nationaux</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exemple</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mécanismes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plainte</a:t>
            </a:r>
            <a:r>
              <a:rPr lang="en-US" sz="1200" b="0" i="0" kern="1200" dirty="0">
                <a:solidFill>
                  <a:schemeClr val="tx1"/>
                </a:solidFill>
                <a:effectLst/>
                <a:latin typeface="+mn-lt"/>
                <a:ea typeface="+mn-ea"/>
                <a:cs typeface="+mn-cs"/>
              </a:rPr>
              <a:t> au sein de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loi</a:t>
            </a:r>
            <a:r>
              <a:rPr lang="en-US" sz="1200" b="0" i="0" kern="1200" dirty="0">
                <a:solidFill>
                  <a:schemeClr val="tx1"/>
                </a:solidFill>
                <a:effectLst/>
                <a:latin typeface="+mn-lt"/>
                <a:ea typeface="+mn-ea"/>
                <a:cs typeface="+mn-cs"/>
              </a:rPr>
              <a:t>, au sein des </a:t>
            </a:r>
            <a:r>
              <a:rPr lang="en-US" sz="1200" b="0" i="0" kern="1200" dirty="0" err="1">
                <a:solidFill>
                  <a:schemeClr val="tx1"/>
                </a:solidFill>
                <a:effectLst/>
                <a:latin typeface="+mn-lt"/>
                <a:ea typeface="+mn-ea"/>
                <a:cs typeface="+mn-cs"/>
              </a:rPr>
              <a:t>soins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institutionnels</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médiateur</a:t>
            </a:r>
            <a:r>
              <a:rPr lang="en-US" sz="1200" b="0" i="0" kern="1200">
                <a:solidFill>
                  <a:schemeClr val="tx1"/>
                </a:solidFill>
                <a:effectLst/>
                <a:latin typeface="+mn-lt"/>
                <a:ea typeface="+mn-ea"/>
                <a:cs typeface="+mn-cs"/>
              </a:rPr>
              <a:t>, etc.)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25</a:t>
            </a:fld>
            <a:endParaRPr lang="en-GB"/>
          </a:p>
        </p:txBody>
      </p:sp>
    </p:spTree>
    <p:extLst>
      <p:ext uri="{BB962C8B-B14F-4D97-AF65-F5344CB8AC3E}">
        <p14:creationId xmlns:p14="http://schemas.microsoft.com/office/powerpoint/2010/main" val="774145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Tous</a:t>
            </a:r>
            <a:r>
              <a:rPr lang="en-GB" dirty="0"/>
              <a:t> </a:t>
            </a:r>
            <a:r>
              <a:rPr lang="en-GB" dirty="0" err="1"/>
              <a:t>ces</a:t>
            </a:r>
            <a:r>
              <a:rPr lang="en-GB" dirty="0"/>
              <a:t> </a:t>
            </a:r>
            <a:r>
              <a:rPr lang="en-GB" dirty="0" err="1"/>
              <a:t>mécanismes</a:t>
            </a:r>
            <a:r>
              <a:rPr lang="en-GB" dirty="0"/>
              <a:t> </a:t>
            </a:r>
            <a:r>
              <a:rPr lang="en-GB" dirty="0" err="1"/>
              <a:t>sont</a:t>
            </a:r>
            <a:r>
              <a:rPr lang="en-GB" dirty="0"/>
              <a:t> </a:t>
            </a:r>
            <a:r>
              <a:rPr lang="en-GB" dirty="0" err="1"/>
              <a:t>légèrement</a:t>
            </a:r>
            <a:r>
              <a:rPr lang="en-GB" dirty="0"/>
              <a:t> </a:t>
            </a:r>
            <a:r>
              <a:rPr lang="en-GB" dirty="0" err="1"/>
              <a:t>différents</a:t>
            </a:r>
            <a:r>
              <a:rPr lang="en-GB" dirty="0"/>
              <a:t>, </a:t>
            </a:r>
            <a:r>
              <a:rPr lang="en-GB" dirty="0" err="1"/>
              <a:t>ils</a:t>
            </a:r>
            <a:r>
              <a:rPr lang="en-GB" dirty="0"/>
              <a:t> </a:t>
            </a:r>
            <a:r>
              <a:rPr lang="en-GB" dirty="0" err="1"/>
              <a:t>ont</a:t>
            </a:r>
            <a:r>
              <a:rPr lang="en-GB" dirty="0"/>
              <a:t> des </a:t>
            </a:r>
            <a:r>
              <a:rPr lang="en-GB" dirty="0" err="1"/>
              <a:t>avantages</a:t>
            </a:r>
            <a:r>
              <a:rPr lang="en-GB" dirty="0"/>
              <a:t> et des </a:t>
            </a:r>
            <a:r>
              <a:rPr lang="en-GB" dirty="0" err="1"/>
              <a:t>inconvénients</a:t>
            </a:r>
            <a:r>
              <a:rPr lang="en-GB" dirty="0"/>
              <a:t> que les avocats </a:t>
            </a:r>
            <a:r>
              <a:rPr lang="en-GB" dirty="0" err="1"/>
              <a:t>doivent</a:t>
            </a:r>
            <a:r>
              <a:rPr lang="en-GB" dirty="0"/>
              <a:t> </a:t>
            </a:r>
            <a:r>
              <a:rPr lang="en-GB" dirty="0" err="1"/>
              <a:t>avoir</a:t>
            </a:r>
            <a:r>
              <a:rPr lang="en-GB" dirty="0"/>
              <a:t> </a:t>
            </a:r>
            <a:r>
              <a:rPr lang="en-GB" dirty="0" err="1"/>
              <a:t>à</a:t>
            </a:r>
            <a:r>
              <a:rPr lang="en-GB" dirty="0"/>
              <a:t> </a:t>
            </a:r>
            <a:r>
              <a:rPr lang="en-GB" dirty="0" err="1"/>
              <a:t>l'esprit</a:t>
            </a:r>
            <a:r>
              <a:rPr lang="en-GB" dirty="0"/>
              <a:t> </a:t>
            </a:r>
            <a:r>
              <a:rPr lang="en-GB" dirty="0" err="1"/>
              <a:t>lorsqu'ils</a:t>
            </a:r>
            <a:r>
              <a:rPr lang="en-GB" dirty="0"/>
              <a:t> </a:t>
            </a:r>
            <a:r>
              <a:rPr lang="en-GB" dirty="0" err="1"/>
              <a:t>choisissent</a:t>
            </a:r>
            <a:r>
              <a:rPr lang="en-GB" dirty="0"/>
              <a:t> le </a:t>
            </a:r>
            <a:r>
              <a:rPr lang="en-GB" dirty="0" err="1"/>
              <a:t>mécanisme</a:t>
            </a:r>
            <a:r>
              <a:rPr lang="en-GB" dirty="0"/>
              <a:t> le plus </a:t>
            </a:r>
            <a:r>
              <a:rPr lang="en-GB" dirty="0" err="1"/>
              <a:t>approprié</a:t>
            </a:r>
            <a:r>
              <a:rPr lang="en-GB" dirty="0"/>
              <a:t> dans </a:t>
            </a:r>
            <a:r>
              <a:rPr lang="en-GB" dirty="0" err="1"/>
              <a:t>une</a:t>
            </a:r>
            <a:r>
              <a:rPr lang="en-GB" dirty="0"/>
              <a:t> situation </a:t>
            </a:r>
            <a:r>
              <a:rPr lang="en-GB" dirty="0" err="1"/>
              <a:t>donnée</a:t>
            </a:r>
            <a:r>
              <a:rPr lang="en-GB" dirty="0"/>
              <a:t>. </a:t>
            </a:r>
          </a:p>
          <a:p>
            <a:endParaRPr lang="en-GB" dirty="0"/>
          </a:p>
          <a:p>
            <a:r>
              <a:rPr lang="en-GB" dirty="0" err="1"/>
              <a:t>Demandez</a:t>
            </a:r>
            <a:r>
              <a:rPr lang="en-GB" dirty="0"/>
              <a:t> aux participants de former des </a:t>
            </a:r>
            <a:r>
              <a:rPr lang="en-GB" dirty="0" err="1"/>
              <a:t>groupes</a:t>
            </a:r>
            <a:r>
              <a:rPr lang="en-GB" dirty="0"/>
              <a:t> de 3 </a:t>
            </a:r>
            <a:r>
              <a:rPr lang="en-GB" dirty="0" err="1"/>
              <a:t>à</a:t>
            </a:r>
            <a:r>
              <a:rPr lang="en-GB" dirty="0"/>
              <a:t> 4 </a:t>
            </a:r>
            <a:r>
              <a:rPr lang="en-GB" dirty="0" err="1"/>
              <a:t>personnes</a:t>
            </a:r>
            <a:r>
              <a:rPr lang="en-GB" dirty="0"/>
              <a:t> et </a:t>
            </a:r>
            <a:r>
              <a:rPr lang="en-GB" dirty="0" err="1"/>
              <a:t>d'analyser</a:t>
            </a:r>
            <a:r>
              <a:rPr lang="en-GB" dirty="0"/>
              <a:t> les </a:t>
            </a:r>
            <a:r>
              <a:rPr lang="en-GB" dirty="0" err="1"/>
              <a:t>avantages</a:t>
            </a:r>
            <a:r>
              <a:rPr lang="en-GB" dirty="0"/>
              <a:t> et les </a:t>
            </a:r>
            <a:r>
              <a:rPr lang="en-GB" dirty="0" err="1"/>
              <a:t>inconvénients</a:t>
            </a:r>
            <a:r>
              <a:rPr lang="en-GB" dirty="0"/>
              <a:t> des </a:t>
            </a:r>
            <a:r>
              <a:rPr lang="en-GB" dirty="0" err="1"/>
              <a:t>mécanismes</a:t>
            </a:r>
            <a:r>
              <a:rPr lang="en-GB" dirty="0"/>
              <a:t> sur la base de </a:t>
            </a:r>
            <a:r>
              <a:rPr lang="en-GB" dirty="0" err="1"/>
              <a:t>leurs</a:t>
            </a:r>
            <a:r>
              <a:rPr lang="en-GB" dirty="0"/>
              <a:t> </a:t>
            </a:r>
            <a:r>
              <a:rPr lang="en-GB" dirty="0" err="1"/>
              <a:t>connaissances</a:t>
            </a:r>
            <a:r>
              <a:rPr lang="en-GB" dirty="0"/>
              <a:t> et de la </a:t>
            </a:r>
            <a:r>
              <a:rPr lang="en-GB" dirty="0" err="1"/>
              <a:t>présentation</a:t>
            </a:r>
            <a:r>
              <a:rPr lang="en-GB" dirty="0"/>
              <a:t> </a:t>
            </a:r>
            <a:r>
              <a:rPr lang="en-GB" dirty="0" err="1"/>
              <a:t>précédente</a:t>
            </a:r>
            <a:r>
              <a:rPr lang="en-GB" dirty="0"/>
              <a:t>. (10 minutes)</a:t>
            </a:r>
          </a:p>
          <a:p>
            <a:endParaRPr lang="en-GB" dirty="0"/>
          </a:p>
          <a:p>
            <a:r>
              <a:rPr lang="en-GB" dirty="0"/>
              <a:t>Correction : </a:t>
            </a:r>
            <a:r>
              <a:rPr lang="en-GB" dirty="0" err="1"/>
              <a:t>demandez</a:t>
            </a:r>
            <a:r>
              <a:rPr lang="en-GB" dirty="0"/>
              <a:t> </a:t>
            </a:r>
            <a:r>
              <a:rPr lang="en-GB" dirty="0" err="1"/>
              <a:t>à</a:t>
            </a:r>
            <a:r>
              <a:rPr lang="en-GB" dirty="0"/>
              <a:t> </a:t>
            </a:r>
            <a:r>
              <a:rPr lang="en-GB" dirty="0" err="1"/>
              <a:t>chaque</a:t>
            </a:r>
            <a:r>
              <a:rPr lang="en-GB" dirty="0"/>
              <a:t> </a:t>
            </a:r>
            <a:r>
              <a:rPr lang="en-GB" dirty="0" err="1"/>
              <a:t>groupe</a:t>
            </a:r>
            <a:r>
              <a:rPr lang="en-GB" dirty="0"/>
              <a:t> de </a:t>
            </a:r>
            <a:r>
              <a:rPr lang="en-GB" dirty="0" err="1"/>
              <a:t>présenter</a:t>
            </a:r>
            <a:r>
              <a:rPr lang="en-GB" dirty="0"/>
              <a:t> pour un </a:t>
            </a:r>
            <a:r>
              <a:rPr lang="en-GB" dirty="0" err="1"/>
              <a:t>mécanisme</a:t>
            </a:r>
            <a:r>
              <a:rPr lang="en-GB" dirty="0"/>
              <a:t> </a:t>
            </a:r>
            <a:r>
              <a:rPr lang="en-GB" dirty="0" err="1"/>
              <a:t>ce</a:t>
            </a:r>
            <a:r>
              <a:rPr lang="en-GB" dirty="0"/>
              <a:t> </a:t>
            </a:r>
            <a:r>
              <a:rPr lang="en-GB" dirty="0" err="1"/>
              <a:t>qu'ils</a:t>
            </a:r>
            <a:r>
              <a:rPr lang="en-GB" dirty="0"/>
              <a:t> </a:t>
            </a:r>
            <a:r>
              <a:rPr lang="en-GB" dirty="0" err="1"/>
              <a:t>ont</a:t>
            </a:r>
            <a:r>
              <a:rPr lang="en-GB" dirty="0"/>
              <a:t> </a:t>
            </a:r>
            <a:r>
              <a:rPr lang="en-GB" dirty="0" err="1"/>
              <a:t>listé</a:t>
            </a:r>
            <a:r>
              <a:rPr lang="en-GB" dirty="0"/>
              <a:t> </a:t>
            </a:r>
            <a:r>
              <a:rPr lang="en-GB" dirty="0" err="1"/>
              <a:t>comme</a:t>
            </a:r>
            <a:r>
              <a:rPr lang="en-GB" dirty="0"/>
              <a:t> </a:t>
            </a:r>
            <a:r>
              <a:rPr lang="en-GB" dirty="0" err="1"/>
              <a:t>avantages</a:t>
            </a:r>
            <a:r>
              <a:rPr lang="en-GB" dirty="0"/>
              <a:t> et </a:t>
            </a:r>
            <a:r>
              <a:rPr lang="en-GB" dirty="0" err="1"/>
              <a:t>inconvénients</a:t>
            </a:r>
            <a:r>
              <a:rPr lang="en-GB" dirty="0"/>
              <a:t>. </a:t>
            </a:r>
            <a:r>
              <a:rPr lang="en-GB" dirty="0" err="1"/>
              <a:t>Demandez</a:t>
            </a:r>
            <a:r>
              <a:rPr lang="en-GB" dirty="0"/>
              <a:t> aux </a:t>
            </a:r>
            <a:r>
              <a:rPr lang="en-GB" dirty="0" err="1"/>
              <a:t>autres</a:t>
            </a:r>
            <a:r>
              <a:rPr lang="en-GB" dirty="0"/>
              <a:t> </a:t>
            </a:r>
            <a:r>
              <a:rPr lang="en-GB" dirty="0" err="1"/>
              <a:t>groupes</a:t>
            </a:r>
            <a:r>
              <a:rPr lang="en-GB" dirty="0"/>
              <a:t> de </a:t>
            </a:r>
            <a:r>
              <a:rPr lang="en-GB" dirty="0" err="1"/>
              <a:t>compléter</a:t>
            </a:r>
            <a:r>
              <a:rPr lang="en-GB" dirty="0"/>
              <a:t> et de </a:t>
            </a:r>
            <a:r>
              <a:rPr lang="en-GB" dirty="0" err="1"/>
              <a:t>vous</a:t>
            </a:r>
            <a:r>
              <a:rPr lang="en-GB" dirty="0"/>
              <a:t> </a:t>
            </a:r>
            <a:r>
              <a:rPr lang="en-GB" dirty="0" err="1"/>
              <a:t>compléter</a:t>
            </a:r>
            <a:r>
              <a:rPr lang="en-GB" dirty="0"/>
              <a:t> avec les </a:t>
            </a:r>
            <a:r>
              <a:rPr lang="en-GB" dirty="0" err="1"/>
              <a:t>informations</a:t>
            </a:r>
            <a:r>
              <a:rPr lang="en-GB" dirty="0"/>
              <a:t> de correction sur le PowerPoint. </a:t>
            </a:r>
          </a:p>
          <a:p>
            <a:endParaRPr lang="en-GB" dirty="0"/>
          </a:p>
          <a:p>
            <a:r>
              <a:rPr lang="en-GB" dirty="0" err="1"/>
              <a:t>Cet</a:t>
            </a:r>
            <a:r>
              <a:rPr lang="en-GB" dirty="0"/>
              <a:t> </a:t>
            </a:r>
            <a:r>
              <a:rPr lang="en-GB" dirty="0" err="1"/>
              <a:t>exercice</a:t>
            </a:r>
            <a:r>
              <a:rPr lang="en-GB" dirty="0"/>
              <a:t> sera </a:t>
            </a:r>
            <a:r>
              <a:rPr lang="en-GB" dirty="0" err="1"/>
              <a:t>également</a:t>
            </a:r>
            <a:r>
              <a:rPr lang="en-GB" dirty="0"/>
              <a:t> </a:t>
            </a:r>
            <a:r>
              <a:rPr lang="en-GB" dirty="0" err="1"/>
              <a:t>l'occasion</a:t>
            </a:r>
            <a:r>
              <a:rPr lang="en-GB" dirty="0"/>
              <a:t> pour les participants de </a:t>
            </a:r>
            <a:r>
              <a:rPr lang="en-GB" dirty="0" err="1"/>
              <a:t>manipuler</a:t>
            </a:r>
            <a:r>
              <a:rPr lang="en-GB" dirty="0"/>
              <a:t> les </a:t>
            </a:r>
            <a:r>
              <a:rPr lang="en-GB" dirty="0" err="1"/>
              <a:t>informations</a:t>
            </a:r>
            <a:r>
              <a:rPr lang="en-GB" dirty="0"/>
              <a:t> apprises </a:t>
            </a:r>
            <a:r>
              <a:rPr lang="en-GB" dirty="0" err="1"/>
              <a:t>lors</a:t>
            </a:r>
            <a:r>
              <a:rPr lang="en-GB" dirty="0"/>
              <a:t> de la </a:t>
            </a:r>
            <a:r>
              <a:rPr lang="en-GB" dirty="0" err="1"/>
              <a:t>présentation</a:t>
            </a:r>
            <a:r>
              <a:rPr lang="en-GB" dirty="0"/>
              <a:t> </a:t>
            </a:r>
            <a:r>
              <a:rPr lang="en-GB" dirty="0" err="1"/>
              <a:t>précédente</a:t>
            </a:r>
            <a:r>
              <a:rPr lang="en-GB" dirty="0"/>
              <a:t>, de les </a:t>
            </a:r>
            <a:r>
              <a:rPr lang="en-GB" dirty="0" err="1"/>
              <a:t>mémoriser</a:t>
            </a:r>
            <a:r>
              <a:rPr lang="en-GB" dirty="0"/>
              <a:t> et de les </a:t>
            </a:r>
            <a:r>
              <a:rPr lang="en-GB" dirty="0" err="1"/>
              <a:t>remettre</a:t>
            </a:r>
            <a:r>
              <a:rPr lang="en-GB" dirty="0"/>
              <a:t> </a:t>
            </a:r>
            <a:r>
              <a:rPr lang="en-GB" dirty="0" err="1"/>
              <a:t>en</a:t>
            </a:r>
            <a:r>
              <a:rPr lang="en-GB" dirty="0"/>
              <a:t> question.</a:t>
            </a:r>
          </a:p>
          <a:p>
            <a:endParaRPr lang="en-GB" dirty="0"/>
          </a:p>
          <a:p>
            <a:r>
              <a:rPr lang="en-GB" dirty="0" err="1"/>
              <a:t>Imprimez</a:t>
            </a:r>
            <a:r>
              <a:rPr lang="en-GB" dirty="0"/>
              <a:t> les tableaux </a:t>
            </a:r>
            <a:r>
              <a:rPr lang="en-GB" dirty="0" err="1"/>
              <a:t>vierges</a:t>
            </a:r>
            <a:r>
              <a:rPr lang="en-GB" dirty="0"/>
              <a:t> </a:t>
            </a:r>
            <a:r>
              <a:rPr lang="en-GB" dirty="0" err="1"/>
              <a:t>suivants</a:t>
            </a:r>
            <a:r>
              <a:rPr lang="en-GB" dirty="0"/>
              <a:t> et </a:t>
            </a:r>
            <a:r>
              <a:rPr lang="en-GB" dirty="0" err="1"/>
              <a:t>remettez</a:t>
            </a:r>
            <a:r>
              <a:rPr lang="en-GB" dirty="0"/>
              <a:t>-les </a:t>
            </a:r>
            <a:r>
              <a:rPr lang="en-GB" dirty="0" err="1"/>
              <a:t>à</a:t>
            </a:r>
            <a:r>
              <a:rPr lang="en-GB" dirty="0"/>
              <a:t> </a:t>
            </a:r>
            <a:r>
              <a:rPr lang="en-GB" dirty="0" err="1"/>
              <a:t>chaque</a:t>
            </a:r>
            <a:r>
              <a:rPr lang="en-GB" dirty="0"/>
              <a:t> </a:t>
            </a:r>
            <a:r>
              <a:rPr lang="en-GB" dirty="0" err="1"/>
              <a:t>groupe</a:t>
            </a:r>
            <a:r>
              <a:rPr lang="en-GB" dirty="0"/>
              <a:t>. </a:t>
            </a:r>
            <a:r>
              <a:rPr lang="en-GB" dirty="0" err="1"/>
              <a:t>Voir</a:t>
            </a:r>
            <a:r>
              <a:rPr lang="en-GB" dirty="0"/>
              <a:t> la correction de la diapositive 26.</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26</a:t>
            </a:fld>
            <a:endParaRPr lang="en-GB"/>
          </a:p>
        </p:txBody>
      </p:sp>
    </p:spTree>
    <p:extLst>
      <p:ext uri="{BB962C8B-B14F-4D97-AF65-F5344CB8AC3E}">
        <p14:creationId xmlns:p14="http://schemas.microsoft.com/office/powerpoint/2010/main" val="3892215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Imprimer</a:t>
            </a:r>
            <a:r>
              <a:rPr lang="en-GB" dirty="0"/>
              <a:t> les tableaux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27</a:t>
            </a:fld>
            <a:endParaRPr lang="en-GB"/>
          </a:p>
        </p:txBody>
      </p:sp>
    </p:spTree>
    <p:extLst>
      <p:ext uri="{BB962C8B-B14F-4D97-AF65-F5344CB8AC3E}">
        <p14:creationId xmlns:p14="http://schemas.microsoft.com/office/powerpoint/2010/main" val="2578863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Imprimer</a:t>
            </a:r>
            <a:r>
              <a:rPr lang="en-GB" dirty="0"/>
              <a:t> les tableaux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28</a:t>
            </a:fld>
            <a:endParaRPr lang="en-GB"/>
          </a:p>
        </p:txBody>
      </p:sp>
    </p:spTree>
    <p:extLst>
      <p:ext uri="{BB962C8B-B14F-4D97-AF65-F5344CB8AC3E}">
        <p14:creationId xmlns:p14="http://schemas.microsoft.com/office/powerpoint/2010/main" val="35201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en-GB" dirty="0" err="1"/>
              <a:t>Imprimer</a:t>
            </a:r>
            <a:r>
              <a:rPr lang="en-GB" dirty="0"/>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29</a:t>
            </a:fld>
            <a:endParaRPr lang="en-GB"/>
          </a:p>
        </p:txBody>
      </p:sp>
    </p:spTree>
    <p:extLst>
      <p:ext uri="{BB962C8B-B14F-4D97-AF65-F5344CB8AC3E}">
        <p14:creationId xmlns:p14="http://schemas.microsoft.com/office/powerpoint/2010/main" val="90264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a:t>
            </a:fld>
            <a:endParaRPr lang="en-GB"/>
          </a:p>
        </p:txBody>
      </p:sp>
    </p:spTree>
    <p:extLst>
      <p:ext uri="{BB962C8B-B14F-4D97-AF65-F5344CB8AC3E}">
        <p14:creationId xmlns:p14="http://schemas.microsoft.com/office/powerpoint/2010/main" val="198449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en-GB" dirty="0"/>
              <a:t>Les </a:t>
            </a:r>
            <a:r>
              <a:rPr lang="en-GB" dirty="0" err="1"/>
              <a:t>règles</a:t>
            </a:r>
            <a:r>
              <a:rPr lang="en-GB" dirty="0"/>
              <a:t> </a:t>
            </a:r>
            <a:r>
              <a:rPr lang="en-GB" dirty="0" err="1"/>
              <a:t>spécifiques</a:t>
            </a:r>
            <a:r>
              <a:rPr lang="en-GB" dirty="0"/>
              <a:t> </a:t>
            </a:r>
            <a:r>
              <a:rPr lang="en-GB" dirty="0" err="1"/>
              <a:t>pouvant</a:t>
            </a:r>
            <a:r>
              <a:rPr lang="en-GB" dirty="0"/>
              <a:t> varier d'un </a:t>
            </a:r>
            <a:r>
              <a:rPr lang="en-GB" dirty="0" err="1"/>
              <a:t>comité</a:t>
            </a:r>
            <a:r>
              <a:rPr lang="en-GB" dirty="0"/>
              <a:t> </a:t>
            </a:r>
            <a:r>
              <a:rPr lang="en-GB" dirty="0" err="1"/>
              <a:t>à</a:t>
            </a:r>
            <a:r>
              <a:rPr lang="en-GB" dirty="0"/>
              <a:t> </a:t>
            </a:r>
            <a:r>
              <a:rPr lang="en-GB" dirty="0" err="1"/>
              <a:t>l'autre</a:t>
            </a:r>
            <a:r>
              <a:rPr lang="en-GB" dirty="0"/>
              <a:t>, </a:t>
            </a:r>
            <a:r>
              <a:rPr lang="en-GB" dirty="0" err="1"/>
              <a:t>tous</a:t>
            </a:r>
            <a:r>
              <a:rPr lang="en-GB" dirty="0"/>
              <a:t> les participants </a:t>
            </a:r>
            <a:r>
              <a:rPr lang="en-GB" dirty="0" err="1"/>
              <a:t>sont</a:t>
            </a:r>
            <a:r>
              <a:rPr lang="en-GB" dirty="0"/>
              <a:t> </a:t>
            </a:r>
            <a:r>
              <a:rPr lang="en-GB" dirty="0" err="1"/>
              <a:t>invités</a:t>
            </a:r>
            <a:r>
              <a:rPr lang="en-GB" dirty="0"/>
              <a:t> </a:t>
            </a:r>
            <a:r>
              <a:rPr lang="en-GB" dirty="0" err="1"/>
              <a:t>à</a:t>
            </a:r>
            <a:r>
              <a:rPr lang="en-GB" dirty="0"/>
              <a:t> consulter les </a:t>
            </a:r>
            <a:r>
              <a:rPr lang="en-GB" dirty="0" err="1"/>
              <a:t>règles</a:t>
            </a:r>
            <a:r>
              <a:rPr lang="en-GB" dirty="0"/>
              <a:t> </a:t>
            </a:r>
            <a:r>
              <a:rPr lang="en-GB" dirty="0" err="1"/>
              <a:t>spécifiques</a:t>
            </a:r>
            <a:r>
              <a:rPr lang="en-GB" dirty="0"/>
              <a:t> de </a:t>
            </a:r>
            <a:r>
              <a:rPr lang="en-GB" dirty="0" err="1"/>
              <a:t>procédure</a:t>
            </a:r>
            <a:r>
              <a:rPr lang="en-GB" dirty="0"/>
              <a:t> </a:t>
            </a:r>
            <a:r>
              <a:rPr lang="en-GB" dirty="0" err="1"/>
              <a:t>avant</a:t>
            </a:r>
            <a:r>
              <a:rPr lang="en-GB" dirty="0"/>
              <a:t> </a:t>
            </a:r>
            <a:r>
              <a:rPr lang="en-GB" dirty="0" err="1"/>
              <a:t>d'introduire</a:t>
            </a:r>
            <a:r>
              <a:rPr lang="en-GB" dirty="0"/>
              <a:t> </a:t>
            </a:r>
            <a:r>
              <a:rPr lang="en-GB" dirty="0" err="1"/>
              <a:t>une</a:t>
            </a:r>
            <a:r>
              <a:rPr lang="en-GB" dirty="0"/>
              <a:t> </a:t>
            </a:r>
            <a:r>
              <a:rPr lang="en-GB" dirty="0" err="1"/>
              <a:t>plainte</a:t>
            </a:r>
            <a:r>
              <a:rPr lang="en-GB" dirty="0"/>
              <a:t> </a:t>
            </a:r>
            <a:r>
              <a:rPr lang="en-GB" dirty="0" err="1"/>
              <a:t>individuelle</a:t>
            </a:r>
            <a:r>
              <a:rPr lang="en-GB" dirty="0"/>
              <a:t>. </a:t>
            </a:r>
            <a:r>
              <a:rPr lang="en-GB" dirty="0" err="1"/>
              <a:t>Toutefois</a:t>
            </a:r>
            <a:r>
              <a:rPr lang="en-GB" dirty="0"/>
              <a:t>, les </a:t>
            </a:r>
            <a:r>
              <a:rPr lang="en-GB" dirty="0" err="1"/>
              <a:t>avantages</a:t>
            </a:r>
            <a:r>
              <a:rPr lang="en-GB" dirty="0"/>
              <a:t> et </a:t>
            </a:r>
            <a:r>
              <a:rPr lang="en-GB" dirty="0" err="1"/>
              <a:t>inconvénients</a:t>
            </a:r>
            <a:r>
              <a:rPr lang="en-GB" dirty="0"/>
              <a:t> </a:t>
            </a:r>
            <a:r>
              <a:rPr lang="en-GB" dirty="0" err="1"/>
              <a:t>mentionnés</a:t>
            </a:r>
            <a:r>
              <a:rPr lang="en-GB" dirty="0"/>
              <a:t> ci-dessus </a:t>
            </a:r>
            <a:r>
              <a:rPr lang="en-GB" dirty="0" err="1"/>
              <a:t>sont</a:t>
            </a:r>
            <a:r>
              <a:rPr lang="en-GB" dirty="0"/>
              <a:t> </a:t>
            </a:r>
            <a:r>
              <a:rPr lang="en-GB" dirty="0" err="1"/>
              <a:t>communs</a:t>
            </a:r>
            <a:r>
              <a:rPr lang="en-GB" dirty="0"/>
              <a:t> aux </a:t>
            </a:r>
            <a:r>
              <a:rPr lang="en-GB" dirty="0" err="1"/>
              <a:t>organes</a:t>
            </a:r>
            <a:r>
              <a:rPr lang="en-GB" dirty="0"/>
              <a:t> de </a:t>
            </a:r>
            <a:r>
              <a:rPr lang="en-GB" dirty="0" err="1"/>
              <a:t>traités</a:t>
            </a:r>
            <a:r>
              <a:rPr lang="en-GB" dirty="0"/>
              <a:t> de </a:t>
            </a:r>
            <a:r>
              <a:rPr lang="en-GB" dirty="0" err="1"/>
              <a:t>l'ONU</a:t>
            </a:r>
            <a:r>
              <a:rPr lang="en-GB" dirty="0"/>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30</a:t>
            </a:fld>
            <a:endParaRPr lang="en-GB"/>
          </a:p>
        </p:txBody>
      </p:sp>
    </p:spTree>
    <p:extLst>
      <p:ext uri="{BB962C8B-B14F-4D97-AF65-F5344CB8AC3E}">
        <p14:creationId xmlns:p14="http://schemas.microsoft.com/office/powerpoint/2010/main" val="3376499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31</a:t>
            </a:fld>
            <a:endParaRPr lang="en-GB"/>
          </a:p>
        </p:txBody>
      </p:sp>
    </p:spTree>
    <p:extLst>
      <p:ext uri="{BB962C8B-B14F-4D97-AF65-F5344CB8AC3E}">
        <p14:creationId xmlns:p14="http://schemas.microsoft.com/office/powerpoint/2010/main" val="367562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32</a:t>
            </a:fld>
            <a:endParaRPr lang="en-GB"/>
          </a:p>
        </p:txBody>
      </p:sp>
    </p:spTree>
    <p:extLst>
      <p:ext uri="{BB962C8B-B14F-4D97-AF65-F5344CB8AC3E}">
        <p14:creationId xmlns:p14="http://schemas.microsoft.com/office/powerpoint/2010/main" val="1656030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sz="1200" kern="1200" dirty="0">
                <a:solidFill>
                  <a:schemeClr val="tx1"/>
                </a:solidFill>
                <a:effectLst/>
                <a:latin typeface="+mn-lt"/>
                <a:ea typeface="+mn-ea"/>
                <a:cs typeface="+mn-cs"/>
              </a:rPr>
              <a:t>Dans la </a:t>
            </a:r>
            <a:r>
              <a:rPr lang="en-GB" sz="1200" kern="1200" dirty="0" err="1">
                <a:solidFill>
                  <a:schemeClr val="tx1"/>
                </a:solidFill>
                <a:effectLst/>
                <a:latin typeface="+mn-lt"/>
                <a:ea typeface="+mn-ea"/>
                <a:cs typeface="+mn-cs"/>
              </a:rPr>
              <a:t>grande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majorité</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cas</a:t>
            </a:r>
            <a:r>
              <a:rPr lang="en-GB" sz="1200" b="1" kern="1200" dirty="0">
                <a:solidFill>
                  <a:schemeClr val="tx1"/>
                </a:solidFill>
                <a:effectLst/>
                <a:latin typeface="+mn-lt"/>
                <a:ea typeface="+mn-ea"/>
                <a:cs typeface="+mn-cs"/>
              </a:rPr>
              <a:t>, les avocats </a:t>
            </a:r>
            <a:r>
              <a:rPr lang="en-GB" sz="1200" b="1" kern="1200" dirty="0" err="1">
                <a:solidFill>
                  <a:schemeClr val="tx1"/>
                </a:solidFill>
                <a:effectLst/>
                <a:latin typeface="+mn-lt"/>
                <a:ea typeface="+mn-ea"/>
                <a:cs typeface="+mn-cs"/>
              </a:rPr>
              <a:t>devront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choisir</a:t>
            </a:r>
            <a:r>
              <a:rPr lang="en-GB" sz="1200" b="1" kern="1200" dirty="0">
                <a:solidFill>
                  <a:schemeClr val="tx1"/>
                </a:solidFill>
                <a:effectLst/>
                <a:latin typeface="+mn-lt"/>
                <a:ea typeface="+mn-ea"/>
                <a:cs typeface="+mn-cs"/>
              </a:rPr>
              <a:t> le </a:t>
            </a:r>
            <a:r>
              <a:rPr lang="en-GB" sz="1200" b="1" kern="1200" dirty="0" err="1">
                <a:solidFill>
                  <a:schemeClr val="tx1"/>
                </a:solidFill>
                <a:effectLst/>
                <a:latin typeface="+mn-lt"/>
                <a:ea typeface="+mn-ea"/>
                <a:cs typeface="+mn-cs"/>
              </a:rPr>
              <a:t>meilleur</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mécanisme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étant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donné</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qu'une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même</a:t>
            </a:r>
            <a:r>
              <a:rPr lang="en-GB" sz="1200" b="1" kern="1200" dirty="0">
                <a:solidFill>
                  <a:schemeClr val="tx1"/>
                </a:solidFill>
                <a:effectLst/>
                <a:latin typeface="+mn-lt"/>
                <a:ea typeface="+mn-ea"/>
                <a:cs typeface="+mn-cs"/>
              </a:rPr>
              <a:t> affaire ne </a:t>
            </a:r>
            <a:r>
              <a:rPr lang="en-GB" sz="1200" b="1" kern="1200" dirty="0" err="1">
                <a:solidFill>
                  <a:schemeClr val="tx1"/>
                </a:solidFill>
                <a:effectLst/>
                <a:latin typeface="+mn-lt"/>
                <a:ea typeface="+mn-ea"/>
                <a:cs typeface="+mn-cs"/>
              </a:rPr>
              <a:t>peut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être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introduite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devant</a:t>
            </a:r>
            <a:r>
              <a:rPr lang="en-GB" sz="1200" b="1" kern="1200" dirty="0">
                <a:solidFill>
                  <a:schemeClr val="tx1"/>
                </a:solidFill>
                <a:effectLst/>
                <a:latin typeface="+mn-lt"/>
                <a:ea typeface="+mn-ea"/>
                <a:cs typeface="+mn-cs"/>
              </a:rPr>
              <a:t> plus d'un </a:t>
            </a:r>
            <a:r>
              <a:rPr lang="en-GB" sz="1200" b="1" kern="1200" dirty="0" err="1">
                <a:solidFill>
                  <a:schemeClr val="tx1"/>
                </a:solidFill>
                <a:effectLst/>
                <a:latin typeface="+mn-lt"/>
                <a:ea typeface="+mn-ea"/>
                <a:cs typeface="+mn-cs"/>
              </a:rPr>
              <a:t>organe</a:t>
            </a:r>
            <a:r>
              <a:rPr lang="en-GB" sz="1200" b="1" kern="1200" dirty="0">
                <a:solidFill>
                  <a:schemeClr val="tx1"/>
                </a:solidFill>
                <a:effectLst/>
                <a:latin typeface="+mn-lt"/>
                <a:ea typeface="+mn-ea"/>
                <a:cs typeface="+mn-cs"/>
              </a:rPr>
              <a:t> international </a:t>
            </a:r>
            <a:r>
              <a:rPr lang="en-GB" sz="1200" kern="1200" dirty="0">
                <a:solidFill>
                  <a:schemeClr val="tx1"/>
                </a:solidFill>
                <a:effectLst/>
                <a:latin typeface="+mn-lt"/>
                <a:ea typeface="+mn-ea"/>
                <a:cs typeface="+mn-cs"/>
              </a:rPr>
              <a:t>(il </a:t>
            </a:r>
            <a:r>
              <a:rPr lang="en-GB" sz="1200" kern="1200" dirty="0" err="1">
                <a:solidFill>
                  <a:schemeClr val="tx1"/>
                </a:solidFill>
                <a:effectLst/>
                <a:latin typeface="+mn-lt"/>
                <a:ea typeface="+mn-ea"/>
                <a:cs typeface="+mn-cs"/>
              </a:rPr>
              <a:t>existe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quelques</a:t>
            </a:r>
            <a:r>
              <a:rPr lang="en-GB" sz="1200" kern="1200" dirty="0">
                <a:solidFill>
                  <a:schemeClr val="tx1"/>
                </a:solidFill>
                <a:effectLst/>
                <a:latin typeface="+mn-lt"/>
                <a:ea typeface="+mn-ea"/>
                <a:cs typeface="+mn-cs"/>
              </a:rPr>
              <a:t> exceptions </a:t>
            </a:r>
            <a:r>
              <a:rPr lang="en-GB" sz="1200" kern="1200" dirty="0" err="1">
                <a:solidFill>
                  <a:schemeClr val="tx1"/>
                </a:solidFill>
                <a:effectLst/>
                <a:latin typeface="+mn-lt"/>
                <a:ea typeface="+mn-ea"/>
                <a:cs typeface="+mn-cs"/>
              </a:rPr>
              <a:t>mais</a:t>
            </a:r>
            <a:r>
              <a:rPr lang="en-GB" sz="1200" kern="1200" dirty="0">
                <a:solidFill>
                  <a:schemeClr val="tx1"/>
                </a:solidFill>
                <a:effectLst/>
                <a:latin typeface="+mn-lt"/>
                <a:ea typeface="+mn-ea"/>
                <a:cs typeface="+mn-cs"/>
              </a:rPr>
              <a:t> la longueur de la </a:t>
            </a:r>
            <a:r>
              <a:rPr lang="en-GB" sz="1200" kern="1200" dirty="0" err="1">
                <a:solidFill>
                  <a:schemeClr val="tx1"/>
                </a:solidFill>
                <a:effectLst/>
                <a:latin typeface="+mn-lt"/>
                <a:ea typeface="+mn-ea"/>
                <a:cs typeface="+mn-cs"/>
              </a:rPr>
              <a:t>procédure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implique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vraiment</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l'avocat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fasse</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meilleur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choix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dès</a:t>
            </a:r>
            <a:r>
              <a:rPr lang="en-GB" sz="1200" kern="1200" dirty="0">
                <a:solidFill>
                  <a:schemeClr val="tx1"/>
                </a:solidFill>
                <a:effectLst/>
                <a:latin typeface="+mn-lt"/>
                <a:ea typeface="+mn-ea"/>
                <a:cs typeface="+mn-cs"/>
              </a:rPr>
              <a:t> le début).</a:t>
            </a:r>
          </a:p>
          <a:p>
            <a:pPr algn="just"/>
            <a:r>
              <a:rPr lang="en-GB" sz="1200" kern="1200" dirty="0">
                <a:solidFill>
                  <a:schemeClr val="tx1"/>
                </a:solidFill>
                <a:effectLst/>
                <a:latin typeface="+mn-lt"/>
                <a:ea typeface="+mn-ea"/>
                <a:cs typeface="+mn-cs"/>
              </a:rPr>
              <a:t> </a:t>
            </a:r>
          </a:p>
          <a:p>
            <a:pPr algn="just"/>
            <a:r>
              <a:rPr lang="en-GB" sz="1200" kern="1200" dirty="0" err="1">
                <a:solidFill>
                  <a:schemeClr val="tx1"/>
                </a:solidFill>
                <a:effectLst/>
                <a:latin typeface="+mn-lt"/>
                <a:ea typeface="+mn-ea"/>
                <a:cs typeface="+mn-cs"/>
              </a:rPr>
              <a:t>Rédigez</a:t>
            </a:r>
            <a:r>
              <a:rPr lang="en-GB" sz="1200" kern="1200" dirty="0">
                <a:solidFill>
                  <a:schemeClr val="tx1"/>
                </a:solidFill>
                <a:effectLst/>
                <a:latin typeface="+mn-lt"/>
                <a:ea typeface="+mn-ea"/>
                <a:cs typeface="+mn-cs"/>
              </a:rPr>
              <a:t> deux </a:t>
            </a:r>
            <a:r>
              <a:rPr lang="en-GB" sz="1200" kern="1200" dirty="0" err="1">
                <a:solidFill>
                  <a:schemeClr val="tx1"/>
                </a:solidFill>
                <a:effectLst/>
                <a:latin typeface="+mn-lt"/>
                <a:ea typeface="+mn-ea"/>
                <a:cs typeface="+mn-cs"/>
              </a:rPr>
              <a:t>courtes</a:t>
            </a:r>
            <a:r>
              <a:rPr lang="en-GB" sz="1200" kern="1200" dirty="0">
                <a:solidFill>
                  <a:schemeClr val="tx1"/>
                </a:solidFill>
                <a:effectLst/>
                <a:latin typeface="+mn-lt"/>
                <a:ea typeface="+mn-ea"/>
                <a:cs typeface="+mn-cs"/>
              </a:rPr>
              <a:t> études de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présentant</a:t>
            </a:r>
            <a:r>
              <a:rPr lang="en-GB" sz="1200" kern="1200" dirty="0">
                <a:solidFill>
                  <a:schemeClr val="tx1"/>
                </a:solidFill>
                <a:effectLst/>
                <a:latin typeface="+mn-lt"/>
                <a:ea typeface="+mn-ea"/>
                <a:cs typeface="+mn-cs"/>
              </a:rPr>
              <a:t> la situation de deux </a:t>
            </a:r>
            <a:r>
              <a:rPr lang="en-GB" sz="1200" kern="1200" dirty="0" err="1">
                <a:solidFill>
                  <a:schemeClr val="tx1"/>
                </a:solidFill>
                <a:effectLst/>
                <a:latin typeface="+mn-lt"/>
                <a:ea typeface="+mn-ea"/>
                <a:cs typeface="+mn-cs"/>
              </a:rPr>
              <a:t>mineurs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conflit</a:t>
            </a:r>
            <a:r>
              <a:rPr lang="en-GB" sz="1200" kern="1200" dirty="0">
                <a:solidFill>
                  <a:schemeClr val="tx1"/>
                </a:solidFill>
                <a:effectLst/>
                <a:latin typeface="+mn-lt"/>
                <a:ea typeface="+mn-ea"/>
                <a:cs typeface="+mn-cs"/>
              </a:rPr>
              <a:t> avec la </a:t>
            </a:r>
            <a:r>
              <a:rPr lang="en-GB" sz="1200" kern="1200" dirty="0" err="1">
                <a:solidFill>
                  <a:schemeClr val="tx1"/>
                </a:solidFill>
                <a:effectLst/>
                <a:latin typeface="+mn-lt"/>
                <a:ea typeface="+mn-ea"/>
                <a:cs typeface="+mn-cs"/>
              </a:rPr>
              <a:t>loi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adaptées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contexte</a:t>
            </a:r>
            <a:r>
              <a:rPr lang="en-GB" sz="1200" kern="1200" dirty="0">
                <a:solidFill>
                  <a:schemeClr val="tx1"/>
                </a:solidFill>
                <a:effectLst/>
                <a:latin typeface="+mn-lt"/>
                <a:ea typeface="+mn-ea"/>
                <a:cs typeface="+mn-cs"/>
              </a:rPr>
              <a:t> national, et </a:t>
            </a:r>
            <a:r>
              <a:rPr lang="en-GB" sz="1200" kern="1200" dirty="0" err="1">
                <a:solidFill>
                  <a:schemeClr val="tx1"/>
                </a:solidFill>
                <a:effectLst/>
                <a:latin typeface="+mn-lt"/>
                <a:ea typeface="+mn-ea"/>
                <a:cs typeface="+mn-cs"/>
              </a:rPr>
              <a:t>demandez</a:t>
            </a:r>
            <a:r>
              <a:rPr lang="en-GB" sz="1200" kern="1200" dirty="0">
                <a:solidFill>
                  <a:schemeClr val="tx1"/>
                </a:solidFill>
                <a:effectLst/>
                <a:latin typeface="+mn-lt"/>
                <a:ea typeface="+mn-ea"/>
                <a:cs typeface="+mn-cs"/>
              </a:rPr>
              <a:t> aux participants de </a:t>
            </a:r>
            <a:r>
              <a:rPr lang="en-GB" sz="1200" kern="1200" dirty="0" err="1">
                <a:solidFill>
                  <a:schemeClr val="tx1"/>
                </a:solidFill>
                <a:effectLst/>
                <a:latin typeface="+mn-lt"/>
                <a:ea typeface="+mn-ea"/>
                <a:cs typeface="+mn-cs"/>
              </a:rPr>
              <a:t>choisir</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mécanisme</a:t>
            </a:r>
            <a:r>
              <a:rPr lang="en-GB" sz="1200" kern="1200" dirty="0">
                <a:solidFill>
                  <a:schemeClr val="tx1"/>
                </a:solidFill>
                <a:effectLst/>
                <a:latin typeface="+mn-lt"/>
                <a:ea typeface="+mn-ea"/>
                <a:cs typeface="+mn-cs"/>
              </a:rPr>
              <a:t> international le plus </a:t>
            </a:r>
            <a:r>
              <a:rPr lang="en-GB" sz="1200" kern="1200" dirty="0" err="1">
                <a:solidFill>
                  <a:schemeClr val="tx1"/>
                </a:solidFill>
                <a:effectLst/>
                <a:latin typeface="+mn-lt"/>
                <a:ea typeface="+mn-ea"/>
                <a:cs typeface="+mn-cs"/>
              </a:rPr>
              <a:t>approprié</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deux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Les participants </a:t>
            </a:r>
            <a:r>
              <a:rPr lang="en-GB" sz="1200" kern="1200" dirty="0" err="1">
                <a:solidFill>
                  <a:schemeClr val="tx1"/>
                </a:solidFill>
                <a:effectLst/>
                <a:latin typeface="+mn-lt"/>
                <a:ea typeface="+mn-ea"/>
                <a:cs typeface="+mn-cs"/>
              </a:rPr>
              <a:t>doivent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réaliser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cette</a:t>
            </a:r>
            <a:r>
              <a:rPr lang="en-GB" sz="1200" kern="1200" dirty="0">
                <a:solidFill>
                  <a:schemeClr val="tx1"/>
                </a:solidFill>
                <a:effectLst/>
                <a:latin typeface="+mn-lt"/>
                <a:ea typeface="+mn-ea"/>
                <a:cs typeface="+mn-cs"/>
              </a:rPr>
              <a:t> étude de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petits </a:t>
            </a:r>
            <a:r>
              <a:rPr lang="en-GB" sz="1200" kern="1200" dirty="0" err="1">
                <a:solidFill>
                  <a:schemeClr val="tx1"/>
                </a:solidFill>
                <a:effectLst/>
                <a:latin typeface="+mn-lt"/>
                <a:ea typeface="+mn-ea"/>
                <a:cs typeface="+mn-cs"/>
              </a:rPr>
              <a:t>groupes</a:t>
            </a:r>
            <a:r>
              <a:rPr lang="en-GB" sz="1200" kern="1200" dirty="0">
                <a:solidFill>
                  <a:schemeClr val="tx1"/>
                </a:solidFill>
                <a:effectLst/>
                <a:latin typeface="+mn-lt"/>
                <a:ea typeface="+mn-ea"/>
                <a:cs typeface="+mn-cs"/>
              </a:rPr>
              <a:t> de 3 - 4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Ensuite, la correction de </a:t>
            </a:r>
            <a:r>
              <a:rPr lang="en-GB" sz="1200" kern="1200" dirty="0" err="1">
                <a:solidFill>
                  <a:schemeClr val="tx1"/>
                </a:solidFill>
                <a:effectLst/>
                <a:latin typeface="+mn-lt"/>
                <a:ea typeface="+mn-ea"/>
                <a:cs typeface="+mn-cs"/>
              </a:rPr>
              <a:t>l'étude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doit </a:t>
            </a:r>
            <a:r>
              <a:rPr lang="en-GB" sz="1200" kern="1200" dirty="0" err="1">
                <a:solidFill>
                  <a:schemeClr val="tx1"/>
                </a:solidFill>
                <a:effectLst/>
                <a:latin typeface="+mn-lt"/>
                <a:ea typeface="+mn-ea"/>
                <a:cs typeface="+mn-cs"/>
              </a:rPr>
              <a:t>impliquer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tous</a:t>
            </a:r>
            <a:r>
              <a:rPr lang="en-GB" sz="1200" kern="1200" dirty="0">
                <a:solidFill>
                  <a:schemeClr val="tx1"/>
                </a:solidFill>
                <a:effectLst/>
                <a:latin typeface="+mn-lt"/>
                <a:ea typeface="+mn-ea"/>
                <a:cs typeface="+mn-cs"/>
              </a:rPr>
              <a:t> les participants : </a:t>
            </a:r>
            <a:r>
              <a:rPr lang="en-GB" sz="1200" kern="1200" dirty="0" err="1">
                <a:solidFill>
                  <a:schemeClr val="tx1"/>
                </a:solidFill>
                <a:effectLst/>
                <a:latin typeface="+mn-lt"/>
                <a:ea typeface="+mn-ea"/>
                <a:cs typeface="+mn-cs"/>
              </a:rPr>
              <a:t>tous</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groupes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partageront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travail et le </a:t>
            </a:r>
            <a:r>
              <a:rPr lang="en-GB" sz="1200" kern="1200" dirty="0" err="1">
                <a:solidFill>
                  <a:schemeClr val="tx1"/>
                </a:solidFill>
                <a:effectLst/>
                <a:latin typeface="+mn-lt"/>
                <a:ea typeface="+mn-ea"/>
                <a:cs typeface="+mn-cs"/>
              </a:rPr>
              <a:t>formateur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devra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partager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a:t>
            </a:r>
          </a:p>
          <a:p>
            <a:pPr algn="just"/>
            <a:endParaRPr lang="en-GB" sz="1200" kern="1200" dirty="0">
              <a:solidFill>
                <a:schemeClr val="tx1"/>
              </a:solidFill>
              <a:effectLst/>
              <a:latin typeface="+mn-lt"/>
              <a:ea typeface="+mn-ea"/>
              <a:cs typeface="+mn-cs"/>
            </a:endParaRPr>
          </a:p>
          <a:p>
            <a:pPr algn="just"/>
            <a:r>
              <a:rPr lang="en-GB" sz="1200" kern="1200" dirty="0" err="1">
                <a:solidFill>
                  <a:schemeClr val="tx1"/>
                </a:solidFill>
                <a:effectLst/>
                <a:latin typeface="+mn-lt"/>
                <a:ea typeface="+mn-ea"/>
                <a:cs typeface="+mn-cs"/>
              </a:rPr>
              <a:t>Intégrez</a:t>
            </a:r>
            <a:r>
              <a:rPr lang="en-GB" sz="1200" kern="1200" dirty="0">
                <a:solidFill>
                  <a:schemeClr val="tx1"/>
                </a:solidFill>
                <a:effectLst/>
                <a:latin typeface="+mn-lt"/>
                <a:ea typeface="+mn-ea"/>
                <a:cs typeface="+mn-cs"/>
              </a:rPr>
              <a:t> dans la jurisprudence, les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suivantes</a:t>
            </a:r>
            <a:r>
              <a:rPr lang="en-GB" sz="1200" kern="1200" dirty="0">
                <a:solidFill>
                  <a:schemeClr val="tx1"/>
                </a:solidFill>
                <a:effectLst/>
                <a:latin typeface="+mn-lt"/>
                <a:ea typeface="+mn-ea"/>
                <a:cs typeface="+mn-cs"/>
              </a:rPr>
              <a:t> :</a:t>
            </a:r>
          </a:p>
          <a:p>
            <a:pPr algn="just"/>
            <a:r>
              <a:rPr lang="en-GB" sz="1200" kern="1200" dirty="0">
                <a:solidFill>
                  <a:schemeClr val="tx1"/>
                </a:solidFill>
                <a:effectLst/>
                <a:latin typeface="+mn-lt"/>
                <a:ea typeface="+mn-ea"/>
                <a:cs typeface="+mn-cs"/>
              </a:rPr>
              <a:t>Dans </a:t>
            </a:r>
            <a:r>
              <a:rPr lang="en-GB" sz="1200" kern="1200" dirty="0" err="1">
                <a:solidFill>
                  <a:schemeClr val="tx1"/>
                </a:solidFill>
                <a:effectLst/>
                <a:latin typeface="+mn-lt"/>
                <a:ea typeface="+mn-ea"/>
                <a:cs typeface="+mn-cs"/>
              </a:rPr>
              <a:t>l'une</a:t>
            </a:r>
            <a:r>
              <a:rPr lang="en-GB" sz="1200" kern="1200" dirty="0">
                <a:solidFill>
                  <a:schemeClr val="tx1"/>
                </a:solidFill>
                <a:effectLst/>
                <a:latin typeface="+mn-lt"/>
                <a:ea typeface="+mn-ea"/>
                <a:cs typeface="+mn-cs"/>
              </a:rPr>
              <a:t> des situations, les </a:t>
            </a:r>
            <a:r>
              <a:rPr lang="en-GB" sz="1200" kern="1200" dirty="0" err="1">
                <a:solidFill>
                  <a:schemeClr val="tx1"/>
                </a:solidFill>
                <a:effectLst/>
                <a:latin typeface="+mn-lt"/>
                <a:ea typeface="+mn-ea"/>
                <a:cs typeface="+mn-cs"/>
              </a:rPr>
              <a:t>recours</a:t>
            </a:r>
            <a:r>
              <a:rPr lang="en-GB" sz="1200" kern="1200" dirty="0">
                <a:solidFill>
                  <a:schemeClr val="tx1"/>
                </a:solidFill>
                <a:effectLst/>
                <a:latin typeface="+mn-lt"/>
                <a:ea typeface="+mn-ea"/>
                <a:cs typeface="+mn-cs"/>
              </a:rPr>
              <a:t> internes ne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exhaustifs</a:t>
            </a:r>
            <a:r>
              <a:rPr lang="en-GB" sz="1200" kern="1200" dirty="0">
                <a:solidFill>
                  <a:schemeClr val="tx1"/>
                </a:solidFill>
                <a:effectLst/>
                <a:latin typeface="+mn-lt"/>
                <a:ea typeface="+mn-ea"/>
                <a:cs typeface="+mn-cs"/>
              </a:rPr>
              <a:t>, </a:t>
            </a:r>
            <a:r>
              <a:rPr lang="en-GB" sz="1200" u="sng" kern="1200" dirty="0" err="1">
                <a:solidFill>
                  <a:schemeClr val="tx1"/>
                </a:solidFill>
                <a:effectLst/>
                <a:latin typeface="+mn-lt"/>
                <a:ea typeface="+mn-ea"/>
                <a:cs typeface="+mn-cs"/>
              </a:rPr>
              <a:t>cependant</a:t>
            </a:r>
            <a:r>
              <a:rPr lang="en-GB" sz="1200" kern="1200" dirty="0">
                <a:solidFill>
                  <a:schemeClr val="tx1"/>
                </a:solidFill>
                <a:effectLst/>
                <a:latin typeface="+mn-lt"/>
                <a:ea typeface="+mn-ea"/>
                <a:cs typeface="+mn-cs"/>
              </a:rPr>
              <a:t> les participants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argumenter</a:t>
            </a:r>
            <a:r>
              <a:rPr lang="en-GB" sz="1200" kern="1200" dirty="0">
                <a:solidFill>
                  <a:schemeClr val="tx1"/>
                </a:solidFill>
                <a:effectLst/>
                <a:latin typeface="+mn-lt"/>
                <a:ea typeface="+mn-ea"/>
                <a:cs typeface="+mn-cs"/>
              </a:rPr>
              <a:t> que les </a:t>
            </a:r>
            <a:r>
              <a:rPr lang="en-GB" sz="1200" kern="1200" dirty="0" err="1">
                <a:solidFill>
                  <a:schemeClr val="tx1"/>
                </a:solidFill>
                <a:effectLst/>
                <a:latin typeface="+mn-lt"/>
                <a:ea typeface="+mn-ea"/>
                <a:cs typeface="+mn-cs"/>
              </a:rPr>
              <a:t>recours</a:t>
            </a:r>
            <a:r>
              <a:rPr lang="en-GB" sz="1200" kern="1200" dirty="0">
                <a:solidFill>
                  <a:schemeClr val="tx1"/>
                </a:solidFill>
                <a:effectLst/>
                <a:latin typeface="+mn-lt"/>
                <a:ea typeface="+mn-ea"/>
                <a:cs typeface="+mn-cs"/>
              </a:rPr>
              <a:t> internes </a:t>
            </a:r>
            <a:r>
              <a:rPr lang="en-GB" sz="1200" kern="1200" dirty="0" err="1">
                <a:solidFill>
                  <a:schemeClr val="tx1"/>
                </a:solidFill>
                <a:effectLst/>
                <a:latin typeface="+mn-lt"/>
                <a:ea typeface="+mn-ea"/>
                <a:cs typeface="+mn-cs"/>
              </a:rPr>
              <a:t>restants</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seraient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efficaces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n'ont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donc</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besoin</a:t>
            </a:r>
            <a:r>
              <a:rPr lang="en-GB" sz="1200" kern="1200" dirty="0">
                <a:solidFill>
                  <a:schemeClr val="tx1"/>
                </a:solidFill>
                <a:effectLst/>
                <a:latin typeface="+mn-lt"/>
                <a:ea typeface="+mn-ea"/>
                <a:cs typeface="+mn-cs"/>
              </a:rPr>
              <a:t> d'être </a:t>
            </a:r>
            <a:r>
              <a:rPr lang="en-GB" sz="1200" kern="1200" dirty="0" err="1">
                <a:solidFill>
                  <a:schemeClr val="tx1"/>
                </a:solidFill>
                <a:effectLst/>
                <a:latin typeface="+mn-lt"/>
                <a:ea typeface="+mn-ea"/>
                <a:cs typeface="+mn-cs"/>
              </a:rPr>
              <a:t>épuisés</a:t>
            </a:r>
            <a:r>
              <a:rPr lang="en-GB" sz="1200" kern="1200" dirty="0">
                <a:solidFill>
                  <a:schemeClr val="tx1"/>
                </a:solidFill>
                <a:effectLst/>
                <a:latin typeface="+mn-lt"/>
                <a:ea typeface="+mn-ea"/>
                <a:cs typeface="+mn-cs"/>
              </a:rPr>
              <a:t>) ;</a:t>
            </a:r>
          </a:p>
          <a:p>
            <a:pPr algn="just"/>
            <a:r>
              <a:rPr lang="en-GB" sz="1200" kern="1200" dirty="0">
                <a:solidFill>
                  <a:schemeClr val="tx1"/>
                </a:solidFill>
                <a:effectLst/>
                <a:latin typeface="+mn-lt"/>
                <a:ea typeface="+mn-ea"/>
                <a:cs typeface="+mn-cs"/>
              </a:rPr>
              <a:t>Dans </a:t>
            </a:r>
            <a:r>
              <a:rPr lang="en-GB" sz="1200" kern="1200" dirty="0" err="1">
                <a:solidFill>
                  <a:schemeClr val="tx1"/>
                </a:solidFill>
                <a:effectLst/>
                <a:latin typeface="+mn-lt"/>
                <a:ea typeface="+mn-ea"/>
                <a:cs typeface="+mn-cs"/>
              </a:rPr>
              <a:t>l'une</a:t>
            </a:r>
            <a:r>
              <a:rPr lang="en-GB" sz="1200" kern="1200" dirty="0">
                <a:solidFill>
                  <a:schemeClr val="tx1"/>
                </a:solidFill>
                <a:effectLst/>
                <a:latin typeface="+mn-lt"/>
                <a:ea typeface="+mn-ea"/>
                <a:cs typeface="+mn-cs"/>
              </a:rPr>
              <a:t> des situations, au </a:t>
            </a:r>
            <a:r>
              <a:rPr lang="en-GB" sz="1200" kern="1200" dirty="0" err="1">
                <a:solidFill>
                  <a:schemeClr val="tx1"/>
                </a:solidFill>
                <a:effectLst/>
                <a:latin typeface="+mn-lt"/>
                <a:ea typeface="+mn-ea"/>
                <a:cs typeface="+mn-cs"/>
              </a:rPr>
              <a:t>moins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privé</a:t>
            </a:r>
            <a:r>
              <a:rPr lang="en-GB" sz="1200" kern="1200" dirty="0">
                <a:solidFill>
                  <a:schemeClr val="tx1"/>
                </a:solidFill>
                <a:effectLst/>
                <a:latin typeface="+mn-lt"/>
                <a:ea typeface="+mn-ea"/>
                <a:cs typeface="+mn-cs"/>
              </a:rPr>
              <a:t> de liberté ;</a:t>
            </a:r>
          </a:p>
          <a:p>
            <a:pPr algn="just"/>
            <a:r>
              <a:rPr lang="en-GB" sz="1200" kern="1200" dirty="0">
                <a:solidFill>
                  <a:schemeClr val="tx1"/>
                </a:solidFill>
                <a:effectLst/>
                <a:latin typeface="+mn-lt"/>
                <a:ea typeface="+mn-ea"/>
                <a:cs typeface="+mn-cs"/>
              </a:rPr>
              <a:t>Dans </a:t>
            </a:r>
            <a:r>
              <a:rPr lang="en-GB" sz="1200" kern="1200" dirty="0" err="1">
                <a:solidFill>
                  <a:schemeClr val="tx1"/>
                </a:solidFill>
                <a:effectLst/>
                <a:latin typeface="+mn-lt"/>
                <a:ea typeface="+mn-ea"/>
                <a:cs typeface="+mn-cs"/>
              </a:rPr>
              <a:t>l'une</a:t>
            </a:r>
            <a:r>
              <a:rPr lang="en-GB" sz="1200" kern="1200" dirty="0">
                <a:solidFill>
                  <a:schemeClr val="tx1"/>
                </a:solidFill>
                <a:effectLst/>
                <a:latin typeface="+mn-lt"/>
                <a:ea typeface="+mn-ea"/>
                <a:cs typeface="+mn-cs"/>
              </a:rPr>
              <a:t> des situations, au </a:t>
            </a:r>
            <a:r>
              <a:rPr lang="en-GB" sz="1200" kern="1200" dirty="0" err="1">
                <a:solidFill>
                  <a:schemeClr val="tx1"/>
                </a:solidFill>
                <a:effectLst/>
                <a:latin typeface="+mn-lt"/>
                <a:ea typeface="+mn-ea"/>
                <a:cs typeface="+mn-cs"/>
              </a:rPr>
              <a:t>moins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l'urgence</a:t>
            </a:r>
            <a:r>
              <a:rPr lang="en-GB" sz="1200" kern="1200" dirty="0">
                <a:solidFill>
                  <a:schemeClr val="tx1"/>
                </a:solidFill>
                <a:effectLst/>
                <a:latin typeface="+mn-lt"/>
                <a:ea typeface="+mn-ea"/>
                <a:cs typeface="+mn-cs"/>
              </a:rPr>
              <a:t> de la situation </a:t>
            </a:r>
            <a:r>
              <a:rPr lang="en-GB" sz="1200" kern="1200" dirty="0" err="1">
                <a:solidFill>
                  <a:schemeClr val="tx1"/>
                </a:solidFill>
                <a:effectLst/>
                <a:latin typeface="+mn-lt"/>
                <a:ea typeface="+mn-ea"/>
                <a:cs typeface="+mn-cs"/>
              </a:rPr>
              <a:t>exige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mesures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provisoires</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urgentes</a:t>
            </a:r>
            <a:r>
              <a:rPr lang="en-GB" sz="1200" kern="1200" dirty="0">
                <a:solidFill>
                  <a:schemeClr val="tx1"/>
                </a:solidFill>
                <a:effectLst/>
                <a:latin typeface="+mn-lt"/>
                <a:ea typeface="+mn-ea"/>
                <a:cs typeface="+mn-cs"/>
              </a:rPr>
              <a:t> (les participants </a:t>
            </a:r>
            <a:r>
              <a:rPr lang="en-GB" sz="1200" kern="1200" dirty="0" err="1">
                <a:solidFill>
                  <a:schemeClr val="tx1"/>
                </a:solidFill>
                <a:effectLst/>
                <a:latin typeface="+mn-lt"/>
                <a:ea typeface="+mn-ea"/>
                <a:cs typeface="+mn-cs"/>
              </a:rPr>
              <a:t>devront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s'interroger</a:t>
            </a:r>
            <a:r>
              <a:rPr lang="en-GB" sz="1200" kern="1200" dirty="0">
                <a:solidFill>
                  <a:schemeClr val="tx1"/>
                </a:solidFill>
                <a:effectLst/>
                <a:latin typeface="+mn-lt"/>
                <a:ea typeface="+mn-ea"/>
                <a:cs typeface="+mn-cs"/>
              </a:rPr>
              <a:t> sur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point) ;</a:t>
            </a:r>
          </a:p>
          <a:p>
            <a:pPr algn="just"/>
            <a:r>
              <a:rPr lang="en-GB" sz="1200" kern="1200" dirty="0">
                <a:solidFill>
                  <a:schemeClr val="tx1"/>
                </a:solidFill>
                <a:effectLst/>
                <a:latin typeface="+mn-lt"/>
                <a:ea typeface="+mn-ea"/>
                <a:cs typeface="+mn-cs"/>
              </a:rPr>
              <a:t>Dans </a:t>
            </a:r>
            <a:r>
              <a:rPr lang="en-GB" sz="1200" kern="1200" dirty="0" err="1">
                <a:solidFill>
                  <a:schemeClr val="tx1"/>
                </a:solidFill>
                <a:effectLst/>
                <a:latin typeface="+mn-lt"/>
                <a:ea typeface="+mn-ea"/>
                <a:cs typeface="+mn-cs"/>
              </a:rPr>
              <a:t>l'une</a:t>
            </a:r>
            <a:r>
              <a:rPr lang="en-GB" sz="1200" kern="1200" dirty="0">
                <a:solidFill>
                  <a:schemeClr val="tx1"/>
                </a:solidFill>
                <a:effectLst/>
                <a:latin typeface="+mn-lt"/>
                <a:ea typeface="+mn-ea"/>
                <a:cs typeface="+mn-cs"/>
              </a:rPr>
              <a:t> des situations, la </a:t>
            </a:r>
            <a:r>
              <a:rPr lang="en-GB" sz="1200" kern="1200" dirty="0" err="1">
                <a:solidFill>
                  <a:schemeClr val="tx1"/>
                </a:solidFill>
                <a:effectLst/>
                <a:latin typeface="+mn-lt"/>
                <a:ea typeface="+mn-ea"/>
                <a:cs typeface="+mn-cs"/>
              </a:rPr>
              <a:t>dernière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décision</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juridiction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nationale</a:t>
            </a:r>
            <a:r>
              <a:rPr lang="en-GB" sz="1200" kern="1200" dirty="0">
                <a:solidFill>
                  <a:schemeClr val="tx1"/>
                </a:solidFill>
                <a:effectLst/>
                <a:latin typeface="+mn-lt"/>
                <a:ea typeface="+mn-ea"/>
                <a:cs typeface="+mn-cs"/>
              </a:rPr>
              <a:t> date de 5 </a:t>
            </a:r>
            <a:r>
              <a:rPr lang="en-GB" sz="1200" kern="1200" dirty="0" err="1">
                <a:solidFill>
                  <a:schemeClr val="tx1"/>
                </a:solidFill>
                <a:effectLst/>
                <a:latin typeface="+mn-lt"/>
                <a:ea typeface="+mn-ea"/>
                <a:cs typeface="+mn-cs"/>
              </a:rPr>
              <a:t>mois</a:t>
            </a:r>
            <a:r>
              <a:rPr lang="en-GB" sz="1200" kern="1200" dirty="0">
                <a:solidFill>
                  <a:schemeClr val="tx1"/>
                </a:solidFill>
                <a:effectLst/>
                <a:latin typeface="+mn-lt"/>
                <a:ea typeface="+mn-ea"/>
                <a:cs typeface="+mn-cs"/>
              </a:rPr>
              <a:t> ;</a:t>
            </a:r>
          </a:p>
          <a:p>
            <a:pPr algn="just"/>
            <a:endParaRPr lang="en-GB" sz="1200" kern="1200" dirty="0">
              <a:solidFill>
                <a:schemeClr val="tx1"/>
              </a:solidFill>
              <a:effectLst/>
              <a:latin typeface="+mn-lt"/>
              <a:ea typeface="+mn-ea"/>
              <a:cs typeface="+mn-cs"/>
            </a:endParaRPr>
          </a:p>
          <a:p>
            <a:pPr algn="just"/>
            <a:r>
              <a:rPr lang="fr-BE" sz="1200" u="none" kern="1200" baseline="0" dirty="0">
                <a:solidFill>
                  <a:schemeClr val="tx1"/>
                </a:solidFill>
                <a:effectLst/>
                <a:latin typeface="+mn-lt"/>
                <a:ea typeface="+mn-ea"/>
                <a:cs typeface="+mn-cs"/>
                <a:sym typeface="Wingdings" panose="05000000000000000000" pitchFamily="2" charset="2"/>
              </a:rPr>
              <a:t>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l'un</a:t>
            </a:r>
            <a:r>
              <a:rPr lang="en-GB" sz="1200" kern="1200" dirty="0">
                <a:solidFill>
                  <a:schemeClr val="tx1"/>
                </a:solidFill>
                <a:effectLst/>
                <a:latin typeface="+mn-lt"/>
                <a:ea typeface="+mn-ea"/>
                <a:cs typeface="+mn-cs"/>
              </a:rPr>
              <a:t> des participants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la formation a un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souhaite</a:t>
            </a:r>
            <a:r>
              <a:rPr lang="en-GB" sz="1200" kern="1200" dirty="0">
                <a:solidFill>
                  <a:schemeClr val="tx1"/>
                </a:solidFill>
                <a:effectLst/>
                <a:latin typeface="+mn-lt"/>
                <a:ea typeface="+mn-ea"/>
                <a:cs typeface="+mn-cs"/>
              </a:rPr>
              <a:t> porter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l'attention</a:t>
            </a:r>
            <a:r>
              <a:rPr lang="en-GB" sz="1200" kern="1200" dirty="0">
                <a:solidFill>
                  <a:schemeClr val="tx1"/>
                </a:solidFill>
                <a:effectLst/>
                <a:latin typeface="+mn-lt"/>
                <a:ea typeface="+mn-ea"/>
                <a:cs typeface="+mn-cs"/>
              </a:rPr>
              <a:t> de son </a:t>
            </a:r>
            <a:r>
              <a:rPr lang="en-GB" sz="1200" kern="1200" dirty="0" err="1">
                <a:solidFill>
                  <a:schemeClr val="tx1"/>
                </a:solidFill>
                <a:effectLst/>
                <a:latin typeface="+mn-lt"/>
                <a:ea typeface="+mn-ea"/>
                <a:cs typeface="+mn-cs"/>
              </a:rPr>
              <a:t>groupe</a:t>
            </a:r>
            <a:r>
              <a:rPr lang="en-GB" sz="1200" kern="1200" dirty="0">
                <a:solidFill>
                  <a:schemeClr val="tx1"/>
                </a:solidFill>
                <a:effectLst/>
                <a:latin typeface="+mn-lt"/>
                <a:ea typeface="+mn-ea"/>
                <a:cs typeface="+mn-cs"/>
              </a:rPr>
              <a:t>, laissez-le </a:t>
            </a:r>
            <a:r>
              <a:rPr lang="en-GB" sz="1200" kern="1200" dirty="0" err="1">
                <a:solidFill>
                  <a:schemeClr val="tx1"/>
                </a:solidFill>
                <a:effectLst/>
                <a:latin typeface="+mn-lt"/>
                <a:ea typeface="+mn-ea"/>
                <a:cs typeface="+mn-cs"/>
              </a:rPr>
              <a:t>remplacer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des études de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par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réel</a:t>
            </a:r>
            <a:r>
              <a:rPr lang="en-GB" sz="1200" kern="1200" dirty="0">
                <a:solidFill>
                  <a:schemeClr val="tx1"/>
                </a:solidFill>
                <a:effectLst/>
                <a:latin typeface="+mn-lt"/>
                <a:ea typeface="+mn-ea"/>
                <a:cs typeface="+mn-cs"/>
              </a:rPr>
              <a:t>. </a:t>
            </a: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Pendant la correction, </a:t>
            </a:r>
            <a:r>
              <a:rPr lang="en-GB" sz="1200" kern="1200" dirty="0" err="1">
                <a:solidFill>
                  <a:schemeClr val="tx1"/>
                </a:solidFill>
                <a:effectLst/>
                <a:latin typeface="+mn-lt"/>
                <a:ea typeface="+mn-ea"/>
                <a:cs typeface="+mn-cs"/>
              </a:rPr>
              <a:t>ouvrez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la question de la bonne information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et de son droit de </a:t>
            </a:r>
            <a:r>
              <a:rPr lang="en-GB" sz="1200" kern="1200" dirty="0" err="1">
                <a:solidFill>
                  <a:schemeClr val="tx1"/>
                </a:solidFill>
                <a:effectLst/>
                <a:latin typeface="+mn-lt"/>
                <a:ea typeface="+mn-ea"/>
                <a:cs typeface="+mn-cs"/>
              </a:rPr>
              <a:t>participer</a:t>
            </a:r>
            <a:r>
              <a:rPr lang="en-GB" sz="1200" kern="1200" dirty="0">
                <a:solidFill>
                  <a:schemeClr val="tx1"/>
                </a:solidFill>
                <a:effectLst/>
                <a:latin typeface="+mn-lt"/>
                <a:ea typeface="+mn-ea"/>
                <a:cs typeface="+mn-cs"/>
              </a:rPr>
              <a:t> au </a:t>
            </a:r>
            <a:r>
              <a:rPr lang="en-GB" sz="1200" kern="1200" dirty="0" err="1">
                <a:solidFill>
                  <a:schemeClr val="tx1"/>
                </a:solidFill>
                <a:effectLst/>
                <a:latin typeface="+mn-lt"/>
                <a:ea typeface="+mn-ea"/>
                <a:cs typeface="+mn-cs"/>
              </a:rPr>
              <a:t>choix</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suivre</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mécanisme</a:t>
            </a:r>
            <a:r>
              <a:rPr lang="en-GB" sz="1200" kern="1200" dirty="0">
                <a:solidFill>
                  <a:schemeClr val="tx1"/>
                </a:solidFill>
                <a:effectLst/>
                <a:latin typeface="+mn-lt"/>
                <a:ea typeface="+mn-ea"/>
                <a:cs typeface="+mn-cs"/>
              </a:rPr>
              <a:t> international.</a:t>
            </a:r>
          </a:p>
          <a:p>
            <a:pPr algn="just"/>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33</a:t>
            </a:fld>
            <a:endParaRPr lang="en-GB"/>
          </a:p>
        </p:txBody>
      </p:sp>
    </p:spTree>
    <p:extLst>
      <p:ext uri="{BB962C8B-B14F-4D97-AF65-F5344CB8AC3E}">
        <p14:creationId xmlns:p14="http://schemas.microsoft.com/office/powerpoint/2010/main" val="3488004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Traduisez</a:t>
            </a:r>
            <a:r>
              <a:rPr lang="en-GB" dirty="0"/>
              <a:t>, </a:t>
            </a:r>
            <a:r>
              <a:rPr lang="en-GB" dirty="0" err="1"/>
              <a:t>complétez</a:t>
            </a:r>
            <a:r>
              <a:rPr lang="en-GB" dirty="0"/>
              <a:t> et </a:t>
            </a:r>
            <a:r>
              <a:rPr lang="en-GB" dirty="0" err="1"/>
              <a:t>imprimez</a:t>
            </a:r>
            <a:r>
              <a:rPr lang="en-GB" dirty="0"/>
              <a:t> les tableaux.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34</a:t>
            </a:fld>
            <a:endParaRPr lang="en-GB"/>
          </a:p>
        </p:txBody>
      </p:sp>
    </p:spTree>
    <p:extLst>
      <p:ext uri="{BB962C8B-B14F-4D97-AF65-F5344CB8AC3E}">
        <p14:creationId xmlns:p14="http://schemas.microsoft.com/office/powerpoint/2010/main" val="2749056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u="none" kern="1200" baseline="0" dirty="0">
                <a:solidFill>
                  <a:schemeClr val="tx1"/>
                </a:solidFill>
                <a:effectLst/>
                <a:latin typeface="+mn-lt"/>
                <a:ea typeface="+mn-ea"/>
                <a:cs typeface="+mn-cs"/>
              </a:rPr>
              <a:t>Dans toutes les actions que l'avocat entreprend lorsqu'il représente un enfant en conflit avec la loi, il doit agir de manière éthique, en respectant les droits de l'enfant et en gardant à l'esprit son rôle de défenseur de l'intérêt supérieur de l'enfant comme une considération fondamentale. Cette considération de l'éthique est également essentielle lorsqu'il s'agit de savoir s'il faut recourir à un mécanisme international. Commencez l'activité par un brainstorming : demandez aux participants quelles sont les considérations éthiques qu'un avocat doit prendre en compte lorsqu'il évalue l'opportunité d'utiliser des recours internationaux</a:t>
            </a:r>
          </a:p>
          <a:p>
            <a:endParaRPr lang="fr-BE" sz="1200" u="non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35</a:t>
            </a:fld>
            <a:endParaRPr lang="en-GB"/>
          </a:p>
        </p:txBody>
      </p:sp>
    </p:spTree>
    <p:extLst>
      <p:ext uri="{BB962C8B-B14F-4D97-AF65-F5344CB8AC3E}">
        <p14:creationId xmlns:p14="http://schemas.microsoft.com/office/powerpoint/2010/main" val="221592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u="none" kern="1200" baseline="0" dirty="0">
                <a:solidFill>
                  <a:schemeClr val="tx1"/>
                </a:solidFill>
                <a:effectLst/>
                <a:latin typeface="+mn-lt"/>
                <a:ea typeface="+mn-ea"/>
                <a:cs typeface="+mn-cs"/>
              </a:rPr>
              <a:t>Voici quelques recommandations en matière d'éthique, présentez aux participants celle qu'ils n'ont pas mentionnée lors du brainstorming :</a:t>
            </a:r>
          </a:p>
          <a:p>
            <a:r>
              <a:rPr lang="fr-BE" sz="1200" b="1" u="none" kern="1200" baseline="0" dirty="0">
                <a:solidFill>
                  <a:schemeClr val="tx1"/>
                </a:solidFill>
                <a:effectLst/>
                <a:latin typeface="+mn-lt"/>
                <a:ea typeface="+mn-ea"/>
                <a:cs typeface="+mn-cs"/>
              </a:rPr>
              <a:t>Ne pas nuire </a:t>
            </a:r>
          </a:p>
          <a:p>
            <a:r>
              <a:rPr lang="fr-BE" sz="1200" u="none" kern="1200" baseline="0" dirty="0">
                <a:solidFill>
                  <a:schemeClr val="tx1"/>
                </a:solidFill>
                <a:effectLst/>
                <a:latin typeface="+mn-lt"/>
                <a:ea typeface="+mn-ea"/>
                <a:cs typeface="+mn-cs"/>
              </a:rPr>
              <a:t>- Principe de précaution : éviter que les enfants et les jeunes soient exposés à des risques. Il est nécessaire d'identifier les risques potentiels auxquels les enfants et les jeunes peuvent être exposés et qui peuvent conduire à des violations des droits de l'enfant (par exemple, le risque d'atteinte à la vie privée, d'abus, de violence, etc.) </a:t>
            </a:r>
          </a:p>
          <a:p>
            <a:r>
              <a:rPr lang="fr-BE" sz="1200" u="none" kern="1200" baseline="0" dirty="0">
                <a:solidFill>
                  <a:schemeClr val="tx1"/>
                </a:solidFill>
                <a:effectLst/>
                <a:latin typeface="+mn-lt"/>
                <a:ea typeface="+mn-ea"/>
                <a:cs typeface="+mn-cs"/>
              </a:rPr>
              <a:t>- Parfois, les risques ne peuvent être identifiés que par l'enfant lui-même. Pour cette raison, la marque du consentement éclairé doit permettre d'éliminer les dernières sources de préjudice potentiel. </a:t>
            </a:r>
          </a:p>
          <a:p>
            <a:r>
              <a:rPr lang="fr-BE" sz="1200" u="none" kern="1200" baseline="0" dirty="0">
                <a:solidFill>
                  <a:schemeClr val="tx1"/>
                </a:solidFill>
                <a:effectLst/>
                <a:latin typeface="+mn-lt"/>
                <a:ea typeface="+mn-ea"/>
                <a:cs typeface="+mn-cs"/>
              </a:rPr>
              <a:t>- S'assurer que la procédure internationale ne nuit pas aux enfants Le partage de leurs expériences peut être bouleversant ou traumatisant pour les enfants. C'est pourquoi les entretiens avec les enfants doivent être réalisés de manière sensible et adaptée aux enfants.</a:t>
            </a:r>
          </a:p>
          <a:p>
            <a:pPr marL="0" indent="0">
              <a:buFontTx/>
              <a:buNone/>
            </a:pPr>
            <a:r>
              <a:rPr lang="en-US" b="1" dirty="0"/>
              <a:t>Information</a:t>
            </a:r>
            <a:r>
              <a:rPr lang="en-US" dirty="0"/>
              <a:t> </a:t>
            </a:r>
          </a:p>
          <a:p>
            <a:pPr marL="0" indent="0">
              <a:buFontTx/>
              <a:buNone/>
            </a:pPr>
            <a:r>
              <a:rPr lang="en-US" dirty="0"/>
              <a:t>Les enfants et les </a:t>
            </a:r>
            <a:r>
              <a:rPr lang="en-US" dirty="0" err="1"/>
              <a:t>jeunes</a:t>
            </a:r>
            <a:r>
              <a:rPr lang="en-US" dirty="0"/>
              <a:t> </a:t>
            </a:r>
            <a:r>
              <a:rPr lang="en-US" dirty="0" err="1"/>
              <a:t>doivent</a:t>
            </a:r>
            <a:r>
              <a:rPr lang="en-US" dirty="0"/>
              <a:t> </a:t>
            </a:r>
            <a:r>
              <a:rPr lang="en-US" dirty="0" err="1"/>
              <a:t>être</a:t>
            </a:r>
            <a:r>
              <a:rPr lang="en-US" dirty="0"/>
              <a:t> </a:t>
            </a:r>
            <a:r>
              <a:rPr lang="en-US" dirty="0" err="1"/>
              <a:t>informés</a:t>
            </a:r>
            <a:r>
              <a:rPr lang="en-US" dirty="0"/>
              <a:t> : de </a:t>
            </a:r>
            <a:r>
              <a:rPr lang="en-US" dirty="0" err="1"/>
              <a:t>leurs</a:t>
            </a:r>
            <a:r>
              <a:rPr lang="en-US" dirty="0"/>
              <a:t> droits, de la manière </a:t>
            </a:r>
            <a:r>
              <a:rPr lang="en-US" dirty="0" err="1"/>
              <a:t>dont</a:t>
            </a:r>
            <a:r>
              <a:rPr lang="en-US" dirty="0"/>
              <a:t> </a:t>
            </a:r>
            <a:r>
              <a:rPr lang="en-US" dirty="0" err="1"/>
              <a:t>leur</a:t>
            </a:r>
            <a:r>
              <a:rPr lang="en-US" dirty="0"/>
              <a:t> participation aura lieu et de </a:t>
            </a:r>
            <a:r>
              <a:rPr lang="en-US" dirty="0" err="1"/>
              <a:t>sa</a:t>
            </a:r>
            <a:r>
              <a:rPr lang="en-US" dirty="0"/>
              <a:t> </a:t>
            </a:r>
            <a:r>
              <a:rPr lang="en-US" dirty="0" err="1"/>
              <a:t>portée</a:t>
            </a:r>
            <a:r>
              <a:rPr lang="en-US" dirty="0"/>
              <a:t>, de la </a:t>
            </a:r>
            <a:r>
              <a:rPr lang="en-US" dirty="0" err="1"/>
              <a:t>procédure</a:t>
            </a:r>
            <a:r>
              <a:rPr lang="en-US" dirty="0"/>
              <a:t> (durée, participation </a:t>
            </a:r>
            <a:r>
              <a:rPr lang="en-US" dirty="0" err="1"/>
              <a:t>nécessaire</a:t>
            </a:r>
            <a:r>
              <a:rPr lang="en-US" dirty="0"/>
              <a:t> de </a:t>
            </a:r>
            <a:r>
              <a:rPr lang="en-US" dirty="0" err="1"/>
              <a:t>l'enfant</a:t>
            </a:r>
            <a:r>
              <a:rPr lang="en-US" dirty="0"/>
              <a:t>, etc.) et de </a:t>
            </a:r>
            <a:r>
              <a:rPr lang="en-US" dirty="0" err="1"/>
              <a:t>ses</a:t>
            </a:r>
            <a:r>
              <a:rPr lang="en-US" dirty="0"/>
              <a:t> </a:t>
            </a:r>
            <a:r>
              <a:rPr lang="en-US" dirty="0" err="1"/>
              <a:t>résultats</a:t>
            </a:r>
            <a:r>
              <a:rPr lang="en-US" dirty="0"/>
              <a:t> et </a:t>
            </a:r>
            <a:r>
              <a:rPr lang="en-US" dirty="0" err="1"/>
              <a:t>conséquences</a:t>
            </a:r>
            <a:r>
              <a:rPr lang="en-US" dirty="0"/>
              <a:t> </a:t>
            </a:r>
            <a:r>
              <a:rPr lang="en-US" dirty="0" err="1"/>
              <a:t>possibles</a:t>
            </a:r>
            <a:r>
              <a:rPr lang="en-US" dirty="0"/>
              <a:t> ;</a:t>
            </a:r>
          </a:p>
          <a:p>
            <a:pPr marL="0" indent="0">
              <a:buFontTx/>
              <a:buNone/>
            </a:pPr>
            <a:r>
              <a:rPr lang="en-US" dirty="0" err="1"/>
              <a:t>L'enfant</a:t>
            </a:r>
            <a:r>
              <a:rPr lang="en-US" dirty="0"/>
              <a:t> doit </a:t>
            </a:r>
            <a:r>
              <a:rPr lang="en-US" dirty="0" err="1"/>
              <a:t>être</a:t>
            </a:r>
            <a:r>
              <a:rPr lang="en-US" dirty="0"/>
              <a:t> </a:t>
            </a:r>
            <a:r>
              <a:rPr lang="en-US" dirty="0" err="1"/>
              <a:t>régulièrement</a:t>
            </a:r>
            <a:r>
              <a:rPr lang="en-US" dirty="0"/>
              <a:t> </a:t>
            </a:r>
            <a:r>
              <a:rPr lang="en-US" dirty="0" err="1"/>
              <a:t>informé</a:t>
            </a:r>
            <a:r>
              <a:rPr lang="en-US" dirty="0"/>
              <a:t> de </a:t>
            </a:r>
            <a:r>
              <a:rPr lang="en-US" dirty="0" err="1"/>
              <a:t>l'évolution</a:t>
            </a:r>
            <a:r>
              <a:rPr lang="en-US" dirty="0"/>
              <a:t> de son </a:t>
            </a:r>
            <a:r>
              <a:rPr lang="en-US" dirty="0" err="1"/>
              <a:t>cas</a:t>
            </a:r>
            <a:r>
              <a:rPr lang="en-US" dirty="0"/>
              <a:t>.</a:t>
            </a:r>
          </a:p>
          <a:p>
            <a:pPr marL="0" indent="0">
              <a:buFontTx/>
              <a:buNone/>
            </a:pPr>
            <a:r>
              <a:rPr lang="en-US" b="1" dirty="0"/>
              <a:t>Assurer </a:t>
            </a:r>
            <a:r>
              <a:rPr lang="en-US" b="1" dirty="0" err="1"/>
              <a:t>une</a:t>
            </a:r>
            <a:r>
              <a:rPr lang="en-US" b="1" dirty="0"/>
              <a:t> participation </a:t>
            </a:r>
            <a:r>
              <a:rPr lang="en-US" b="1" dirty="0" err="1"/>
              <a:t>réelle</a:t>
            </a:r>
            <a:r>
              <a:rPr lang="en-US" b="1" dirty="0"/>
              <a:t> et significative</a:t>
            </a:r>
          </a:p>
          <a:p>
            <a:pPr marL="0" indent="0">
              <a:buFontTx/>
              <a:buNone/>
            </a:pPr>
            <a:r>
              <a:rPr lang="en-US" b="0" dirty="0" err="1"/>
              <a:t>L'avocat</a:t>
            </a:r>
            <a:r>
              <a:rPr lang="en-US" b="0" dirty="0"/>
              <a:t> doit informer </a:t>
            </a:r>
            <a:r>
              <a:rPr lang="en-US" b="0" dirty="0" err="1"/>
              <a:t>correctement</a:t>
            </a:r>
            <a:r>
              <a:rPr lang="en-US" b="0" dirty="0"/>
              <a:t> </a:t>
            </a:r>
            <a:r>
              <a:rPr lang="en-US" b="0" dirty="0" err="1"/>
              <a:t>l'enfant</a:t>
            </a:r>
            <a:r>
              <a:rPr lang="en-US" b="0" dirty="0"/>
              <a:t> </a:t>
            </a:r>
            <a:r>
              <a:rPr lang="en-US" b="0" dirty="0" err="1"/>
              <a:t>afin</a:t>
            </a:r>
            <a:r>
              <a:rPr lang="en-US" b="0" dirty="0"/>
              <a:t> </a:t>
            </a:r>
            <a:r>
              <a:rPr lang="en-US" b="0" dirty="0" err="1"/>
              <a:t>qu'il</a:t>
            </a:r>
            <a:r>
              <a:rPr lang="en-US" b="0" dirty="0"/>
              <a:t> </a:t>
            </a:r>
            <a:r>
              <a:rPr lang="en-US" b="0" dirty="0" err="1"/>
              <a:t>donne</a:t>
            </a:r>
            <a:r>
              <a:rPr lang="en-US" b="0" dirty="0"/>
              <a:t> son </a:t>
            </a:r>
            <a:r>
              <a:rPr lang="en-US" b="0" dirty="0" err="1"/>
              <a:t>consentement</a:t>
            </a:r>
            <a:r>
              <a:rPr lang="en-US" b="0" dirty="0"/>
              <a:t> libre et </a:t>
            </a:r>
            <a:r>
              <a:rPr lang="en-US" b="0" dirty="0" err="1"/>
              <a:t>éclairé</a:t>
            </a:r>
            <a:r>
              <a:rPr lang="en-US" b="0" dirty="0"/>
              <a:t> </a:t>
            </a:r>
            <a:r>
              <a:rPr lang="en-US" b="0" dirty="0" err="1"/>
              <a:t>à</a:t>
            </a:r>
            <a:r>
              <a:rPr lang="en-US" b="0" dirty="0"/>
              <a:t> la </a:t>
            </a:r>
            <a:r>
              <a:rPr lang="en-US" b="0" dirty="0" err="1"/>
              <a:t>plainte</a:t>
            </a:r>
            <a:r>
              <a:rPr lang="en-US" b="0" dirty="0"/>
              <a:t> </a:t>
            </a:r>
            <a:r>
              <a:rPr lang="en-US" b="0" dirty="0" err="1"/>
              <a:t>internationale</a:t>
            </a:r>
            <a:r>
              <a:rPr lang="en-US" b="0" dirty="0"/>
              <a:t>.</a:t>
            </a:r>
          </a:p>
          <a:p>
            <a:pPr marL="0" indent="0">
              <a:buFontTx/>
              <a:buNone/>
            </a:pPr>
            <a:r>
              <a:rPr lang="en-US" sz="1200" b="1" u="none" strike="noStrike" kern="1200" baseline="0" dirty="0">
                <a:solidFill>
                  <a:schemeClr val="tx1"/>
                </a:solidFill>
                <a:effectLst/>
                <a:latin typeface="+mn-lt"/>
                <a:ea typeface="+mn-ea"/>
                <a:cs typeface="+mn-cs"/>
              </a:rPr>
              <a:t>Droit </a:t>
            </a:r>
            <a:r>
              <a:rPr lang="en-US" sz="1200" b="1" u="none" strike="noStrike" kern="1200" baseline="0" dirty="0" err="1">
                <a:solidFill>
                  <a:schemeClr val="tx1"/>
                </a:solidFill>
                <a:effectLst/>
                <a:latin typeface="+mn-lt"/>
                <a:ea typeface="+mn-ea"/>
                <a:cs typeface="+mn-cs"/>
              </a:rPr>
              <a:t>à</a:t>
            </a:r>
            <a:r>
              <a:rPr lang="en-US" sz="1200" b="1" u="none" strike="noStrike" kern="1200" baseline="0" dirty="0">
                <a:solidFill>
                  <a:schemeClr val="tx1"/>
                </a:solidFill>
                <a:effectLst/>
                <a:latin typeface="+mn-lt"/>
                <a:ea typeface="+mn-ea"/>
                <a:cs typeface="+mn-cs"/>
              </a:rPr>
              <a:t> la vie </a:t>
            </a:r>
            <a:r>
              <a:rPr lang="en-US" sz="1200" b="1" u="none" strike="noStrike" kern="1200" baseline="0" dirty="0" err="1">
                <a:solidFill>
                  <a:schemeClr val="tx1"/>
                </a:solidFill>
                <a:effectLst/>
                <a:latin typeface="+mn-lt"/>
                <a:ea typeface="+mn-ea"/>
                <a:cs typeface="+mn-cs"/>
              </a:rPr>
              <a:t>privée</a:t>
            </a:r>
            <a:endParaRPr lang="en-US" sz="1200" b="1" u="none" strike="noStrike" kern="1200" baseline="0" dirty="0">
              <a:solidFill>
                <a:schemeClr val="tx1"/>
              </a:solidFill>
              <a:effectLst/>
              <a:latin typeface="+mn-lt"/>
              <a:ea typeface="+mn-ea"/>
              <a:cs typeface="+mn-cs"/>
            </a:endParaRPr>
          </a:p>
          <a:p>
            <a:pPr marL="0" indent="0">
              <a:buFontTx/>
              <a:buNone/>
            </a:pPr>
            <a:r>
              <a:rPr lang="en-US" sz="1200" u="none" strike="noStrike" kern="1200" baseline="0" dirty="0" err="1">
                <a:solidFill>
                  <a:schemeClr val="tx1"/>
                </a:solidFill>
                <a:effectLst/>
                <a:latin typeface="+mn-lt"/>
                <a:ea typeface="+mn-ea"/>
                <a:cs typeface="+mn-cs"/>
              </a:rPr>
              <a:t>L'utilisation</a:t>
            </a:r>
            <a:r>
              <a:rPr lang="en-US" sz="1200" u="none" strike="noStrike" kern="1200" baseline="0" dirty="0">
                <a:solidFill>
                  <a:schemeClr val="tx1"/>
                </a:solidFill>
                <a:effectLst/>
                <a:latin typeface="+mn-lt"/>
                <a:ea typeface="+mn-ea"/>
                <a:cs typeface="+mn-cs"/>
              </a:rPr>
              <a:t> du </a:t>
            </a:r>
            <a:r>
              <a:rPr lang="en-US" sz="1200" u="none" strike="noStrike" kern="1200" baseline="0" dirty="0" err="1">
                <a:solidFill>
                  <a:schemeClr val="tx1"/>
                </a:solidFill>
                <a:effectLst/>
                <a:latin typeface="+mn-lt"/>
                <a:ea typeface="+mn-ea"/>
                <a:cs typeface="+mn-cs"/>
              </a:rPr>
              <a:t>mécanisme</a:t>
            </a:r>
            <a:r>
              <a:rPr lang="en-US" sz="1200" u="none" strike="noStrike" kern="1200" baseline="0" dirty="0">
                <a:solidFill>
                  <a:schemeClr val="tx1"/>
                </a:solidFill>
                <a:effectLst/>
                <a:latin typeface="+mn-lt"/>
                <a:ea typeface="+mn-ea"/>
                <a:cs typeface="+mn-cs"/>
              </a:rPr>
              <a:t> international ne doit pas </a:t>
            </a:r>
            <a:r>
              <a:rPr lang="en-US" sz="1200" u="none" strike="noStrike" kern="1200" baseline="0" dirty="0" err="1">
                <a:solidFill>
                  <a:schemeClr val="tx1"/>
                </a:solidFill>
                <a:effectLst/>
                <a:latin typeface="+mn-lt"/>
                <a:ea typeface="+mn-ea"/>
                <a:cs typeface="+mn-cs"/>
              </a:rPr>
              <a:t>avoir</a:t>
            </a:r>
            <a:r>
              <a:rPr lang="en-US" sz="1200" u="none" strike="noStrike" kern="1200" baseline="0" dirty="0">
                <a:solidFill>
                  <a:schemeClr val="tx1"/>
                </a:solidFill>
                <a:effectLst/>
                <a:latin typeface="+mn-lt"/>
                <a:ea typeface="+mn-ea"/>
                <a:cs typeface="+mn-cs"/>
              </a:rPr>
              <a:t> pour </a:t>
            </a:r>
            <a:r>
              <a:rPr lang="en-US" sz="1200" u="none" strike="noStrike" kern="1200" baseline="0" dirty="0" err="1">
                <a:solidFill>
                  <a:schemeClr val="tx1"/>
                </a:solidFill>
                <a:effectLst/>
                <a:latin typeface="+mn-lt"/>
                <a:ea typeface="+mn-ea"/>
                <a:cs typeface="+mn-cs"/>
              </a:rPr>
              <a:t>conséquence</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l'exposition</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publique</a:t>
            </a:r>
            <a:r>
              <a:rPr lang="en-US" sz="1200" u="none" strike="noStrike" kern="1200" baseline="0" dirty="0">
                <a:solidFill>
                  <a:schemeClr val="tx1"/>
                </a:solidFill>
                <a:effectLst/>
                <a:latin typeface="+mn-lt"/>
                <a:ea typeface="+mn-ea"/>
                <a:cs typeface="+mn-cs"/>
              </a:rPr>
              <a:t> de </a:t>
            </a:r>
            <a:r>
              <a:rPr lang="en-US" sz="1200" u="none" strike="noStrike" kern="1200" baseline="0" dirty="0" err="1">
                <a:solidFill>
                  <a:schemeClr val="tx1"/>
                </a:solidFill>
                <a:effectLst/>
                <a:latin typeface="+mn-lt"/>
                <a:ea typeface="+mn-ea"/>
                <a:cs typeface="+mn-cs"/>
              </a:rPr>
              <a:t>l'enfant</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garantir</a:t>
            </a:r>
            <a:r>
              <a:rPr lang="en-US" sz="1200" u="none" strike="noStrike" kern="1200" baseline="0" dirty="0">
                <a:solidFill>
                  <a:schemeClr val="tx1"/>
                </a:solidFill>
                <a:effectLst/>
                <a:latin typeface="+mn-lt"/>
                <a:ea typeface="+mn-ea"/>
                <a:cs typeface="+mn-cs"/>
              </a:rPr>
              <a:t> que les </a:t>
            </a:r>
            <a:r>
              <a:rPr lang="en-US" sz="1200" u="none" strike="noStrike" kern="1200" baseline="0" dirty="0" err="1">
                <a:solidFill>
                  <a:schemeClr val="tx1"/>
                </a:solidFill>
                <a:effectLst/>
                <a:latin typeface="+mn-lt"/>
                <a:ea typeface="+mn-ea"/>
                <a:cs typeface="+mn-cs"/>
              </a:rPr>
              <a:t>informations</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personnelles</a:t>
            </a:r>
            <a:r>
              <a:rPr lang="en-US" sz="1200" u="none" strike="noStrike" kern="1200" baseline="0" dirty="0">
                <a:solidFill>
                  <a:schemeClr val="tx1"/>
                </a:solidFill>
                <a:effectLst/>
                <a:latin typeface="+mn-lt"/>
                <a:ea typeface="+mn-ea"/>
                <a:cs typeface="+mn-cs"/>
              </a:rPr>
              <a:t> et la </a:t>
            </a:r>
            <a:r>
              <a:rPr lang="en-US" sz="1200" u="none" strike="noStrike" kern="1200" baseline="0" dirty="0" err="1">
                <a:solidFill>
                  <a:schemeClr val="tx1"/>
                </a:solidFill>
                <a:effectLst/>
                <a:latin typeface="+mn-lt"/>
                <a:ea typeface="+mn-ea"/>
                <a:cs typeface="+mn-cs"/>
              </a:rPr>
              <a:t>photographie</a:t>
            </a:r>
            <a:r>
              <a:rPr lang="en-US" sz="1200" u="none" strike="noStrike" kern="1200" baseline="0" dirty="0">
                <a:solidFill>
                  <a:schemeClr val="tx1"/>
                </a:solidFill>
                <a:effectLst/>
                <a:latin typeface="+mn-lt"/>
                <a:ea typeface="+mn-ea"/>
                <a:cs typeface="+mn-cs"/>
              </a:rPr>
              <a:t> de </a:t>
            </a:r>
            <a:r>
              <a:rPr lang="en-US" sz="1200" u="none" strike="noStrike" kern="1200" baseline="0" dirty="0" err="1">
                <a:solidFill>
                  <a:schemeClr val="tx1"/>
                </a:solidFill>
                <a:effectLst/>
                <a:latin typeface="+mn-lt"/>
                <a:ea typeface="+mn-ea"/>
                <a:cs typeface="+mn-cs"/>
              </a:rPr>
              <a:t>l'enfant</a:t>
            </a:r>
            <a:r>
              <a:rPr lang="en-US" sz="1200" u="none" strike="noStrike" kern="1200" baseline="0" dirty="0">
                <a:solidFill>
                  <a:schemeClr val="tx1"/>
                </a:solidFill>
                <a:effectLst/>
                <a:latin typeface="+mn-lt"/>
                <a:ea typeface="+mn-ea"/>
                <a:cs typeface="+mn-cs"/>
              </a:rPr>
              <a:t> ne </a:t>
            </a:r>
            <a:r>
              <a:rPr lang="en-US" sz="1200" u="none" strike="noStrike" kern="1200" baseline="0" dirty="0" err="1">
                <a:solidFill>
                  <a:schemeClr val="tx1"/>
                </a:solidFill>
                <a:effectLst/>
                <a:latin typeface="+mn-lt"/>
                <a:ea typeface="+mn-ea"/>
                <a:cs typeface="+mn-cs"/>
              </a:rPr>
              <a:t>peuvent</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être</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publiées</a:t>
            </a:r>
            <a:r>
              <a:rPr lang="en-US" sz="1200" u="none" strike="noStrike" kern="1200" baseline="0" dirty="0">
                <a:solidFill>
                  <a:schemeClr val="tx1"/>
                </a:solidFill>
                <a:effectLst/>
                <a:latin typeface="+mn-lt"/>
                <a:ea typeface="+mn-ea"/>
                <a:cs typeface="+mn-cs"/>
              </a:rPr>
              <a:t> dans la </a:t>
            </a:r>
            <a:r>
              <a:rPr lang="en-US" sz="1200" u="none" strike="noStrike" kern="1200" baseline="0" dirty="0" err="1">
                <a:solidFill>
                  <a:schemeClr val="tx1"/>
                </a:solidFill>
                <a:effectLst/>
                <a:latin typeface="+mn-lt"/>
                <a:ea typeface="+mn-ea"/>
                <a:cs typeface="+mn-cs"/>
              </a:rPr>
              <a:t>presse</a:t>
            </a:r>
            <a:r>
              <a:rPr lang="en-US" sz="1200" u="none" strike="noStrike" kern="1200" baseline="0" dirty="0">
                <a:solidFill>
                  <a:schemeClr val="tx1"/>
                </a:solidFill>
                <a:effectLst/>
                <a:latin typeface="+mn-lt"/>
                <a:ea typeface="+mn-ea"/>
                <a:cs typeface="+mn-cs"/>
              </a:rPr>
              <a:t> et prendre </a:t>
            </a:r>
            <a:r>
              <a:rPr lang="en-US" sz="1200" u="none" strike="noStrike" kern="1200" baseline="0" dirty="0" err="1">
                <a:solidFill>
                  <a:schemeClr val="tx1"/>
                </a:solidFill>
                <a:effectLst/>
                <a:latin typeface="+mn-lt"/>
                <a:ea typeface="+mn-ea"/>
                <a:cs typeface="+mn-cs"/>
              </a:rPr>
              <a:t>toutes</a:t>
            </a:r>
            <a:r>
              <a:rPr lang="en-US" sz="1200" u="none" strike="noStrike" kern="1200" baseline="0" dirty="0">
                <a:solidFill>
                  <a:schemeClr val="tx1"/>
                </a:solidFill>
                <a:effectLst/>
                <a:latin typeface="+mn-lt"/>
                <a:ea typeface="+mn-ea"/>
                <a:cs typeface="+mn-cs"/>
              </a:rPr>
              <a:t> les </a:t>
            </a:r>
            <a:r>
              <a:rPr lang="en-US" sz="1200" u="none" strike="noStrike" kern="1200" baseline="0" dirty="0" err="1">
                <a:solidFill>
                  <a:schemeClr val="tx1"/>
                </a:solidFill>
                <a:effectLst/>
                <a:latin typeface="+mn-lt"/>
                <a:ea typeface="+mn-ea"/>
                <a:cs typeface="+mn-cs"/>
              </a:rPr>
              <a:t>mesures</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nécessaires</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disponibles</a:t>
            </a:r>
            <a:r>
              <a:rPr lang="en-US" sz="1200" u="none" strike="noStrike" kern="1200" baseline="0" dirty="0">
                <a:solidFill>
                  <a:schemeClr val="tx1"/>
                </a:solidFill>
                <a:effectLst/>
                <a:latin typeface="+mn-lt"/>
                <a:ea typeface="+mn-ea"/>
                <a:cs typeface="+mn-cs"/>
              </a:rPr>
              <a:t> dans </a:t>
            </a:r>
            <a:r>
              <a:rPr lang="en-US" sz="1200" u="none" strike="noStrike" kern="1200" baseline="0" dirty="0" err="1">
                <a:solidFill>
                  <a:schemeClr val="tx1"/>
                </a:solidFill>
                <a:effectLst/>
                <a:latin typeface="+mn-lt"/>
                <a:ea typeface="+mn-ea"/>
                <a:cs typeface="+mn-cs"/>
              </a:rPr>
              <a:t>ces</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recours</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internationaux</a:t>
            </a:r>
            <a:r>
              <a:rPr lang="en-US" sz="1200" u="none" strike="noStrike" kern="1200" baseline="0" dirty="0">
                <a:solidFill>
                  <a:schemeClr val="tx1"/>
                </a:solidFill>
                <a:effectLst/>
                <a:latin typeface="+mn-lt"/>
                <a:ea typeface="+mn-ea"/>
                <a:cs typeface="+mn-cs"/>
              </a:rPr>
              <a:t> pour </a:t>
            </a:r>
            <a:r>
              <a:rPr lang="en-US" sz="1200" u="none" strike="noStrike" kern="1200" baseline="0" dirty="0" err="1">
                <a:solidFill>
                  <a:schemeClr val="tx1"/>
                </a:solidFill>
                <a:effectLst/>
                <a:latin typeface="+mn-lt"/>
                <a:ea typeface="+mn-ea"/>
                <a:cs typeface="+mn-cs"/>
              </a:rPr>
              <a:t>garantir</a:t>
            </a:r>
            <a:r>
              <a:rPr lang="en-US" sz="1200" u="none" strike="noStrike" kern="1200" baseline="0" dirty="0">
                <a:solidFill>
                  <a:schemeClr val="tx1"/>
                </a:solidFill>
                <a:effectLst/>
                <a:latin typeface="+mn-lt"/>
                <a:ea typeface="+mn-ea"/>
                <a:cs typeface="+mn-cs"/>
              </a:rPr>
              <a:t> le respect de la vie </a:t>
            </a:r>
            <a:r>
              <a:rPr lang="en-US" sz="1200" u="none" strike="noStrike" kern="1200" baseline="0" dirty="0" err="1">
                <a:solidFill>
                  <a:schemeClr val="tx1"/>
                </a:solidFill>
                <a:effectLst/>
                <a:latin typeface="+mn-lt"/>
                <a:ea typeface="+mn-ea"/>
                <a:cs typeface="+mn-cs"/>
              </a:rPr>
              <a:t>privée</a:t>
            </a:r>
            <a:r>
              <a:rPr lang="en-US" sz="1200" u="none" strike="noStrike" kern="1200" baseline="0" dirty="0">
                <a:solidFill>
                  <a:schemeClr val="tx1"/>
                </a:solidFill>
                <a:effectLst/>
                <a:latin typeface="+mn-lt"/>
                <a:ea typeface="+mn-ea"/>
                <a:cs typeface="+mn-cs"/>
              </a:rPr>
              <a:t> de </a:t>
            </a:r>
            <a:r>
              <a:rPr lang="en-US" sz="1200" u="none" strike="noStrike" kern="1200" baseline="0" dirty="0" err="1">
                <a:solidFill>
                  <a:schemeClr val="tx1"/>
                </a:solidFill>
                <a:effectLst/>
                <a:latin typeface="+mn-lt"/>
                <a:ea typeface="+mn-ea"/>
                <a:cs typeface="+mn-cs"/>
              </a:rPr>
              <a:t>l'enfant</a:t>
            </a:r>
            <a:r>
              <a:rPr lang="en-US" sz="1200" u="none" strike="noStrike" kern="1200" baseline="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36</a:t>
            </a:fld>
            <a:endParaRPr lang="en-GB"/>
          </a:p>
        </p:txBody>
      </p:sp>
    </p:spTree>
    <p:extLst>
      <p:ext uri="{BB962C8B-B14F-4D97-AF65-F5344CB8AC3E}">
        <p14:creationId xmlns:p14="http://schemas.microsoft.com/office/powerpoint/2010/main" val="4098268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37</a:t>
            </a:fld>
            <a:endParaRPr lang="en-GB"/>
          </a:p>
        </p:txBody>
      </p:sp>
    </p:spTree>
    <p:extLst>
      <p:ext uri="{BB962C8B-B14F-4D97-AF65-F5344CB8AC3E}">
        <p14:creationId xmlns:p14="http://schemas.microsoft.com/office/powerpoint/2010/main" val="8460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Cette</a:t>
            </a:r>
            <a:r>
              <a:rPr lang="en-GB" dirty="0"/>
              <a:t> </a:t>
            </a:r>
            <a:r>
              <a:rPr lang="en-GB" dirty="0" err="1"/>
              <a:t>présentation</a:t>
            </a:r>
            <a:r>
              <a:rPr lang="en-GB" dirty="0"/>
              <a:t> </a:t>
            </a:r>
            <a:r>
              <a:rPr lang="en-GB" dirty="0" err="1"/>
              <a:t>couvrira</a:t>
            </a:r>
            <a:r>
              <a:rPr lang="en-GB" dirty="0"/>
              <a:t> </a:t>
            </a:r>
            <a:r>
              <a:rPr lang="en-GB" dirty="0" err="1"/>
              <a:t>à</a:t>
            </a:r>
            <a:r>
              <a:rPr lang="en-GB" dirty="0"/>
              <a:t> la </a:t>
            </a:r>
            <a:r>
              <a:rPr lang="en-GB" dirty="0" err="1"/>
              <a:t>fois</a:t>
            </a:r>
            <a:r>
              <a:rPr lang="en-GB" dirty="0"/>
              <a:t> le </a:t>
            </a:r>
            <a:r>
              <a:rPr lang="en-GB" dirty="0" err="1"/>
              <a:t>niveau</a:t>
            </a:r>
            <a:r>
              <a:rPr lang="en-GB" dirty="0"/>
              <a:t> international (ONU) et le </a:t>
            </a:r>
            <a:r>
              <a:rPr lang="en-GB" dirty="0" err="1"/>
              <a:t>niveau</a:t>
            </a:r>
            <a:r>
              <a:rPr lang="en-GB" dirty="0"/>
              <a:t> </a:t>
            </a:r>
            <a:r>
              <a:rPr lang="en-GB" dirty="0" err="1"/>
              <a:t>régional</a:t>
            </a:r>
            <a:r>
              <a:rPr lang="en-GB" dirty="0"/>
              <a:t> (UE et Conseil de </a:t>
            </a:r>
            <a:r>
              <a:rPr lang="en-GB" dirty="0" err="1"/>
              <a:t>l'Europe</a:t>
            </a:r>
            <a:r>
              <a:rPr lang="en-GB" dirty="0"/>
              <a:t>). Ce module </a:t>
            </a:r>
            <a:r>
              <a:rPr lang="en-GB" dirty="0" err="1"/>
              <a:t>est</a:t>
            </a:r>
            <a:r>
              <a:rPr lang="en-GB" dirty="0"/>
              <a:t> </a:t>
            </a:r>
            <a:r>
              <a:rPr lang="en-GB" dirty="0" err="1"/>
              <a:t>une</a:t>
            </a:r>
            <a:r>
              <a:rPr lang="en-GB" dirty="0"/>
              <a:t> adaptation </a:t>
            </a:r>
            <a:r>
              <a:rPr lang="en-GB" dirty="0" err="1"/>
              <a:t>en</a:t>
            </a:r>
            <a:r>
              <a:rPr lang="en-GB" dirty="0"/>
              <a:t> </a:t>
            </a:r>
            <a:r>
              <a:rPr lang="en-GB" dirty="0" err="1"/>
              <a:t>anglais</a:t>
            </a:r>
            <a:r>
              <a:rPr lang="en-GB" dirty="0"/>
              <a:t> de la formation </a:t>
            </a:r>
            <a:r>
              <a:rPr lang="en-GB" dirty="0" err="1"/>
              <a:t>créée</a:t>
            </a:r>
            <a:r>
              <a:rPr lang="en-GB" dirty="0"/>
              <a:t> et </a:t>
            </a:r>
            <a:r>
              <a:rPr lang="en-GB" dirty="0" err="1"/>
              <a:t>régulièrement</a:t>
            </a:r>
            <a:r>
              <a:rPr lang="en-GB" dirty="0"/>
              <a:t> </a:t>
            </a:r>
            <a:r>
              <a:rPr lang="en-GB" dirty="0" err="1"/>
              <a:t>organisée</a:t>
            </a:r>
            <a:r>
              <a:rPr lang="en-GB" dirty="0"/>
              <a:t> par DEI Belgique.</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4</a:t>
            </a:fld>
            <a:endParaRPr lang="en-GB"/>
          </a:p>
        </p:txBody>
      </p:sp>
    </p:spTree>
    <p:extLst>
      <p:ext uri="{BB962C8B-B14F-4D97-AF65-F5344CB8AC3E}">
        <p14:creationId xmlns:p14="http://schemas.microsoft.com/office/powerpoint/2010/main" val="255768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Les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fondée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1945,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composée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jour de 193 </a:t>
            </a:r>
            <a:r>
              <a:rPr lang="en-US" sz="1200" b="0" i="0" u="sng" kern="1200" dirty="0" err="1">
                <a:solidFill>
                  <a:srgbClr val="0070C0"/>
                </a:solidFill>
                <a:effectLst/>
                <a:latin typeface="+mn-lt"/>
                <a:ea typeface="+mn-ea"/>
                <a:cs typeface="+mn-cs"/>
              </a:rPr>
              <a:t>États</a:t>
            </a:r>
            <a:r>
              <a:rPr lang="en-US" sz="1200" b="0" i="0" u="sng" kern="1200" dirty="0">
                <a:solidFill>
                  <a:srgbClr val="0070C0"/>
                </a:solidFill>
                <a:effectLst/>
                <a:latin typeface="+mn-lt"/>
                <a:ea typeface="+mn-ea"/>
                <a:cs typeface="+mn-cs"/>
              </a:rPr>
              <a:t> members. Les </a:t>
            </a:r>
            <a:r>
              <a:rPr lang="en-US" sz="1200" b="0" i="0" u="sng" kern="1200" dirty="0" err="1">
                <a:solidFill>
                  <a:srgbClr val="0070C0"/>
                </a:solidFill>
                <a:effectLst/>
                <a:latin typeface="+mn-lt"/>
                <a:ea typeface="+mn-ea"/>
                <a:cs typeface="+mn-cs"/>
              </a:rPr>
              <a:t>principes</a:t>
            </a:r>
            <a:r>
              <a:rPr lang="en-US" sz="1200" b="0" i="0" u="sng" kern="1200" dirty="0">
                <a:solidFill>
                  <a:srgbClr val="0070C0"/>
                </a:solidFill>
                <a:effectLst/>
                <a:latin typeface="+mn-lt"/>
                <a:ea typeface="+mn-ea"/>
                <a:cs typeface="+mn-cs"/>
              </a:rPr>
              <a:t> et les </a:t>
            </a:r>
            <a:r>
              <a:rPr lang="en-US" sz="1200" b="0" i="0" u="sng" kern="1200" dirty="0" err="1">
                <a:solidFill>
                  <a:srgbClr val="0070C0"/>
                </a:solidFill>
                <a:effectLst/>
                <a:latin typeface="+mn-lt"/>
                <a:ea typeface="+mn-ea"/>
                <a:cs typeface="+mn-cs"/>
              </a:rPr>
              <a:t>objectifs</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contenus</a:t>
            </a:r>
            <a:r>
              <a:rPr lang="en-US" sz="1200" b="0" i="0" u="sng" kern="1200" dirty="0">
                <a:solidFill>
                  <a:srgbClr val="0070C0"/>
                </a:solidFill>
                <a:effectLst/>
                <a:latin typeface="+mn-lt"/>
                <a:ea typeface="+mn-ea"/>
                <a:cs typeface="+mn-cs"/>
              </a:rPr>
              <a:t> dans </a:t>
            </a:r>
            <a:r>
              <a:rPr lang="en-US" sz="1200" b="0" i="0" u="sng" kern="1200" dirty="0" err="1">
                <a:solidFill>
                  <a:srgbClr val="0070C0"/>
                </a:solidFill>
                <a:effectLst/>
                <a:latin typeface="+mn-lt"/>
                <a:ea typeface="+mn-ea"/>
                <a:cs typeface="+mn-cs"/>
              </a:rPr>
              <a:t>sa</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charte</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fondatrice</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régissent</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l’organisation</a:t>
            </a:r>
            <a:r>
              <a:rPr lang="en-US" sz="1200" b="0" i="0" u="sng" kern="1200" dirty="0">
                <a:solidFill>
                  <a:srgbClr val="0070C0"/>
                </a:solidFill>
                <a:effectLst/>
                <a:latin typeface="+mn-lt"/>
                <a:ea typeface="+mn-ea"/>
                <a:cs typeface="+mn-cs"/>
              </a:rPr>
              <a:t> </a:t>
            </a:r>
            <a:r>
              <a:rPr lang="en-US" sz="1200" b="0" i="0" u="sng" kern="1200" dirty="0" err="1">
                <a:solidFill>
                  <a:srgbClr val="0070C0"/>
                </a:solidFill>
                <a:effectLst/>
                <a:latin typeface="+mn-lt"/>
                <a:ea typeface="+mn-ea"/>
                <a:cs typeface="+mn-cs"/>
              </a:rPr>
              <a:t>ainsi</a:t>
            </a:r>
            <a:r>
              <a:rPr lang="en-US" sz="1200" b="0" i="0" u="sng" kern="1200" dirty="0">
                <a:solidFill>
                  <a:srgbClr val="0070C0"/>
                </a:solidFill>
                <a:effectLst/>
                <a:latin typeface="+mn-lt"/>
                <a:ea typeface="+mn-ea"/>
                <a:cs typeface="+mn-cs"/>
              </a:rPr>
              <a:t> que </a:t>
            </a:r>
            <a:r>
              <a:rPr lang="en-US" sz="1200" b="0" i="0" u="sng" kern="1200" dirty="0" err="1">
                <a:solidFill>
                  <a:srgbClr val="0070C0"/>
                </a:solidFill>
                <a:effectLst/>
                <a:latin typeface="+mn-lt"/>
                <a:ea typeface="+mn-ea"/>
                <a:cs typeface="+mn-cs"/>
              </a:rPr>
              <a:t>ses</a:t>
            </a:r>
            <a:r>
              <a:rPr lang="en-US" sz="1200" b="0" i="0" u="sng" kern="1200" dirty="0">
                <a:solidFill>
                  <a:srgbClr val="0070C0"/>
                </a:solidFill>
                <a:effectLst/>
                <a:latin typeface="+mn-lt"/>
                <a:ea typeface="+mn-ea"/>
                <a:cs typeface="+mn-cs"/>
              </a:rPr>
              <a:t> travaux. </a:t>
            </a:r>
            <a:r>
              <a:rPr lang="en-US" sz="1200" b="0" i="0" kern="1200" dirty="0">
                <a:solidFill>
                  <a:schemeClr val="tx1"/>
                </a:solidFill>
                <a:effectLst/>
                <a:latin typeface="+mn-lt"/>
                <a:ea typeface="+mn-ea"/>
                <a:cs typeface="+mn-cs"/>
              </a:rPr>
              <a:t>Les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impliquées</a:t>
            </a:r>
            <a:r>
              <a:rPr lang="en-US" sz="1200" b="0" i="0" kern="1200" dirty="0">
                <a:solidFill>
                  <a:schemeClr val="tx1"/>
                </a:solidFill>
                <a:effectLst/>
                <a:latin typeface="+mn-lt"/>
                <a:ea typeface="+mn-ea"/>
                <a:cs typeface="+mn-cs"/>
              </a:rPr>
              <a:t> dans de </a:t>
            </a:r>
            <a:r>
              <a:rPr lang="en-US" sz="1200" b="0" i="0" kern="1200" dirty="0" err="1">
                <a:solidFill>
                  <a:schemeClr val="tx1"/>
                </a:solidFill>
                <a:effectLst/>
                <a:latin typeface="+mn-lt"/>
                <a:ea typeface="+mn-ea"/>
                <a:cs typeface="+mn-cs"/>
              </a:rPr>
              <a:t>nombreux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domaines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S’agissant</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décrit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constitué</a:t>
            </a:r>
            <a:r>
              <a:rPr lang="en-US" sz="1200" b="0" i="0" kern="1200" dirty="0">
                <a:solidFill>
                  <a:schemeClr val="tx1"/>
                </a:solidFill>
                <a:effectLst/>
                <a:latin typeface="+mn-lt"/>
                <a:ea typeface="+mn-ea"/>
                <a:cs typeface="+mn-cs"/>
              </a:rPr>
              <a:t> de trois branches :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a:t>
            </a:r>
            <a:r>
              <a:rPr lang="en-US" sz="1200" b="1" i="0" kern="1200" dirty="0" err="1">
                <a:solidFill>
                  <a:schemeClr val="tx1"/>
                </a:solidFill>
                <a:effectLst/>
                <a:latin typeface="+mn-lt"/>
                <a:ea typeface="+mn-ea"/>
                <a:cs typeface="+mn-cs"/>
              </a:rPr>
              <a:t>Programmes</a:t>
            </a:r>
            <a:r>
              <a:rPr lang="en-US" sz="1200" b="1" i="0" kern="1200" dirty="0">
                <a:solidFill>
                  <a:schemeClr val="tx1"/>
                </a:solidFill>
                <a:effectLst/>
                <a:latin typeface="+mn-lt"/>
                <a:ea typeface="+mn-ea"/>
                <a:cs typeface="+mn-cs"/>
              </a:rPr>
              <a:t>, fonds et institutions </a:t>
            </a:r>
            <a:r>
              <a:rPr lang="en-US" sz="1200" b="1" i="0" kern="1200" dirty="0" err="1">
                <a:solidFill>
                  <a:schemeClr val="tx1"/>
                </a:solidFill>
                <a:effectLst/>
                <a:latin typeface="+mn-lt"/>
                <a:ea typeface="+mn-ea"/>
                <a:cs typeface="+mn-cs"/>
              </a:rPr>
              <a:t>spécialisées</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compte</a:t>
            </a:r>
            <a:r>
              <a:rPr lang="en-US" sz="1200" b="0" i="0" kern="1200" dirty="0">
                <a:solidFill>
                  <a:schemeClr val="tx1"/>
                </a:solidFill>
                <a:effectLst/>
                <a:latin typeface="+mn-lt"/>
                <a:ea typeface="+mn-ea"/>
                <a:cs typeface="+mn-cs"/>
              </a:rPr>
              <a:t> des fonds et des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tels</a:t>
            </a:r>
            <a:r>
              <a:rPr lang="en-US" sz="1200" b="0" i="0" kern="1200" dirty="0">
                <a:solidFill>
                  <a:schemeClr val="tx1"/>
                </a:solidFill>
                <a:effectLst/>
                <a:latin typeface="+mn-lt"/>
                <a:ea typeface="+mn-ea"/>
                <a:cs typeface="+mn-cs"/>
              </a:rPr>
              <a:t> que le PNUD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l'UNICEF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aussi</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agences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spécialisées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l'ONU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autonomes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travaillant</a:t>
            </a:r>
            <a:r>
              <a:rPr lang="en-US" sz="1200" b="0" i="0" kern="1200" dirty="0">
                <a:solidFill>
                  <a:schemeClr val="tx1"/>
                </a:solidFill>
                <a:effectLst/>
                <a:latin typeface="+mn-lt"/>
                <a:ea typeface="+mn-ea"/>
                <a:cs typeface="+mn-cs"/>
              </a:rPr>
              <a:t> avec les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l'OIT</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d'autres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entités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organismes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le HCR. (plus </a:t>
            </a:r>
            <a:r>
              <a:rPr lang="en-US" sz="1200" b="0" i="0" kern="1200" dirty="0" err="1">
                <a:solidFill>
                  <a:schemeClr val="tx1"/>
                </a:solidFill>
                <a:effectLst/>
                <a:latin typeface="+mn-lt"/>
                <a:ea typeface="+mn-ea"/>
                <a:cs typeface="+mn-cs"/>
              </a:rPr>
              <a:t>d'informations</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organismes</a:t>
            </a:r>
            <a:r>
              <a:rPr lang="en-US" sz="1200" b="0" i="0" kern="1200" dirty="0">
                <a:solidFill>
                  <a:schemeClr val="tx1"/>
                </a:solidFill>
                <a:effectLst/>
                <a:latin typeface="+mn-lt"/>
                <a:ea typeface="+mn-ea"/>
                <a:cs typeface="+mn-cs"/>
              </a:rPr>
              <a:t> : https://</a:t>
            </a:r>
            <a:r>
              <a:rPr lang="en-US" sz="1200" b="0" i="0" kern="1200" dirty="0" err="1">
                <a:solidFill>
                  <a:schemeClr val="tx1"/>
                </a:solidFill>
                <a:effectLst/>
                <a:latin typeface="+mn-lt"/>
                <a:ea typeface="+mn-ea"/>
                <a:cs typeface="+mn-cs"/>
              </a:rPr>
              <a:t>www.un.org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/about-us/un-system). </a:t>
            </a:r>
            <a:r>
              <a:rPr lang="en-US" sz="1200" b="0" i="0" kern="1200" dirty="0" err="1">
                <a:solidFill>
                  <a:schemeClr val="tx1"/>
                </a:solidFill>
                <a:effectLst/>
                <a:latin typeface="+mn-lt"/>
                <a:ea typeface="+mn-ea"/>
                <a:cs typeface="+mn-cs"/>
              </a:rPr>
              <a:t>Elles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jouent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rôle</a:t>
            </a:r>
            <a:r>
              <a:rPr lang="en-US" sz="1200" b="0" i="0" kern="1200" dirty="0">
                <a:solidFill>
                  <a:schemeClr val="tx1"/>
                </a:solidFill>
                <a:effectLst/>
                <a:latin typeface="+mn-lt"/>
                <a:ea typeface="+mn-ea"/>
                <a:cs typeface="+mn-cs"/>
              </a:rPr>
              <a:t> important dans </a:t>
            </a:r>
            <a:r>
              <a:rPr lang="en-US" sz="1200" b="0" i="0" kern="1200" dirty="0" err="1">
                <a:solidFill>
                  <a:schemeClr val="tx1"/>
                </a:solidFill>
                <a:effectLst/>
                <a:latin typeface="+mn-lt"/>
                <a:ea typeface="+mn-ea"/>
                <a:cs typeface="+mn-cs"/>
              </a:rPr>
              <a:t>l'élaboration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normes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visant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protéger</a:t>
            </a:r>
            <a:r>
              <a:rPr lang="en-US" sz="1200" b="0" i="0" kern="1200" dirty="0">
                <a:solidFill>
                  <a:schemeClr val="tx1"/>
                </a:solidFill>
                <a:effectLst/>
                <a:latin typeface="+mn-lt"/>
                <a:ea typeface="+mn-ea"/>
                <a:cs typeface="+mn-cs"/>
              </a:rPr>
              <a:t> les droits des enfants (droit </a:t>
            </a:r>
            <a:r>
              <a:rPr lang="en-US" sz="1200" b="0" i="0" kern="1200" dirty="0" err="1">
                <a:solidFill>
                  <a:schemeClr val="tx1"/>
                </a:solidFill>
                <a:effectLst/>
                <a:latin typeface="+mn-lt"/>
                <a:ea typeface="+mn-ea"/>
                <a:cs typeface="+mn-cs"/>
              </a:rPr>
              <a:t>contraignant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non </a:t>
            </a:r>
            <a:r>
              <a:rPr lang="en-US" sz="1200" b="0" i="0" kern="1200" dirty="0" err="1">
                <a:solidFill>
                  <a:schemeClr val="tx1"/>
                </a:solidFill>
                <a:effectLst/>
                <a:latin typeface="+mn-lt"/>
                <a:ea typeface="+mn-ea"/>
                <a:cs typeface="+mn-cs"/>
              </a:rPr>
              <a:t>contraignant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voir</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exemple</a:t>
            </a:r>
            <a:r>
              <a:rPr lang="en-US" sz="1200" b="0" i="0" kern="1200" dirty="0">
                <a:solidFill>
                  <a:schemeClr val="tx1"/>
                </a:solidFill>
                <a:effectLst/>
                <a:latin typeface="+mn-lt"/>
                <a:ea typeface="+mn-ea"/>
                <a:cs typeface="+mn-cs"/>
              </a:rPr>
              <a:t> les conventions de </a:t>
            </a:r>
            <a:r>
              <a:rPr lang="en-US" sz="1200" b="0" i="0" kern="1200" dirty="0" err="1">
                <a:solidFill>
                  <a:schemeClr val="tx1"/>
                </a:solidFill>
                <a:effectLst/>
                <a:latin typeface="+mn-lt"/>
                <a:ea typeface="+mn-ea"/>
                <a:cs typeface="+mn-cs"/>
              </a:rPr>
              <a:t>l'OIT</a:t>
            </a:r>
            <a:r>
              <a:rPr lang="en-US" sz="1200" b="0" i="0" kern="1200" dirty="0">
                <a:solidFill>
                  <a:schemeClr val="tx1"/>
                </a:solidFill>
                <a:effectLst/>
                <a:latin typeface="+mn-lt"/>
                <a:ea typeface="+mn-ea"/>
                <a:cs typeface="+mn-cs"/>
              </a:rPr>
              <a:t> sur le travail des enfants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les directives de </a:t>
            </a:r>
            <a:r>
              <a:rPr lang="en-US" sz="1200" b="0" i="0" kern="1200" dirty="0" err="1">
                <a:solidFill>
                  <a:schemeClr val="tx1"/>
                </a:solidFill>
                <a:effectLst/>
                <a:latin typeface="+mn-lt"/>
                <a:ea typeface="+mn-ea"/>
                <a:cs typeface="+mn-cs"/>
              </a:rPr>
              <a:t>l'UNICEF</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l'aide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juridique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adaptée</a:t>
            </a:r>
            <a:r>
              <a:rPr lang="en-US" sz="1200" b="0" i="0" kern="1200" dirty="0">
                <a:solidFill>
                  <a:schemeClr val="tx1"/>
                </a:solidFill>
                <a:effectLst/>
                <a:latin typeface="+mn-lt"/>
                <a:ea typeface="+mn-ea"/>
                <a:cs typeface="+mn-cs"/>
              </a:rPr>
              <a:t> aux enfants), </a:t>
            </a:r>
            <a:r>
              <a:rPr lang="en-US" sz="1200" b="0" i="0" kern="1200" dirty="0" err="1">
                <a:solidFill>
                  <a:schemeClr val="tx1"/>
                </a:solidFill>
                <a:effectLst/>
                <a:latin typeface="+mn-lt"/>
                <a:ea typeface="+mn-ea"/>
                <a:cs typeface="+mn-cs"/>
              </a:rPr>
              <a:t>mais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aussi</a:t>
            </a:r>
            <a:r>
              <a:rPr lang="en-US" sz="1200" b="0" i="0" kern="1200" dirty="0">
                <a:solidFill>
                  <a:schemeClr val="tx1"/>
                </a:solidFill>
                <a:effectLst/>
                <a:latin typeface="+mn-lt"/>
                <a:ea typeface="+mn-ea"/>
                <a:cs typeface="+mn-cs"/>
              </a:rPr>
              <a:t> dans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normes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internationales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exemple</a:t>
            </a:r>
            <a:r>
              <a:rPr lang="en-US" sz="1200" b="0" i="0" kern="1200" dirty="0">
                <a:solidFill>
                  <a:schemeClr val="tx1"/>
                </a:solidFill>
                <a:effectLst/>
                <a:latin typeface="+mn-lt"/>
                <a:ea typeface="+mn-ea"/>
                <a:cs typeface="+mn-cs"/>
              </a:rPr>
              <a:t> le travail de terrain de </a:t>
            </a:r>
            <a:r>
              <a:rPr lang="en-US" sz="1200" b="0" i="0" kern="1200" dirty="0" err="1">
                <a:solidFill>
                  <a:schemeClr val="tx1"/>
                </a:solidFill>
                <a:effectLst/>
                <a:latin typeface="+mn-lt"/>
                <a:ea typeface="+mn-ea"/>
                <a:cs typeface="+mn-cs"/>
              </a:rPr>
              <a:t>l'UNICEF</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Corps de de </a:t>
            </a:r>
            <a:r>
              <a:rPr lang="en-US" sz="1200" b="1" i="0" kern="1200" dirty="0" err="1">
                <a:solidFill>
                  <a:schemeClr val="tx1"/>
                </a:solidFill>
                <a:effectLst/>
                <a:latin typeface="+mn-lt"/>
                <a:ea typeface="+mn-ea"/>
                <a:cs typeface="+mn-cs"/>
              </a:rPr>
              <a:t>traités</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Neuf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relatifs</a:t>
            </a:r>
            <a:r>
              <a:rPr lang="en-US" sz="1200" b="0" i="0" kern="1200" dirty="0">
                <a:solidFill>
                  <a:schemeClr val="tx1"/>
                </a:solidFill>
                <a:effectLst/>
                <a:latin typeface="+mn-lt"/>
                <a:ea typeface="+mn-ea"/>
                <a:cs typeface="+mn-cs"/>
              </a:rPr>
              <a:t> aux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élaborés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adoptés</a:t>
            </a:r>
            <a:r>
              <a:rPr lang="en-US" sz="1200" b="0" i="0" kern="1200" dirty="0">
                <a:solidFill>
                  <a:schemeClr val="tx1"/>
                </a:solidFill>
                <a:effectLst/>
                <a:latin typeface="+mn-lt"/>
                <a:ea typeface="+mn-ea"/>
                <a:cs typeface="+mn-cs"/>
              </a:rPr>
              <a:t> dans le cadre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créent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organe</a:t>
            </a:r>
            <a:r>
              <a:rPr lang="en-US" sz="1200" b="0" i="0" kern="1200" dirty="0">
                <a:solidFill>
                  <a:schemeClr val="tx1"/>
                </a:solidFill>
                <a:effectLst/>
                <a:latin typeface="+mn-lt"/>
                <a:ea typeface="+mn-ea"/>
                <a:cs typeface="+mn-cs"/>
              </a:rPr>
              <a:t> conventionnel de </a:t>
            </a:r>
            <a:r>
              <a:rPr lang="en-US" sz="1200" b="0" i="0" kern="1200" dirty="0" err="1">
                <a:solidFill>
                  <a:schemeClr val="tx1"/>
                </a:solidFill>
                <a:effectLst/>
                <a:latin typeface="+mn-lt"/>
                <a:ea typeface="+mn-ea"/>
                <a:cs typeface="+mn-cs"/>
              </a:rPr>
              <a:t>suivi</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 un </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qui surveille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traité</a:t>
            </a:r>
            <a:r>
              <a:rPr lang="en-US" sz="1200" b="0" i="0" kern="1200" dirty="0">
                <a:solidFill>
                  <a:schemeClr val="tx1"/>
                </a:solidFill>
                <a:effectLst/>
                <a:latin typeface="+mn-lt"/>
                <a:ea typeface="+mn-ea"/>
                <a:cs typeface="+mn-cs"/>
              </a:rPr>
              <a:t> (convention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pacte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souvent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protocoles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additionnels</a:t>
            </a:r>
            <a:r>
              <a:rPr lang="en-US" sz="1200" b="0" i="0" kern="1200" dirty="0">
                <a:solidFill>
                  <a:schemeClr val="tx1"/>
                </a:solidFill>
                <a:effectLst/>
                <a:latin typeface="+mn-lt"/>
                <a:ea typeface="+mn-ea"/>
                <a:cs typeface="+mn-cs"/>
              </a:rPr>
              <a:t>. + Le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additionnel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Convention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la torture et le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facultatif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Convention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la torture </a:t>
            </a:r>
            <a:r>
              <a:rPr lang="en-US" sz="1200" b="0" i="0" kern="1200" dirty="0" err="1">
                <a:solidFill>
                  <a:schemeClr val="tx1"/>
                </a:solidFill>
                <a:effectLst/>
                <a:latin typeface="+mn-lt"/>
                <a:ea typeface="+mn-ea"/>
                <a:cs typeface="+mn-cs"/>
              </a:rPr>
              <a:t>créent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organe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traité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spécifique</a:t>
            </a:r>
            <a:r>
              <a:rPr lang="en-US" sz="1200" b="0" i="0" kern="1200" dirty="0">
                <a:solidFill>
                  <a:schemeClr val="tx1"/>
                </a:solidFill>
                <a:effectLst/>
                <a:latin typeface="+mn-lt"/>
                <a:ea typeface="+mn-ea"/>
                <a:cs typeface="+mn-cs"/>
              </a:rPr>
              <a:t> (un sous-</a:t>
            </a: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Le Conseil des droits de </a:t>
            </a:r>
            <a:r>
              <a:rPr lang="en-US" sz="1200" b="1" i="0" kern="1200" dirty="0" err="1">
                <a:solidFill>
                  <a:schemeClr val="tx1"/>
                </a:solidFill>
                <a:effectLst/>
                <a:latin typeface="+mn-lt"/>
                <a:ea typeface="+mn-ea"/>
                <a:cs typeface="+mn-cs"/>
              </a:rPr>
              <a:t>l'homme</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 Conseil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organe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intergouvernemental</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système</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chargé de </a:t>
            </a:r>
            <a:r>
              <a:rPr lang="en-US" sz="1200" b="0" i="0" kern="1200" dirty="0" err="1">
                <a:solidFill>
                  <a:schemeClr val="tx1"/>
                </a:solidFill>
                <a:effectLst/>
                <a:latin typeface="+mn-lt"/>
                <a:ea typeface="+mn-ea"/>
                <a:cs typeface="+mn-cs"/>
              </a:rPr>
              <a:t>renforcer</a:t>
            </a:r>
            <a:r>
              <a:rPr lang="en-US" sz="1200" b="0" i="0" kern="1200" dirty="0">
                <a:solidFill>
                  <a:schemeClr val="tx1"/>
                </a:solidFill>
                <a:effectLst/>
                <a:latin typeface="+mn-lt"/>
                <a:ea typeface="+mn-ea"/>
                <a:cs typeface="+mn-cs"/>
              </a:rPr>
              <a:t> la promotion et la protection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dans le monde, </a:t>
            </a:r>
            <a:r>
              <a:rPr lang="en-US" sz="1200" b="0" i="0" kern="1200" dirty="0" err="1">
                <a:solidFill>
                  <a:schemeClr val="tx1"/>
                </a:solidFill>
                <a:effectLst/>
                <a:latin typeface="+mn-lt"/>
                <a:ea typeface="+mn-ea"/>
                <a:cs typeface="+mn-cs"/>
              </a:rPr>
              <a:t>d'examiner</a:t>
            </a:r>
            <a:r>
              <a:rPr lang="en-US" sz="1200" b="0" i="0" kern="1200" dirty="0">
                <a:solidFill>
                  <a:schemeClr val="tx1"/>
                </a:solidFill>
                <a:effectLst/>
                <a:latin typeface="+mn-lt"/>
                <a:ea typeface="+mn-ea"/>
                <a:cs typeface="+mn-cs"/>
              </a:rPr>
              <a:t> les situations de violation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et de </a:t>
            </a:r>
            <a:r>
              <a:rPr lang="en-US" sz="1200" b="0" i="0" kern="1200" dirty="0" err="1">
                <a:solidFill>
                  <a:schemeClr val="tx1"/>
                </a:solidFill>
                <a:effectLst/>
                <a:latin typeface="+mn-lt"/>
                <a:ea typeface="+mn-ea"/>
                <a:cs typeface="+mn-cs"/>
              </a:rPr>
              <a:t>formuler</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recommandations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sujet</a:t>
            </a:r>
            <a:r>
              <a:rPr lang="en-US" sz="1200" b="0" i="0" kern="1200" dirty="0">
                <a:solidFill>
                  <a:schemeClr val="tx1"/>
                </a:solidFill>
                <a:effectLst/>
                <a:latin typeface="+mn-lt"/>
                <a:ea typeface="+mn-ea"/>
                <a:cs typeface="+mn-cs"/>
              </a:rPr>
              <a:t>. Il a la </a:t>
            </a:r>
            <a:r>
              <a:rPr lang="en-US" sz="1200" b="0" i="0" kern="1200" dirty="0" err="1">
                <a:solidFill>
                  <a:schemeClr val="tx1"/>
                </a:solidFill>
                <a:effectLst/>
                <a:latin typeface="+mn-lt"/>
                <a:ea typeface="+mn-ea"/>
                <a:cs typeface="+mn-cs"/>
              </a:rPr>
              <a:t>possibilité</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discuter</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toutes</a:t>
            </a:r>
            <a:r>
              <a:rPr lang="en-US" sz="1200" b="0" i="0" kern="1200" dirty="0">
                <a:solidFill>
                  <a:schemeClr val="tx1"/>
                </a:solidFill>
                <a:effectLst/>
                <a:latin typeface="+mn-lt"/>
                <a:ea typeface="+mn-ea"/>
                <a:cs typeface="+mn-cs"/>
              </a:rPr>
              <a:t> les questions et situations </a:t>
            </a:r>
            <a:r>
              <a:rPr lang="en-US" sz="1200" b="0" i="0" kern="1200" dirty="0" err="1">
                <a:solidFill>
                  <a:schemeClr val="tx1"/>
                </a:solidFill>
                <a:effectLst/>
                <a:latin typeface="+mn-lt"/>
                <a:ea typeface="+mn-ea"/>
                <a:cs typeface="+mn-cs"/>
              </a:rPr>
              <a:t>thématiques</a:t>
            </a:r>
            <a:r>
              <a:rPr lang="en-US" sz="1200" b="0" i="0" kern="1200" dirty="0">
                <a:solidFill>
                  <a:schemeClr val="tx1"/>
                </a:solidFill>
                <a:effectLst/>
                <a:latin typeface="+mn-lt"/>
                <a:ea typeface="+mn-ea"/>
                <a:cs typeface="+mn-cs"/>
              </a:rPr>
              <a:t> relatives aux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requièrent</a:t>
            </a:r>
            <a:r>
              <a:rPr lang="en-US" sz="1200" b="0" i="0" kern="1200" dirty="0">
                <a:solidFill>
                  <a:schemeClr val="tx1"/>
                </a:solidFill>
                <a:effectLst/>
                <a:latin typeface="+mn-lt"/>
                <a:ea typeface="+mn-ea"/>
                <a:cs typeface="+mn-cs"/>
              </a:rPr>
              <a:t> son attention tout au long de </a:t>
            </a:r>
            <a:r>
              <a:rPr lang="en-US" sz="1200" b="0" i="0" kern="1200" dirty="0" err="1">
                <a:solidFill>
                  <a:schemeClr val="tx1"/>
                </a:solidFill>
                <a:effectLst/>
                <a:latin typeface="+mn-lt"/>
                <a:ea typeface="+mn-ea"/>
                <a:cs typeface="+mn-cs"/>
              </a:rPr>
              <a:t>l'année</a:t>
            </a:r>
            <a:r>
              <a:rPr lang="en-US" sz="1200" b="0" i="0" kern="1200" dirty="0">
                <a:solidFill>
                  <a:schemeClr val="tx1"/>
                </a:solidFill>
                <a:effectLst/>
                <a:latin typeface="+mn-lt"/>
                <a:ea typeface="+mn-ea"/>
                <a:cs typeface="+mn-cs"/>
              </a:rPr>
              <a:t>. Il se </a:t>
            </a:r>
            <a:r>
              <a:rPr lang="en-US" sz="1200" b="0" i="0" kern="1200" dirty="0" err="1">
                <a:solidFill>
                  <a:schemeClr val="tx1"/>
                </a:solidFill>
                <a:effectLst/>
                <a:latin typeface="+mn-lt"/>
                <a:ea typeface="+mn-ea"/>
                <a:cs typeface="+mn-cs"/>
              </a:rPr>
              <a:t>réunit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l'Office</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Genève.</a:t>
            </a:r>
          </a:p>
          <a:p>
            <a:r>
              <a:rPr lang="en-US" sz="1200" b="0" i="0" kern="1200" dirty="0">
                <a:solidFill>
                  <a:schemeClr val="tx1"/>
                </a:solidFill>
                <a:effectLst/>
                <a:latin typeface="+mn-lt"/>
                <a:ea typeface="+mn-ea"/>
                <a:cs typeface="+mn-cs"/>
              </a:rPr>
              <a:t>Le Conseil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composé</a:t>
            </a:r>
            <a:r>
              <a:rPr lang="en-US" sz="1200" b="0" i="0" kern="1200" dirty="0">
                <a:solidFill>
                  <a:schemeClr val="tx1"/>
                </a:solidFill>
                <a:effectLst/>
                <a:latin typeface="+mn-lt"/>
                <a:ea typeface="+mn-ea"/>
                <a:cs typeface="+mn-cs"/>
              </a:rPr>
              <a:t> de 47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membres</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élus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l'Assemblée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générale</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Le Conseil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remplacé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l'ancienne</a:t>
            </a:r>
            <a:r>
              <a:rPr lang="en-US" sz="1200" b="0" i="0" kern="1200" dirty="0">
                <a:solidFill>
                  <a:schemeClr val="tx1"/>
                </a:solidFill>
                <a:effectLst/>
                <a:latin typeface="+mn-lt"/>
                <a:ea typeface="+mn-ea"/>
                <a:cs typeface="+mn-cs"/>
              </a:rPr>
              <a:t> Commission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Plus </a:t>
            </a:r>
            <a:r>
              <a:rPr lang="en-US" sz="1200" b="0" i="0" kern="1200" dirty="0" err="1">
                <a:solidFill>
                  <a:schemeClr val="tx1"/>
                </a:solidFill>
                <a:effectLst/>
                <a:latin typeface="+mn-lt"/>
                <a:ea typeface="+mn-ea"/>
                <a:cs typeface="+mn-cs"/>
              </a:rPr>
              <a:t>d'informations</a:t>
            </a:r>
            <a:r>
              <a:rPr lang="en-US" sz="1200" b="0" i="0" kern="1200" dirty="0">
                <a:solidFill>
                  <a:schemeClr val="tx1"/>
                </a:solidFill>
                <a:effectLst/>
                <a:latin typeface="+mn-lt"/>
                <a:ea typeface="+mn-ea"/>
                <a:cs typeface="+mn-cs"/>
              </a:rPr>
              <a:t> sur le Conseil sur le </a:t>
            </a:r>
            <a:r>
              <a:rPr lang="en-US" sz="1200" b="0" i="0" kern="1200" dirty="0" err="1">
                <a:solidFill>
                  <a:schemeClr val="tx1"/>
                </a:solidFill>
                <a:effectLst/>
                <a:latin typeface="+mn-lt"/>
                <a:ea typeface="+mn-ea"/>
                <a:cs typeface="+mn-cs"/>
              </a:rPr>
              <a:t>dépliant</a:t>
            </a:r>
            <a:r>
              <a:rPr lang="en-US" sz="1200" b="0" i="0" kern="1200" dirty="0">
                <a:solidFill>
                  <a:schemeClr val="tx1"/>
                </a:solidFill>
                <a:effectLst/>
                <a:latin typeface="+mn-lt"/>
                <a:ea typeface="+mn-ea"/>
                <a:cs typeface="+mn-cs"/>
              </a:rPr>
              <a:t> du HCDH https://</a:t>
            </a:r>
            <a:r>
              <a:rPr lang="en-US" sz="1200" b="0" i="0" kern="1200" dirty="0" err="1">
                <a:solidFill>
                  <a:schemeClr val="tx1"/>
                </a:solidFill>
                <a:effectLst/>
                <a:latin typeface="+mn-lt"/>
                <a:ea typeface="+mn-ea"/>
                <a:cs typeface="+mn-cs"/>
              </a:rPr>
              <a:t>www.ohchr.org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hrbodies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hrc</a:t>
            </a:r>
            <a:r>
              <a:rPr lang="en-US" sz="1200" b="0" i="0" kern="1200" dirty="0">
                <a:solidFill>
                  <a:schemeClr val="tx1"/>
                </a:solidFill>
                <a:effectLst/>
                <a:latin typeface="+mn-lt"/>
                <a:ea typeface="+mn-ea"/>
                <a:cs typeface="+mn-cs"/>
              </a:rPr>
              <a:t>/home</a:t>
            </a:r>
          </a:p>
          <a:p>
            <a:r>
              <a:rPr lang="en-US" sz="1200" b="0" i="0" kern="1200" dirty="0">
                <a:solidFill>
                  <a:schemeClr val="tx1"/>
                </a:solidFill>
                <a:effectLst/>
                <a:latin typeface="+mn-lt"/>
                <a:ea typeface="+mn-ea"/>
                <a:cs typeface="+mn-cs"/>
              </a:rPr>
              <a:t>Il dispose de </a:t>
            </a:r>
            <a:r>
              <a:rPr lang="en-US" sz="1200" b="0" i="0" kern="1200" dirty="0" err="1">
                <a:solidFill>
                  <a:schemeClr val="tx1"/>
                </a:solidFill>
                <a:effectLst/>
                <a:latin typeface="+mn-lt"/>
                <a:ea typeface="+mn-ea"/>
                <a:cs typeface="+mn-cs"/>
              </a:rPr>
              <a:t>différents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mécanismes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dont</a:t>
            </a:r>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L'examen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périodique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universel</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L'examen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périodique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universel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processus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lequel</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examinent</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réalisations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matière de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membres</a:t>
            </a:r>
            <a:r>
              <a:rPr lang="en-US" sz="1200" b="0" i="0" kern="1200" dirty="0">
                <a:solidFill>
                  <a:schemeClr val="tx1"/>
                </a:solidFill>
                <a:effectLst/>
                <a:latin typeface="+mn-lt"/>
                <a:ea typeface="+mn-ea"/>
                <a:cs typeface="+mn-cs"/>
              </a:rPr>
              <a:t> des Nations </a:t>
            </a:r>
            <a:r>
              <a:rPr lang="en-US" sz="1200" b="0" i="0" kern="1200" dirty="0" err="1">
                <a:solidFill>
                  <a:schemeClr val="tx1"/>
                </a:solidFill>
                <a:effectLst/>
                <a:latin typeface="+mn-lt"/>
                <a:ea typeface="+mn-ea"/>
                <a:cs typeface="+mn-cs"/>
              </a:rPr>
              <a:t>unies</a:t>
            </a:r>
            <a:r>
              <a:rPr lang="en-US" sz="1200" b="0" i="0" kern="1200" dirty="0">
                <a:solidFill>
                  <a:schemeClr val="tx1"/>
                </a:solidFill>
                <a:effectLst/>
                <a:latin typeface="+mn-lt"/>
                <a:ea typeface="+mn-ea"/>
                <a:cs typeface="+mn-cs"/>
              </a:rPr>
              <a:t>. Il </a:t>
            </a:r>
            <a:r>
              <a:rPr lang="en-US" sz="1200" b="0" i="0" kern="1200" dirty="0" err="1">
                <a:solidFill>
                  <a:schemeClr val="tx1"/>
                </a:solidFill>
                <a:effectLst/>
                <a:latin typeface="+mn-lt"/>
                <a:ea typeface="+mn-ea"/>
                <a:cs typeface="+mn-cs"/>
              </a:rPr>
              <a:t>donne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l'occasion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chaque</a:t>
            </a:r>
            <a:r>
              <a:rPr lang="en-US" sz="1200" b="0" i="0" kern="1200" dirty="0">
                <a:solidFill>
                  <a:schemeClr val="tx1"/>
                </a:solidFill>
                <a:effectLst/>
                <a:latin typeface="+mn-lt"/>
                <a:ea typeface="+mn-ea"/>
                <a:cs typeface="+mn-cs"/>
              </a:rPr>
              <a:t> État de </a:t>
            </a:r>
            <a:r>
              <a:rPr lang="en-US" sz="1200" b="0" i="0" kern="1200" dirty="0" err="1">
                <a:solidFill>
                  <a:schemeClr val="tx1"/>
                </a:solidFill>
                <a:effectLst/>
                <a:latin typeface="+mn-lt"/>
                <a:ea typeface="+mn-ea"/>
                <a:cs typeface="+mn-cs"/>
              </a:rPr>
              <a:t>présenter</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mesures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prises</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améliorer</a:t>
            </a:r>
            <a:r>
              <a:rPr lang="en-US" sz="1200" b="0" i="0" kern="1200" dirty="0">
                <a:solidFill>
                  <a:schemeClr val="tx1"/>
                </a:solidFill>
                <a:effectLst/>
                <a:latin typeface="+mn-lt"/>
                <a:ea typeface="+mn-ea"/>
                <a:cs typeface="+mn-cs"/>
              </a:rPr>
              <a:t> la situation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Pour les ONG, </a:t>
            </a:r>
            <a:r>
              <a:rPr lang="en-US" sz="1200" b="0" i="0" kern="1200" dirty="0" err="1">
                <a:solidFill>
                  <a:schemeClr val="tx1"/>
                </a:solidFill>
                <a:effectLst/>
                <a:latin typeface="+mn-lt"/>
                <a:ea typeface="+mn-ea"/>
                <a:cs typeface="+mn-cs"/>
              </a:rPr>
              <a:t>c'est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l'occasion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souligner</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problèmes</a:t>
            </a:r>
            <a:r>
              <a:rPr lang="en-US" sz="1200" b="0" i="0" kern="1200" dirty="0">
                <a:solidFill>
                  <a:schemeClr val="tx1"/>
                </a:solidFill>
                <a:effectLst/>
                <a:latin typeface="+mn-lt"/>
                <a:ea typeface="+mn-ea"/>
                <a:cs typeface="+mn-cs"/>
              </a:rPr>
              <a:t> de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la fin de </a:t>
            </a:r>
            <a:r>
              <a:rPr lang="en-US" sz="1200" b="0" i="0" kern="1200" dirty="0" err="1">
                <a:solidFill>
                  <a:schemeClr val="tx1"/>
                </a:solidFill>
                <a:effectLst/>
                <a:latin typeface="+mn-lt"/>
                <a:ea typeface="+mn-ea"/>
                <a:cs typeface="+mn-cs"/>
              </a:rPr>
              <a:t>l'examen</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reçoivent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recommandations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d'autres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États</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améliorer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leur</a:t>
            </a:r>
            <a:r>
              <a:rPr lang="en-US" sz="1200" b="0" i="0" kern="1200" dirty="0">
                <a:solidFill>
                  <a:schemeClr val="tx1"/>
                </a:solidFill>
                <a:effectLst/>
                <a:latin typeface="+mn-lt"/>
                <a:ea typeface="+mn-ea"/>
                <a:cs typeface="+mn-cs"/>
              </a:rPr>
              <a:t>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La </a:t>
            </a:r>
            <a:r>
              <a:rPr lang="en-US" sz="1200" b="1" i="0" kern="1200" dirty="0" err="1">
                <a:solidFill>
                  <a:schemeClr val="tx1"/>
                </a:solidFill>
                <a:effectLst/>
                <a:latin typeface="+mn-lt"/>
                <a:ea typeface="+mn-ea"/>
                <a:cs typeface="+mn-cs"/>
              </a:rPr>
              <a:t>procédure</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plainte</a:t>
            </a:r>
            <a:r>
              <a:rPr lang="en-US" sz="1200" b="1" i="0" kern="1200" dirty="0">
                <a:solidFill>
                  <a:schemeClr val="tx1"/>
                </a:solidFill>
                <a:effectLst/>
                <a:latin typeface="+mn-lt"/>
                <a:ea typeface="+mn-ea"/>
                <a:cs typeface="+mn-cs"/>
              </a:rPr>
              <a:t> du Conseil des droits de </a:t>
            </a:r>
            <a:r>
              <a:rPr lang="en-US" sz="1200" b="1" i="0" kern="1200" dirty="0" err="1">
                <a:solidFill>
                  <a:schemeClr val="tx1"/>
                </a:solidFill>
                <a:effectLst/>
                <a:latin typeface="+mn-lt"/>
                <a:ea typeface="+mn-ea"/>
                <a:cs typeface="+mn-cs"/>
              </a:rPr>
              <a:t>l'homme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(plus </a:t>
            </a:r>
            <a:r>
              <a:rPr lang="en-US" sz="1200" b="0" i="0" kern="1200" dirty="0" err="1">
                <a:solidFill>
                  <a:schemeClr val="tx1"/>
                </a:solidFill>
                <a:effectLst/>
                <a:latin typeface="+mn-lt"/>
                <a:ea typeface="+mn-ea"/>
                <a:cs typeface="+mn-cs"/>
              </a:rPr>
              <a:t>d'informations</a:t>
            </a:r>
            <a:r>
              <a:rPr lang="en-US" sz="1200" b="0" i="0" kern="1200" dirty="0">
                <a:solidFill>
                  <a:schemeClr val="tx1"/>
                </a:solidFill>
                <a:effectLst/>
                <a:latin typeface="+mn-lt"/>
                <a:ea typeface="+mn-ea"/>
                <a:cs typeface="+mn-cs"/>
              </a:rPr>
              <a:t> sur :https://</a:t>
            </a:r>
            <a:r>
              <a:rPr lang="en-US" sz="1200" b="0" i="0" kern="1200" dirty="0" err="1">
                <a:solidFill>
                  <a:schemeClr val="tx1"/>
                </a:solidFill>
                <a:effectLst/>
                <a:latin typeface="+mn-lt"/>
                <a:ea typeface="+mn-ea"/>
                <a:cs typeface="+mn-cs"/>
              </a:rPr>
              <a:t>www.ohchr.org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hr</a:t>
            </a:r>
            <a:r>
              <a:rPr lang="en-US" sz="1200" b="0" i="0" kern="1200" dirty="0">
                <a:solidFill>
                  <a:schemeClr val="tx1"/>
                </a:solidFill>
                <a:effectLst/>
                <a:latin typeface="+mn-lt"/>
                <a:ea typeface="+mn-ea"/>
                <a:cs typeface="+mn-cs"/>
              </a:rPr>
              <a:t>-bodies/</a:t>
            </a:r>
            <a:r>
              <a:rPr lang="en-US" sz="1200" b="0" i="0" kern="1200" dirty="0" err="1">
                <a:solidFill>
                  <a:schemeClr val="tx1"/>
                </a:solidFill>
                <a:effectLst/>
                <a:latin typeface="+mn-lt"/>
                <a:ea typeface="+mn-ea"/>
                <a:cs typeface="+mn-cs"/>
              </a:rPr>
              <a:t>hrc</a:t>
            </a:r>
            <a:r>
              <a:rPr lang="en-US" sz="1200" b="0" i="0" kern="1200" dirty="0">
                <a:solidFill>
                  <a:schemeClr val="tx1"/>
                </a:solidFill>
                <a:effectLst/>
                <a:latin typeface="+mn-lt"/>
                <a:ea typeface="+mn-ea"/>
                <a:cs typeface="+mn-cs"/>
              </a:rPr>
              <a:t>/complaint-procedure/</a:t>
            </a:r>
            <a:r>
              <a:rPr lang="en-US" sz="1200" b="0" i="0" kern="1200" dirty="0" err="1">
                <a:solidFill>
                  <a:schemeClr val="tx1"/>
                </a:solidFill>
                <a:effectLst/>
                <a:latin typeface="+mn-lt"/>
                <a:ea typeface="+mn-ea"/>
                <a:cs typeface="+mn-cs"/>
              </a:rPr>
              <a:t>hrc</a:t>
            </a:r>
            <a:r>
              <a:rPr lang="en-US" sz="1200" b="0" i="0" kern="1200" dirty="0">
                <a:solidFill>
                  <a:schemeClr val="tx1"/>
                </a:solidFill>
                <a:effectLst/>
                <a:latin typeface="+mn-lt"/>
                <a:ea typeface="+mn-ea"/>
                <a:cs typeface="+mn-cs"/>
              </a:rPr>
              <a:t>-complaint-procedure-index)</a:t>
            </a:r>
          </a:p>
          <a:p>
            <a:r>
              <a:rPr lang="en-US" sz="1200" b="1" i="0" kern="1200" dirty="0">
                <a:solidFill>
                  <a:schemeClr val="tx1"/>
                </a:solidFill>
                <a:effectLst/>
                <a:latin typeface="+mn-lt"/>
                <a:ea typeface="+mn-ea"/>
                <a:cs typeface="+mn-cs"/>
              </a:rPr>
              <a:t>Les </a:t>
            </a:r>
            <a:r>
              <a:rPr lang="en-US" sz="1200" b="1" i="0" kern="1200" dirty="0" err="1">
                <a:solidFill>
                  <a:schemeClr val="tx1"/>
                </a:solidFill>
                <a:effectLst/>
                <a:latin typeface="+mn-lt"/>
                <a:ea typeface="+mn-ea"/>
                <a:cs typeface="+mn-cs"/>
              </a:rPr>
              <a:t>procédures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spéciales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du Conseil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composées</a:t>
            </a:r>
            <a:r>
              <a:rPr lang="en-US" sz="1200" b="0" i="0" kern="1200" dirty="0">
                <a:solidFill>
                  <a:schemeClr val="tx1"/>
                </a:solidFill>
                <a:effectLst/>
                <a:latin typeface="+mn-lt"/>
                <a:ea typeface="+mn-ea"/>
                <a:cs typeface="+mn-cs"/>
              </a:rPr>
              <a:t> de rapporteurs </a:t>
            </a:r>
            <a:r>
              <a:rPr lang="en-US" sz="1200" b="0" i="0" kern="1200" dirty="0" err="1">
                <a:solidFill>
                  <a:schemeClr val="tx1"/>
                </a:solidFill>
                <a:effectLst/>
                <a:latin typeface="+mn-lt"/>
                <a:ea typeface="+mn-ea"/>
                <a:cs typeface="+mn-cs"/>
              </a:rPr>
              <a:t>spéciaux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d'experts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indépendants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groupes</a:t>
            </a:r>
            <a:r>
              <a:rPr lang="en-US" sz="1200" b="0" i="0" kern="1200" dirty="0">
                <a:solidFill>
                  <a:schemeClr val="tx1"/>
                </a:solidFill>
                <a:effectLst/>
                <a:latin typeface="+mn-lt"/>
                <a:ea typeface="+mn-ea"/>
                <a:cs typeface="+mn-cs"/>
              </a:rPr>
              <a:t> de travail </a:t>
            </a:r>
            <a:r>
              <a:rPr lang="en-US" sz="1200" b="0" i="0" kern="1200" dirty="0" err="1">
                <a:solidFill>
                  <a:schemeClr val="tx1"/>
                </a:solidFill>
                <a:effectLst/>
                <a:latin typeface="+mn-lt"/>
                <a:ea typeface="+mn-ea"/>
                <a:cs typeface="+mn-cs"/>
              </a:rPr>
              <a:t>composés</a:t>
            </a:r>
            <a:r>
              <a:rPr lang="en-US" sz="1200" b="0" i="0" kern="1200" dirty="0">
                <a:solidFill>
                  <a:schemeClr val="tx1"/>
                </a:solidFill>
                <a:effectLst/>
                <a:latin typeface="+mn-lt"/>
                <a:ea typeface="+mn-ea"/>
                <a:cs typeface="+mn-cs"/>
              </a:rPr>
              <a:t> de cinq </a:t>
            </a:r>
            <a:r>
              <a:rPr lang="en-US" sz="1200" b="0" i="0" kern="1200" dirty="0" err="1">
                <a:solidFill>
                  <a:schemeClr val="tx1"/>
                </a:solidFill>
                <a:effectLst/>
                <a:latin typeface="+mn-lt"/>
                <a:ea typeface="+mn-ea"/>
                <a:cs typeface="+mn-cs"/>
              </a:rPr>
              <a:t>membres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nommés</a:t>
            </a:r>
            <a:r>
              <a:rPr lang="en-US" sz="1200" b="0" i="0" kern="1200" dirty="0">
                <a:solidFill>
                  <a:schemeClr val="tx1"/>
                </a:solidFill>
                <a:effectLst/>
                <a:latin typeface="+mn-lt"/>
                <a:ea typeface="+mn-ea"/>
                <a:cs typeface="+mn-cs"/>
              </a:rPr>
              <a:t> par le Conseil et qui </a:t>
            </a:r>
            <a:r>
              <a:rPr lang="en-US" sz="1200" b="0" i="0" kern="1200" dirty="0" err="1">
                <a:solidFill>
                  <a:schemeClr val="tx1"/>
                </a:solidFill>
                <a:effectLst/>
                <a:latin typeface="+mn-lt"/>
                <a:ea typeface="+mn-ea"/>
                <a:cs typeface="+mn-cs"/>
              </a:rPr>
              <a:t>agissent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titre</a:t>
            </a:r>
            <a:r>
              <a:rPr lang="en-US" sz="1200" b="0" i="0" kern="1200" dirty="0">
                <a:solidFill>
                  <a:schemeClr val="tx1"/>
                </a:solidFill>
                <a:effectLst/>
                <a:latin typeface="+mn-lt"/>
                <a:ea typeface="+mn-ea"/>
                <a:cs typeface="+mn-cs"/>
              </a:rPr>
              <a:t> personnel.</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mécanismes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organes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connventionnels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intéressants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s’agissant</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et des droits de </a:t>
            </a:r>
            <a:r>
              <a:rPr lang="en-US" sz="1200" b="0" i="0" kern="1200" dirty="0" err="1">
                <a:solidFill>
                  <a:schemeClr val="tx1"/>
                </a:solidFill>
                <a:effectLst/>
                <a:latin typeface="+mn-lt"/>
                <a:ea typeface="+mn-ea"/>
                <a:cs typeface="+mn-cs"/>
              </a:rPr>
              <a:t>l'enfant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générent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nombreux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outils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suceptibles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inétersser</a:t>
            </a:r>
            <a:r>
              <a:rPr lang="en-US" sz="1200" b="0" i="0" kern="1200" dirty="0">
                <a:solidFill>
                  <a:schemeClr val="tx1"/>
                </a:solidFill>
                <a:effectLst/>
                <a:latin typeface="+mn-lt"/>
                <a:ea typeface="+mn-ea"/>
                <a:cs typeface="+mn-cs"/>
              </a:rPr>
              <a:t>.  Nous nous </a:t>
            </a:r>
            <a:r>
              <a:rPr lang="en-US" sz="1200" b="0" i="0" kern="1200" dirty="0" err="1">
                <a:solidFill>
                  <a:schemeClr val="tx1"/>
                </a:solidFill>
                <a:effectLst/>
                <a:latin typeface="+mn-lt"/>
                <a:ea typeface="+mn-ea"/>
                <a:cs typeface="+mn-cs"/>
              </a:rPr>
              <a:t>concentrerons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néanmoins</a:t>
            </a:r>
            <a:r>
              <a:rPr lang="en-US" sz="1200" b="0" i="0" kern="1200" dirty="0">
                <a:solidFill>
                  <a:schemeClr val="tx1"/>
                </a:solidFill>
                <a:effectLst/>
                <a:latin typeface="+mn-lt"/>
                <a:ea typeface="+mn-ea"/>
                <a:cs typeface="+mn-cs"/>
              </a:rPr>
              <a:t> sur les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car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ceux</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offrent</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mécanisme</a:t>
            </a:r>
            <a:r>
              <a:rPr lang="en-US" sz="1200" b="0" i="0" kern="1200" dirty="0">
                <a:solidFill>
                  <a:schemeClr val="tx1"/>
                </a:solidFill>
                <a:effectLst/>
                <a:latin typeface="+mn-lt"/>
                <a:ea typeface="+mn-ea"/>
                <a:cs typeface="+mn-cs"/>
              </a:rPr>
              <a:t> le plus pertinent pour les avocats </a:t>
            </a:r>
            <a:r>
              <a:rPr lang="en-US" sz="1200" b="0" i="0" kern="1200" dirty="0" err="1">
                <a:solidFill>
                  <a:schemeClr val="tx1"/>
                </a:solidFill>
                <a:effectLst/>
                <a:latin typeface="+mn-lt"/>
                <a:ea typeface="+mn-ea"/>
                <a:cs typeface="+mn-cs"/>
              </a:rPr>
              <a:t>spécialisés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justice </a:t>
            </a:r>
            <a:r>
              <a:rPr lang="en-US" sz="1200" b="0" i="0" kern="1200" dirty="0" err="1">
                <a:solidFill>
                  <a:schemeClr val="tx1"/>
                </a:solidFill>
                <a:effectLst/>
                <a:latin typeface="+mn-lt"/>
                <a:ea typeface="+mn-ea"/>
                <a:cs typeface="+mn-cs"/>
              </a:rPr>
              <a:t>juvénile</a:t>
            </a:r>
            <a:r>
              <a:rPr lang="en-US" sz="1200" b="0" i="0" kern="1200" dirty="0">
                <a:solidFill>
                  <a:schemeClr val="tx1"/>
                </a:solidFill>
                <a:effectLst/>
                <a:latin typeface="+mn-lt"/>
                <a:ea typeface="+mn-ea"/>
                <a:cs typeface="+mn-cs"/>
              </a:rPr>
              <a:t> .</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5</a:t>
            </a:fld>
            <a:endParaRPr lang="en-GB"/>
          </a:p>
        </p:txBody>
      </p:sp>
    </p:spTree>
    <p:extLst>
      <p:ext uri="{BB962C8B-B14F-4D97-AF65-F5344CB8AC3E}">
        <p14:creationId xmlns:p14="http://schemas.microsoft.com/office/powerpoint/2010/main" val="161721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Les </a:t>
            </a:r>
            <a:r>
              <a:rPr lang="en-US" sz="1200" b="0" i="0" kern="1200" dirty="0" err="1">
                <a:solidFill>
                  <a:schemeClr val="tx1"/>
                </a:solidFill>
                <a:effectLst/>
                <a:latin typeface="+mn-lt"/>
                <a:ea typeface="+mn-ea"/>
                <a:cs typeface="+mn-cs"/>
              </a:rPr>
              <a:t>organes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suivi</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relatifs</a:t>
            </a:r>
            <a:r>
              <a:rPr lang="en-US" sz="1200" b="0" i="0" kern="1200" dirty="0">
                <a:solidFill>
                  <a:schemeClr val="tx1"/>
                </a:solidFill>
                <a:effectLst/>
                <a:latin typeface="+mn-lt"/>
                <a:ea typeface="+mn-ea"/>
                <a:cs typeface="+mn-cs"/>
              </a:rPr>
              <a:t> aux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comités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d'experts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indépendants</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surveillent</a:t>
            </a:r>
            <a:r>
              <a:rPr lang="en-US" sz="1200" b="0" i="0" kern="1200" dirty="0">
                <a:solidFill>
                  <a:schemeClr val="tx1"/>
                </a:solidFill>
                <a:effectLst/>
                <a:latin typeface="+mn-lt"/>
                <a:ea typeface="+mn-ea"/>
                <a:cs typeface="+mn-cs"/>
              </a:rPr>
              <a:t>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principaux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internationaux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relatifs</a:t>
            </a:r>
            <a:r>
              <a:rPr lang="en-US" sz="1200" b="0" i="0" kern="1200" dirty="0">
                <a:solidFill>
                  <a:schemeClr val="tx1"/>
                </a:solidFill>
                <a:effectLst/>
                <a:latin typeface="+mn-lt"/>
                <a:ea typeface="+mn-ea"/>
                <a:cs typeface="+mn-cs"/>
              </a:rPr>
              <a:t> aux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Chaque</a:t>
            </a:r>
            <a:r>
              <a:rPr lang="en-US" sz="1200" b="0" i="0" kern="1200" dirty="0">
                <a:solidFill>
                  <a:schemeClr val="tx1"/>
                </a:solidFill>
                <a:effectLst/>
                <a:latin typeface="+mn-lt"/>
                <a:ea typeface="+mn-ea"/>
                <a:cs typeface="+mn-cs"/>
              </a:rPr>
              <a:t> État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traité</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l'obligation</a:t>
            </a:r>
            <a:r>
              <a:rPr lang="en-US" sz="1200" b="0" i="0" kern="1200" dirty="0">
                <a:solidFill>
                  <a:schemeClr val="tx1"/>
                </a:solidFill>
                <a:effectLst/>
                <a:latin typeface="+mn-lt"/>
                <a:ea typeface="+mn-ea"/>
                <a:cs typeface="+mn-cs"/>
              </a:rPr>
              <a:t> de prendre des </a:t>
            </a:r>
            <a:r>
              <a:rPr lang="en-US" sz="1200" b="0" i="0" kern="1200" dirty="0" err="1">
                <a:solidFill>
                  <a:schemeClr val="tx1"/>
                </a:solidFill>
                <a:effectLst/>
                <a:latin typeface="+mn-lt"/>
                <a:ea typeface="+mn-ea"/>
                <a:cs typeface="+mn-cs"/>
              </a:rPr>
              <a:t>mesures</a:t>
            </a:r>
            <a:r>
              <a:rPr lang="en-US" sz="1200" b="0" i="0" kern="1200" dirty="0">
                <a:solidFill>
                  <a:schemeClr val="tx1"/>
                </a:solidFill>
                <a:effectLst/>
                <a:latin typeface="+mn-lt"/>
                <a:ea typeface="+mn-ea"/>
                <a:cs typeface="+mn-cs"/>
              </a:rPr>
              <a:t> pour que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personne</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trouvant</a:t>
            </a:r>
            <a:r>
              <a:rPr lang="en-US" sz="1200" b="0" i="0" kern="1200" dirty="0">
                <a:solidFill>
                  <a:schemeClr val="tx1"/>
                </a:solidFill>
                <a:effectLst/>
                <a:latin typeface="+mn-lt"/>
                <a:ea typeface="+mn-ea"/>
                <a:cs typeface="+mn-cs"/>
              </a:rPr>
              <a:t> sur son </a:t>
            </a:r>
            <a:r>
              <a:rPr lang="en-US" sz="1200" b="0" i="0" kern="1200" dirty="0" err="1">
                <a:solidFill>
                  <a:schemeClr val="tx1"/>
                </a:solidFill>
                <a:effectLst/>
                <a:latin typeface="+mn-lt"/>
                <a:ea typeface="+mn-ea"/>
                <a:cs typeface="+mn-cs"/>
              </a:rPr>
              <a:t>territoire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puisse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jouir</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énoncés</a:t>
            </a:r>
            <a:r>
              <a:rPr lang="en-US" sz="1200" b="0" i="0" kern="1200" dirty="0">
                <a:solidFill>
                  <a:schemeClr val="tx1"/>
                </a:solidFill>
                <a:effectLst/>
                <a:latin typeface="+mn-lt"/>
                <a:ea typeface="+mn-ea"/>
                <a:cs typeface="+mn-cs"/>
              </a:rPr>
              <a:t> dans le </a:t>
            </a:r>
            <a:r>
              <a:rPr lang="en-US" sz="1200" b="0" i="0" kern="1200" dirty="0" err="1">
                <a:solidFill>
                  <a:schemeClr val="tx1"/>
                </a:solidFill>
                <a:effectLst/>
                <a:latin typeface="+mn-lt"/>
                <a:ea typeface="+mn-ea"/>
                <a:cs typeface="+mn-cs"/>
              </a:rPr>
              <a:t>traité</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GB" dirty="0"/>
              <a:t>Il </a:t>
            </a:r>
            <a:r>
              <a:rPr lang="en-GB" dirty="0" err="1"/>
              <a:t>existe</a:t>
            </a:r>
            <a:r>
              <a:rPr lang="en-GB" dirty="0"/>
              <a:t> dix </a:t>
            </a:r>
            <a:r>
              <a:rPr lang="en-GB" dirty="0" err="1"/>
              <a:t>organes</a:t>
            </a:r>
            <a:r>
              <a:rPr lang="en-GB" dirty="0"/>
              <a:t> conventionnels  </a:t>
            </a:r>
            <a:r>
              <a:rPr lang="en-GB" dirty="0" err="1"/>
              <a:t>relatifs</a:t>
            </a:r>
            <a:r>
              <a:rPr lang="en-GB" dirty="0"/>
              <a:t> aux droits de </a:t>
            </a:r>
            <a:r>
              <a:rPr lang="en-GB" dirty="0" err="1"/>
              <a:t>l'homme</a:t>
            </a:r>
            <a:r>
              <a:rPr lang="en-GB" dirty="0"/>
              <a:t>, </a:t>
            </a:r>
            <a:r>
              <a:rPr lang="en-GB" dirty="0" err="1"/>
              <a:t>composés</a:t>
            </a:r>
            <a:r>
              <a:rPr lang="en-GB" dirty="0"/>
              <a:t> </a:t>
            </a:r>
            <a:r>
              <a:rPr lang="en-GB" b="1" dirty="0" err="1"/>
              <a:t>d'experts</a:t>
            </a:r>
            <a:r>
              <a:rPr lang="en-GB" b="1" dirty="0"/>
              <a:t> </a:t>
            </a:r>
            <a:r>
              <a:rPr lang="en-GB" b="1" dirty="0" err="1"/>
              <a:t>indépendants</a:t>
            </a:r>
            <a:r>
              <a:rPr lang="en-GB" b="1" dirty="0"/>
              <a:t> </a:t>
            </a:r>
            <a:r>
              <a:rPr lang="en-GB" dirty="0"/>
              <a:t>aux </a:t>
            </a:r>
            <a:r>
              <a:rPr lang="en-GB" dirty="0" err="1"/>
              <a:t>compétences</a:t>
            </a:r>
            <a:r>
              <a:rPr lang="en-GB" dirty="0"/>
              <a:t> </a:t>
            </a:r>
            <a:r>
              <a:rPr lang="en-GB" dirty="0" err="1"/>
              <a:t>reconnues</a:t>
            </a:r>
            <a:r>
              <a:rPr lang="en-GB" dirty="0"/>
              <a:t> </a:t>
            </a:r>
            <a:r>
              <a:rPr lang="en-GB" dirty="0" err="1"/>
              <a:t>en</a:t>
            </a:r>
            <a:r>
              <a:rPr lang="en-GB" dirty="0"/>
              <a:t> matière de droits de </a:t>
            </a:r>
            <a:r>
              <a:rPr lang="en-GB" dirty="0" err="1"/>
              <a:t>l'homme</a:t>
            </a:r>
            <a:r>
              <a:rPr lang="en-GB" dirty="0"/>
              <a:t>, qui </a:t>
            </a:r>
            <a:r>
              <a:rPr lang="en-GB" dirty="0" err="1"/>
              <a:t>sont</a:t>
            </a:r>
            <a:r>
              <a:rPr lang="en-GB" dirty="0"/>
              <a:t> </a:t>
            </a:r>
            <a:r>
              <a:rPr lang="en-GB" dirty="0" err="1"/>
              <a:t>nommés</a:t>
            </a:r>
            <a:r>
              <a:rPr lang="en-GB" dirty="0"/>
              <a:t> et </a:t>
            </a:r>
            <a:r>
              <a:rPr lang="en-GB" dirty="0" err="1"/>
              <a:t>élus</a:t>
            </a:r>
            <a:r>
              <a:rPr lang="en-GB" dirty="0"/>
              <a:t> pour des </a:t>
            </a:r>
            <a:r>
              <a:rPr lang="en-GB" dirty="0" err="1"/>
              <a:t>mandats</a:t>
            </a:r>
            <a:r>
              <a:rPr lang="en-GB" dirty="0"/>
              <a:t> fixes </a:t>
            </a:r>
            <a:r>
              <a:rPr lang="en-GB" dirty="0" err="1"/>
              <a:t>renouvelables</a:t>
            </a:r>
            <a:r>
              <a:rPr lang="en-GB" dirty="0"/>
              <a:t> de quatre </a:t>
            </a:r>
            <a:r>
              <a:rPr lang="en-GB" dirty="0" err="1"/>
              <a:t>ans</a:t>
            </a:r>
            <a:r>
              <a:rPr lang="en-GB" dirty="0"/>
              <a:t> par les </a:t>
            </a:r>
            <a:r>
              <a:rPr lang="en-GB" dirty="0" err="1"/>
              <a:t>États</a:t>
            </a:r>
            <a:r>
              <a:rPr lang="en-GB" dirty="0"/>
              <a:t> parties.</a:t>
            </a:r>
          </a:p>
          <a:p>
            <a:endParaRPr lang="en-GB" dirty="0"/>
          </a:p>
          <a:p>
            <a:r>
              <a:rPr lang="en-GB" dirty="0"/>
              <a:t>Les </a:t>
            </a:r>
            <a:r>
              <a:rPr lang="en-GB" dirty="0" err="1"/>
              <a:t>organes</a:t>
            </a:r>
            <a:r>
              <a:rPr lang="en-GB" dirty="0"/>
              <a:t> conventionnels se </a:t>
            </a:r>
            <a:r>
              <a:rPr lang="en-GB" dirty="0" err="1"/>
              <a:t>réunissent</a:t>
            </a:r>
            <a:r>
              <a:rPr lang="en-GB" dirty="0"/>
              <a:t> </a:t>
            </a:r>
            <a:r>
              <a:rPr lang="en-GB" dirty="0" err="1"/>
              <a:t>à</a:t>
            </a:r>
            <a:r>
              <a:rPr lang="en-GB" dirty="0"/>
              <a:t> Genève, </a:t>
            </a:r>
            <a:r>
              <a:rPr lang="en-GB" dirty="0" err="1"/>
              <a:t>en</a:t>
            </a:r>
            <a:r>
              <a:rPr lang="en-GB" dirty="0"/>
              <a:t> Suisse. </a:t>
            </a:r>
            <a:r>
              <a:rPr lang="en-GB" dirty="0" err="1"/>
              <a:t>Tous</a:t>
            </a:r>
            <a:r>
              <a:rPr lang="en-GB" dirty="0"/>
              <a:t> les </a:t>
            </a:r>
            <a:r>
              <a:rPr lang="en-GB" dirty="0" err="1"/>
              <a:t>organes</a:t>
            </a:r>
            <a:r>
              <a:rPr lang="en-GB" dirty="0"/>
              <a:t> </a:t>
            </a:r>
            <a:r>
              <a:rPr lang="en-GB" dirty="0" err="1"/>
              <a:t>reçoivent</a:t>
            </a:r>
            <a:r>
              <a:rPr lang="en-GB" dirty="0"/>
              <a:t> le </a:t>
            </a:r>
            <a:r>
              <a:rPr lang="en-GB" dirty="0" err="1"/>
              <a:t>soutien</a:t>
            </a:r>
            <a:r>
              <a:rPr lang="en-GB" dirty="0"/>
              <a:t> de la Division des </a:t>
            </a:r>
            <a:r>
              <a:rPr lang="en-GB" dirty="0" err="1"/>
              <a:t>traités</a:t>
            </a:r>
            <a:r>
              <a:rPr lang="en-GB" dirty="0"/>
              <a:t> </a:t>
            </a:r>
            <a:r>
              <a:rPr lang="en-GB" dirty="0" err="1"/>
              <a:t>relatifs</a:t>
            </a:r>
            <a:r>
              <a:rPr lang="en-GB" dirty="0"/>
              <a:t> aux droits de </a:t>
            </a:r>
            <a:r>
              <a:rPr lang="en-GB" dirty="0" err="1"/>
              <a:t>l'homme</a:t>
            </a:r>
            <a:r>
              <a:rPr lang="en-GB" dirty="0"/>
              <a:t> du HCDH </a:t>
            </a:r>
            <a:r>
              <a:rPr lang="en-GB" dirty="0" err="1"/>
              <a:t>à</a:t>
            </a:r>
            <a:r>
              <a:rPr lang="en-GB" dirty="0"/>
              <a:t> Genève.</a:t>
            </a:r>
          </a:p>
          <a:p>
            <a:endParaRPr lang="en-GB" dirty="0"/>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disparitions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forcées</a:t>
            </a:r>
            <a:r>
              <a:rPr lang="en-US" sz="1200" b="0" i="0" kern="1200" dirty="0">
                <a:solidFill>
                  <a:schemeClr val="tx1"/>
                </a:solidFill>
                <a:effectLst/>
                <a:latin typeface="+mn-lt"/>
                <a:ea typeface="+mn-ea"/>
                <a:cs typeface="+mn-cs"/>
              </a:rPr>
              <a:t> (CDF) : surveille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 la Convention </a:t>
            </a:r>
            <a:r>
              <a:rPr lang="en-US" sz="1200" b="0" i="0"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pour la protection de </a:t>
            </a:r>
            <a:r>
              <a:rPr lang="en-US" sz="1200" b="0" i="0" kern="1200" dirty="0" err="1">
                <a:solidFill>
                  <a:schemeClr val="tx1"/>
                </a:solidFill>
                <a:effectLst/>
                <a:latin typeface="+mn-lt"/>
                <a:ea typeface="+mn-ea"/>
                <a:cs typeface="+mn-cs"/>
              </a:rPr>
              <a:t>toutes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disparitions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forcées</a:t>
            </a:r>
            <a:r>
              <a:rPr lang="en-US" sz="1200" b="0" i="0" kern="1200" dirty="0">
                <a:solidFill>
                  <a:schemeClr val="tx1"/>
                </a:solidFill>
                <a:effectLst/>
                <a:latin typeface="+mn-lt"/>
                <a:ea typeface="+mn-ea"/>
                <a:cs typeface="+mn-cs"/>
              </a:rPr>
              <a:t> (23 </a:t>
            </a:r>
            <a:r>
              <a:rPr lang="en-US" sz="1200" b="0" i="0" kern="1200" dirty="0" err="1">
                <a:solidFill>
                  <a:schemeClr val="tx1"/>
                </a:solidFill>
                <a:effectLst/>
                <a:latin typeface="+mn-lt"/>
                <a:ea typeface="+mn-ea"/>
                <a:cs typeface="+mn-cs"/>
              </a:rPr>
              <a:t>décembre</a:t>
            </a:r>
            <a:r>
              <a:rPr lang="en-US" sz="1200" b="0" i="0" kern="1200" dirty="0">
                <a:solidFill>
                  <a:schemeClr val="tx1"/>
                </a:solidFill>
                <a:effectLst/>
                <a:latin typeface="+mn-lt"/>
                <a:ea typeface="+mn-ea"/>
                <a:cs typeface="+mn-cs"/>
              </a:rPr>
              <a:t> 2010).</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droits des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handicapées</a:t>
            </a:r>
            <a:r>
              <a:rPr lang="en-US" sz="1200" b="0" i="0" kern="1200" dirty="0">
                <a:solidFill>
                  <a:schemeClr val="tx1"/>
                </a:solidFill>
                <a:effectLst/>
                <a:latin typeface="+mn-lt"/>
                <a:ea typeface="+mn-ea"/>
                <a:cs typeface="+mn-cs"/>
              </a:rPr>
              <a:t> (CDPH) Surveille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de la Convention </a:t>
            </a:r>
            <a:r>
              <a:rPr lang="en-US" sz="1200" b="0" i="0"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relative aux droits des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handicapées</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2008).</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sur les </a:t>
            </a:r>
            <a:r>
              <a:rPr lang="en-US" sz="1200" b="0" i="0" kern="1200" dirty="0" err="1">
                <a:solidFill>
                  <a:schemeClr val="tx1"/>
                </a:solidFill>
                <a:effectLst/>
                <a:latin typeface="+mn-lt"/>
                <a:ea typeface="+mn-ea"/>
                <a:cs typeface="+mn-cs"/>
              </a:rPr>
              <a:t>travailleurs</a:t>
            </a:r>
            <a:r>
              <a:rPr lang="en-US" sz="1200" b="0" i="0" kern="1200" dirty="0">
                <a:solidFill>
                  <a:schemeClr val="tx1"/>
                </a:solidFill>
                <a:effectLst/>
                <a:latin typeface="+mn-lt"/>
                <a:ea typeface="+mn-ea"/>
                <a:cs typeface="+mn-cs"/>
              </a:rPr>
              <a:t> migrants (CTM)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 la Convention </a:t>
            </a:r>
            <a:r>
              <a:rPr lang="en-US" sz="1200" b="0" i="0"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sur la protection des droits de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travailleurs</a:t>
            </a:r>
            <a:r>
              <a:rPr lang="en-US" sz="1200" b="0" i="0" kern="1200" dirty="0">
                <a:solidFill>
                  <a:schemeClr val="tx1"/>
                </a:solidFill>
                <a:effectLst/>
                <a:latin typeface="+mn-lt"/>
                <a:ea typeface="+mn-ea"/>
                <a:cs typeface="+mn-cs"/>
              </a:rPr>
              <a:t> migrants et des </a:t>
            </a:r>
            <a:r>
              <a:rPr lang="en-US" sz="1200" b="0" i="0" kern="1200" dirty="0" err="1">
                <a:solidFill>
                  <a:schemeClr val="tx1"/>
                </a:solidFill>
                <a:effectLst/>
                <a:latin typeface="+mn-lt"/>
                <a:ea typeface="+mn-ea"/>
                <a:cs typeface="+mn-cs"/>
              </a:rPr>
              <a:t>membres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famille</a:t>
            </a:r>
            <a:r>
              <a:rPr lang="en-US" sz="1200" b="0" i="0" kern="1200" dirty="0">
                <a:solidFill>
                  <a:schemeClr val="tx1"/>
                </a:solidFill>
                <a:effectLst/>
                <a:latin typeface="+mn-lt"/>
                <a:ea typeface="+mn-ea"/>
                <a:cs typeface="+mn-cs"/>
              </a:rPr>
              <a:t> (1er </a:t>
            </a:r>
            <a:r>
              <a:rPr lang="en-US" sz="1200" b="0" i="0" kern="1200" dirty="0" err="1">
                <a:solidFill>
                  <a:schemeClr val="tx1"/>
                </a:solidFill>
                <a:effectLst/>
                <a:latin typeface="+mn-lt"/>
                <a:ea typeface="+mn-ea"/>
                <a:cs typeface="+mn-cs"/>
              </a:rPr>
              <a:t>juillet</a:t>
            </a:r>
            <a:r>
              <a:rPr lang="en-US" sz="1200" b="0" i="0" kern="1200" dirty="0">
                <a:solidFill>
                  <a:schemeClr val="tx1"/>
                </a:solidFill>
                <a:effectLst/>
                <a:latin typeface="+mn-lt"/>
                <a:ea typeface="+mn-ea"/>
                <a:cs typeface="+mn-cs"/>
              </a:rPr>
              <a:t> 2003).</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l'enfant</a:t>
            </a:r>
            <a:r>
              <a:rPr lang="en-US" sz="1200" b="0" i="0" kern="1200" dirty="0">
                <a:solidFill>
                  <a:schemeClr val="tx1"/>
                </a:solidFill>
                <a:effectLst/>
                <a:latin typeface="+mn-lt"/>
                <a:ea typeface="+mn-ea"/>
                <a:cs typeface="+mn-cs"/>
              </a:rPr>
              <a:t> (CDE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 la Convention relative aux droits de </a:t>
            </a:r>
            <a:r>
              <a:rPr lang="en-US" sz="1200" b="0" i="0" kern="1200" dirty="0" err="1">
                <a:solidFill>
                  <a:schemeClr val="tx1"/>
                </a:solidFill>
                <a:effectLst/>
                <a:latin typeface="+mn-lt"/>
                <a:ea typeface="+mn-ea"/>
                <a:cs typeface="+mn-cs"/>
              </a:rPr>
              <a:t>l'enfant</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septembre</a:t>
            </a:r>
            <a:r>
              <a:rPr lang="en-US" sz="1200" b="0" i="0" kern="1200" dirty="0">
                <a:solidFill>
                  <a:schemeClr val="tx1"/>
                </a:solidFill>
                <a:effectLst/>
                <a:latin typeface="+mn-lt"/>
                <a:ea typeface="+mn-ea"/>
                <a:cs typeface="+mn-cs"/>
              </a:rPr>
              <a:t> 1990) et de </a:t>
            </a:r>
            <a:r>
              <a:rPr lang="en-US" sz="1200" b="0" i="0" kern="1200" dirty="0" err="1">
                <a:solidFill>
                  <a:schemeClr val="tx1"/>
                </a:solidFill>
                <a:effectLst/>
                <a:latin typeface="+mn-lt"/>
                <a:ea typeface="+mn-ea"/>
                <a:cs typeface="+mn-cs"/>
              </a:rPr>
              <a:t>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protocoles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facultatifs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la torture (CCT) Surveille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 la Convention </a:t>
            </a:r>
            <a:r>
              <a:rPr lang="en-US" sz="1200" b="0" i="0" kern="1200" dirty="0" err="1">
                <a:solidFill>
                  <a:schemeClr val="tx1"/>
                </a:solidFill>
                <a:effectLst/>
                <a:latin typeface="+mn-lt"/>
                <a:ea typeface="+mn-ea"/>
                <a:cs typeface="+mn-cs"/>
              </a:rPr>
              <a:t>contre</a:t>
            </a:r>
            <a:r>
              <a:rPr lang="en-US" sz="1200" b="0" i="0" kern="1200" dirty="0">
                <a:solidFill>
                  <a:schemeClr val="tx1"/>
                </a:solidFill>
                <a:effectLst/>
                <a:latin typeface="+mn-lt"/>
                <a:ea typeface="+mn-ea"/>
                <a:cs typeface="+mn-cs"/>
              </a:rPr>
              <a:t> la torture et </a:t>
            </a:r>
            <a:r>
              <a:rPr lang="en-US" sz="1200" b="0" i="0" kern="1200" dirty="0" err="1">
                <a:solidFill>
                  <a:schemeClr val="tx1"/>
                </a:solidFill>
                <a:effectLst/>
                <a:latin typeface="+mn-lt"/>
                <a:ea typeface="+mn-ea"/>
                <a:cs typeface="+mn-cs"/>
              </a:rPr>
              <a:t>autres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traitements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cruels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inhumains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dégradants</a:t>
            </a:r>
            <a:r>
              <a:rPr lang="en-US" sz="1200" b="0" i="0" kern="1200" dirty="0">
                <a:solidFill>
                  <a:schemeClr val="tx1"/>
                </a:solidFill>
                <a:effectLst/>
                <a:latin typeface="+mn-lt"/>
                <a:ea typeface="+mn-ea"/>
                <a:cs typeface="+mn-cs"/>
              </a:rPr>
              <a:t> (26 </a:t>
            </a:r>
            <a:r>
              <a:rPr lang="en-US" sz="1200" b="0" i="0" kern="1200" dirty="0" err="1">
                <a:solidFill>
                  <a:schemeClr val="tx1"/>
                </a:solidFill>
                <a:effectLst/>
                <a:latin typeface="+mn-lt"/>
                <a:ea typeface="+mn-ea"/>
                <a:cs typeface="+mn-cs"/>
              </a:rPr>
              <a:t>juin</a:t>
            </a:r>
            <a:r>
              <a:rPr lang="en-US" sz="1200" b="0" i="0" kern="1200" dirty="0">
                <a:solidFill>
                  <a:schemeClr val="tx1"/>
                </a:solidFill>
                <a:effectLst/>
                <a:latin typeface="+mn-lt"/>
                <a:ea typeface="+mn-ea"/>
                <a:cs typeface="+mn-cs"/>
              </a:rPr>
              <a:t> 1987).</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l'élimination</a:t>
            </a:r>
            <a:r>
              <a:rPr lang="en-US" sz="1200" b="0" i="0" kern="1200" dirty="0">
                <a:solidFill>
                  <a:schemeClr val="tx1"/>
                </a:solidFill>
                <a:effectLst/>
                <a:latin typeface="+mn-lt"/>
                <a:ea typeface="+mn-ea"/>
                <a:cs typeface="+mn-cs"/>
              </a:rPr>
              <a:t> de la discrimination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l'égard</a:t>
            </a:r>
            <a:r>
              <a:rPr lang="en-US" sz="1200" b="0" i="0" kern="1200" dirty="0">
                <a:solidFill>
                  <a:schemeClr val="tx1"/>
                </a:solidFill>
                <a:effectLst/>
                <a:latin typeface="+mn-lt"/>
                <a:ea typeface="+mn-ea"/>
                <a:cs typeface="+mn-cs"/>
              </a:rPr>
              <a:t> des femmes (CEDAW)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de la Convention sur </a:t>
            </a:r>
            <a:r>
              <a:rPr lang="en-US" sz="1200" b="0" i="0" kern="1200" dirty="0" err="1">
                <a:solidFill>
                  <a:schemeClr val="tx1"/>
                </a:solidFill>
                <a:effectLst/>
                <a:latin typeface="+mn-lt"/>
                <a:ea typeface="+mn-ea"/>
                <a:cs typeface="+mn-cs"/>
              </a:rPr>
              <a:t>l'élimination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toutes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formes</a:t>
            </a:r>
            <a:r>
              <a:rPr lang="en-US" sz="1200" b="0" i="0" kern="1200" dirty="0">
                <a:solidFill>
                  <a:schemeClr val="tx1"/>
                </a:solidFill>
                <a:effectLst/>
                <a:latin typeface="+mn-lt"/>
                <a:ea typeface="+mn-ea"/>
                <a:cs typeface="+mn-cs"/>
              </a:rPr>
              <a:t> de discrimination </a:t>
            </a:r>
            <a:r>
              <a:rPr lang="en-US" sz="1200" b="0" i="0" kern="1200" dirty="0" err="1">
                <a:solidFill>
                  <a:schemeClr val="tx1"/>
                </a:solidFill>
                <a:effectLst/>
                <a:latin typeface="+mn-lt"/>
                <a:ea typeface="+mn-ea"/>
                <a:cs typeface="+mn-cs"/>
              </a:rPr>
              <a:t>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l'égard</a:t>
            </a:r>
            <a:r>
              <a:rPr lang="en-US" sz="1200" b="0" i="0" kern="1200" dirty="0">
                <a:solidFill>
                  <a:schemeClr val="tx1"/>
                </a:solidFill>
                <a:effectLst/>
                <a:latin typeface="+mn-lt"/>
                <a:ea typeface="+mn-ea"/>
                <a:cs typeface="+mn-cs"/>
              </a:rPr>
              <a:t> des femmes (1979) et de son </a:t>
            </a:r>
            <a:r>
              <a:rPr lang="en-US" sz="1200" b="0" i="0" kern="1200" dirty="0" err="1">
                <a:solidFill>
                  <a:schemeClr val="tx1"/>
                </a:solidFill>
                <a:effectLst/>
                <a:latin typeface="+mn-lt"/>
                <a:ea typeface="+mn-ea"/>
                <a:cs typeface="+mn-cs"/>
              </a:rPr>
              <a:t>protocole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facultatif</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septembre</a:t>
            </a:r>
            <a:r>
              <a:rPr lang="en-US" sz="1200" b="0" i="0" kern="1200" dirty="0">
                <a:solidFill>
                  <a:schemeClr val="tx1"/>
                </a:solidFill>
                <a:effectLst/>
                <a:latin typeface="+mn-lt"/>
                <a:ea typeface="+mn-ea"/>
                <a:cs typeface="+mn-cs"/>
              </a:rPr>
              <a:t> 1981).</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droits de </a:t>
            </a:r>
            <a:r>
              <a:rPr lang="en-US" sz="1200" b="0" i="0" kern="1200" dirty="0" err="1">
                <a:solidFill>
                  <a:schemeClr val="tx1"/>
                </a:solidFill>
                <a:effectLst/>
                <a:latin typeface="+mn-lt"/>
                <a:ea typeface="+mn-ea"/>
                <a:cs typeface="+mn-cs"/>
              </a:rPr>
              <a:t>l'homme</a:t>
            </a:r>
            <a:r>
              <a:rPr lang="en-US" sz="1200" b="0" i="0" kern="1200" dirty="0">
                <a:solidFill>
                  <a:schemeClr val="tx1"/>
                </a:solidFill>
                <a:effectLst/>
                <a:latin typeface="+mn-lt"/>
                <a:ea typeface="+mn-ea"/>
                <a:cs typeface="+mn-cs"/>
              </a:rPr>
              <a:t> (CDH) Surveille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Pacte</a:t>
            </a:r>
            <a:r>
              <a:rPr lang="en-US" sz="1200" b="0" i="0" kern="1200" dirty="0">
                <a:solidFill>
                  <a:schemeClr val="tx1"/>
                </a:solidFill>
                <a:effectLst/>
                <a:latin typeface="+mn-lt"/>
                <a:ea typeface="+mn-ea"/>
                <a:cs typeface="+mn-cs"/>
              </a:rPr>
              <a:t> international </a:t>
            </a:r>
            <a:r>
              <a:rPr lang="en-US" sz="1200" b="0" i="0" kern="1200" dirty="0" err="1">
                <a:solidFill>
                  <a:schemeClr val="tx1"/>
                </a:solidFill>
                <a:effectLst/>
                <a:latin typeface="+mn-lt"/>
                <a:ea typeface="+mn-ea"/>
                <a:cs typeface="+mn-cs"/>
              </a:rPr>
              <a:t>relatif</a:t>
            </a:r>
            <a:r>
              <a:rPr lang="en-US" sz="1200" b="0" i="0" kern="1200" dirty="0">
                <a:solidFill>
                  <a:schemeClr val="tx1"/>
                </a:solidFill>
                <a:effectLst/>
                <a:latin typeface="+mn-lt"/>
                <a:ea typeface="+mn-ea"/>
                <a:cs typeface="+mn-cs"/>
              </a:rPr>
              <a:t> aux droits civils et politiques (23 mars 1976) et de </a:t>
            </a:r>
            <a:r>
              <a:rPr lang="en-US" sz="1200" b="0" i="0" kern="1200" dirty="0" err="1">
                <a:solidFill>
                  <a:schemeClr val="tx1"/>
                </a:solidFill>
                <a:effectLst/>
                <a:latin typeface="+mn-lt"/>
                <a:ea typeface="+mn-ea"/>
                <a:cs typeface="+mn-cs"/>
              </a:rPr>
              <a:t>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protocoles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facultatifs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des droits </a:t>
            </a:r>
            <a:r>
              <a:rPr lang="en-US" sz="1200" b="0" i="0" kern="1200" dirty="0" err="1">
                <a:solidFill>
                  <a:schemeClr val="tx1"/>
                </a:solidFill>
                <a:effectLst/>
                <a:latin typeface="+mn-lt"/>
                <a:ea typeface="+mn-ea"/>
                <a:cs typeface="+mn-cs"/>
              </a:rPr>
              <a:t>économiques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culturels</a:t>
            </a:r>
            <a:r>
              <a:rPr lang="en-US" sz="1200" b="0" i="0" kern="1200" dirty="0">
                <a:solidFill>
                  <a:schemeClr val="tx1"/>
                </a:solidFill>
                <a:effectLst/>
                <a:latin typeface="+mn-lt"/>
                <a:ea typeface="+mn-ea"/>
                <a:cs typeface="+mn-cs"/>
              </a:rPr>
              <a:t> (CDESC)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l'application</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Pacte</a:t>
            </a:r>
            <a:r>
              <a:rPr lang="en-US" sz="1200" b="0" i="0" kern="1200" dirty="0">
                <a:solidFill>
                  <a:schemeClr val="tx1"/>
                </a:solidFill>
                <a:effectLst/>
                <a:latin typeface="+mn-lt"/>
                <a:ea typeface="+mn-ea"/>
                <a:cs typeface="+mn-cs"/>
              </a:rPr>
              <a:t> international </a:t>
            </a:r>
            <a:r>
              <a:rPr lang="en-US" sz="1200" b="0" i="0" kern="1200" dirty="0" err="1">
                <a:solidFill>
                  <a:schemeClr val="tx1"/>
                </a:solidFill>
                <a:effectLst/>
                <a:latin typeface="+mn-lt"/>
                <a:ea typeface="+mn-ea"/>
                <a:cs typeface="+mn-cs"/>
              </a:rPr>
              <a:t>relatif</a:t>
            </a:r>
            <a:r>
              <a:rPr lang="en-US" sz="1200" b="0" i="0" kern="1200" dirty="0">
                <a:solidFill>
                  <a:schemeClr val="tx1"/>
                </a:solidFill>
                <a:effectLst/>
                <a:latin typeface="+mn-lt"/>
                <a:ea typeface="+mn-ea"/>
                <a:cs typeface="+mn-cs"/>
              </a:rPr>
              <a:t> aux droits </a:t>
            </a:r>
            <a:r>
              <a:rPr lang="en-US" sz="1200" b="0" i="0" kern="1200" dirty="0" err="1">
                <a:solidFill>
                  <a:schemeClr val="tx1"/>
                </a:solidFill>
                <a:effectLst/>
                <a:latin typeface="+mn-lt"/>
                <a:ea typeface="+mn-ea"/>
                <a:cs typeface="+mn-cs"/>
              </a:rPr>
              <a:t>économiques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culturels</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janvier</a:t>
            </a:r>
            <a:r>
              <a:rPr lang="en-US" sz="1200" b="0" i="0" kern="1200" dirty="0">
                <a:solidFill>
                  <a:schemeClr val="tx1"/>
                </a:solidFill>
                <a:effectLst/>
                <a:latin typeface="+mn-lt"/>
                <a:ea typeface="+mn-ea"/>
                <a:cs typeface="+mn-cs"/>
              </a:rPr>
              <a:t> 1976).</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Comité</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l'élimination</a:t>
            </a:r>
            <a:r>
              <a:rPr lang="en-US" sz="1200" b="0" i="0" kern="1200" dirty="0">
                <a:solidFill>
                  <a:schemeClr val="tx1"/>
                </a:solidFill>
                <a:effectLst/>
                <a:latin typeface="+mn-lt"/>
                <a:ea typeface="+mn-ea"/>
                <a:cs typeface="+mn-cs"/>
              </a:rPr>
              <a:t> de la discrimination </a:t>
            </a:r>
            <a:r>
              <a:rPr lang="en-US" sz="1200" b="0" i="0" kern="1200" dirty="0" err="1">
                <a:solidFill>
                  <a:schemeClr val="tx1"/>
                </a:solidFill>
                <a:effectLst/>
                <a:latin typeface="+mn-lt"/>
                <a:ea typeface="+mn-ea"/>
                <a:cs typeface="+mn-cs"/>
              </a:rPr>
              <a:t>raciale</a:t>
            </a:r>
            <a:r>
              <a:rPr lang="en-US" sz="1200" b="0" i="0" kern="1200" dirty="0">
                <a:solidFill>
                  <a:schemeClr val="tx1"/>
                </a:solidFill>
                <a:effectLst/>
                <a:latin typeface="+mn-lt"/>
                <a:ea typeface="+mn-ea"/>
                <a:cs typeface="+mn-cs"/>
              </a:rPr>
              <a:t> (CEDR)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la mise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œuvre</a:t>
            </a:r>
            <a:r>
              <a:rPr lang="en-US" sz="1200" b="0" i="0" kern="1200" dirty="0">
                <a:solidFill>
                  <a:schemeClr val="tx1"/>
                </a:solidFill>
                <a:effectLst/>
                <a:latin typeface="+mn-lt"/>
                <a:ea typeface="+mn-ea"/>
                <a:cs typeface="+mn-cs"/>
              </a:rPr>
              <a:t> de la Convention </a:t>
            </a:r>
            <a:r>
              <a:rPr lang="en-US" sz="1200" b="0" i="0"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l'élimination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toutes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formes</a:t>
            </a:r>
            <a:r>
              <a:rPr lang="en-US" sz="1200" b="0" i="0" kern="1200" dirty="0">
                <a:solidFill>
                  <a:schemeClr val="tx1"/>
                </a:solidFill>
                <a:effectLst/>
                <a:latin typeface="+mn-lt"/>
                <a:ea typeface="+mn-ea"/>
                <a:cs typeface="+mn-cs"/>
              </a:rPr>
              <a:t> de discrimination </a:t>
            </a:r>
            <a:r>
              <a:rPr lang="en-US" sz="1200" b="0" i="0" kern="1200" dirty="0" err="1">
                <a:solidFill>
                  <a:schemeClr val="tx1"/>
                </a:solidFill>
                <a:effectLst/>
                <a:latin typeface="+mn-lt"/>
                <a:ea typeface="+mn-ea"/>
                <a:cs typeface="+mn-cs"/>
              </a:rPr>
              <a:t>raciale</a:t>
            </a:r>
            <a:r>
              <a:rPr lang="en-US" sz="1200" b="0" i="0" kern="1200" dirty="0">
                <a:solidFill>
                  <a:schemeClr val="tx1"/>
                </a:solidFill>
                <a:effectLst/>
                <a:latin typeface="+mn-lt"/>
                <a:ea typeface="+mn-ea"/>
                <a:cs typeface="+mn-cs"/>
              </a:rPr>
              <a:t> (4 </a:t>
            </a:r>
            <a:r>
              <a:rPr lang="en-US" sz="1200" b="0" i="0" kern="1200" dirty="0" err="1">
                <a:solidFill>
                  <a:schemeClr val="tx1"/>
                </a:solidFill>
                <a:effectLst/>
                <a:latin typeface="+mn-lt"/>
                <a:ea typeface="+mn-ea"/>
                <a:cs typeface="+mn-cs"/>
              </a:rPr>
              <a:t>janvier</a:t>
            </a:r>
            <a:r>
              <a:rPr lang="en-US" sz="1200" b="0" i="0" kern="1200" dirty="0">
                <a:solidFill>
                  <a:schemeClr val="tx1"/>
                </a:solidFill>
                <a:effectLst/>
                <a:latin typeface="+mn-lt"/>
                <a:ea typeface="+mn-ea"/>
                <a:cs typeface="+mn-cs"/>
              </a:rPr>
              <a:t> 1969).</a:t>
            </a:r>
          </a:p>
          <a:p>
            <a:endParaRPr lang="en-US" sz="1200" b="0" i="0" kern="1200" dirty="0">
              <a:solidFill>
                <a:schemeClr val="tx1"/>
              </a:solidFill>
              <a:effectLst/>
              <a:latin typeface="+mn-lt"/>
              <a:ea typeface="+mn-ea"/>
              <a:cs typeface="+mn-cs"/>
            </a:endParaRPr>
          </a:p>
          <a:p>
            <a:r>
              <a:rPr lang="en-GB" dirty="0"/>
              <a:t>+ Le Sous-</a:t>
            </a:r>
            <a:r>
              <a:rPr lang="en-GB" dirty="0" err="1"/>
              <a:t>comité</a:t>
            </a:r>
            <a:r>
              <a:rPr lang="en-GB" dirty="0"/>
              <a:t> pour la </a:t>
            </a:r>
            <a:r>
              <a:rPr lang="en-GB" dirty="0" err="1"/>
              <a:t>prévention</a:t>
            </a:r>
            <a:r>
              <a:rPr lang="en-GB" dirty="0"/>
              <a:t> de la torture et </a:t>
            </a:r>
            <a:r>
              <a:rPr lang="en-GB" dirty="0" err="1"/>
              <a:t>autres</a:t>
            </a:r>
            <a:r>
              <a:rPr lang="en-GB" dirty="0"/>
              <a:t> </a:t>
            </a:r>
            <a:r>
              <a:rPr lang="en-GB" dirty="0" err="1"/>
              <a:t>peines</a:t>
            </a:r>
            <a:r>
              <a:rPr lang="en-GB" dirty="0"/>
              <a:t> </a:t>
            </a:r>
            <a:r>
              <a:rPr lang="en-GB" dirty="0" err="1"/>
              <a:t>ou</a:t>
            </a:r>
            <a:r>
              <a:rPr lang="en-GB" dirty="0"/>
              <a:t> </a:t>
            </a:r>
            <a:r>
              <a:rPr lang="en-GB" dirty="0" err="1"/>
              <a:t>traitements</a:t>
            </a:r>
            <a:r>
              <a:rPr lang="en-GB" dirty="0"/>
              <a:t> </a:t>
            </a:r>
            <a:r>
              <a:rPr lang="en-GB" dirty="0" err="1"/>
              <a:t>cruels</a:t>
            </a:r>
            <a:r>
              <a:rPr lang="en-GB" dirty="0"/>
              <a:t>, </a:t>
            </a:r>
            <a:r>
              <a:rPr lang="en-GB" dirty="0" err="1"/>
              <a:t>inhumains</a:t>
            </a:r>
            <a:r>
              <a:rPr lang="en-GB" dirty="0"/>
              <a:t> </a:t>
            </a:r>
            <a:r>
              <a:rPr lang="en-GB" dirty="0" err="1"/>
              <a:t>ou</a:t>
            </a:r>
            <a:r>
              <a:rPr lang="en-GB" dirty="0"/>
              <a:t> </a:t>
            </a:r>
            <a:r>
              <a:rPr lang="en-GB" dirty="0" err="1"/>
              <a:t>dégradants</a:t>
            </a:r>
            <a:r>
              <a:rPr lang="en-GB" dirty="0"/>
              <a:t> (SPT), </a:t>
            </a:r>
            <a:r>
              <a:rPr lang="en-GB" dirty="0" err="1"/>
              <a:t>créé</a:t>
            </a:r>
            <a:r>
              <a:rPr lang="en-GB" dirty="0"/>
              <a:t> </a:t>
            </a:r>
            <a:r>
              <a:rPr lang="en-GB" dirty="0" err="1"/>
              <a:t>en</a:t>
            </a:r>
            <a:r>
              <a:rPr lang="en-GB" dirty="0"/>
              <a:t> vertu du </a:t>
            </a:r>
            <a:r>
              <a:rPr lang="en-GB" dirty="0" err="1"/>
              <a:t>Protocole</a:t>
            </a:r>
            <a:r>
              <a:rPr lang="en-GB" dirty="0"/>
              <a:t> </a:t>
            </a:r>
            <a:r>
              <a:rPr lang="en-GB" dirty="0" err="1"/>
              <a:t>facultatif</a:t>
            </a:r>
            <a:r>
              <a:rPr lang="en-GB" dirty="0"/>
              <a:t> </a:t>
            </a:r>
            <a:r>
              <a:rPr lang="en-GB" dirty="0" err="1"/>
              <a:t>à</a:t>
            </a:r>
            <a:r>
              <a:rPr lang="en-GB" dirty="0"/>
              <a:t> la Convention </a:t>
            </a:r>
            <a:r>
              <a:rPr lang="en-GB" dirty="0" err="1"/>
              <a:t>contre</a:t>
            </a:r>
            <a:r>
              <a:rPr lang="en-GB" dirty="0"/>
              <a:t> la torture (PFCT) (22 </a:t>
            </a:r>
            <a:r>
              <a:rPr lang="en-GB" dirty="0" err="1"/>
              <a:t>juin</a:t>
            </a:r>
            <a:r>
              <a:rPr lang="en-GB" dirty="0"/>
              <a:t> 2006), </a:t>
            </a:r>
            <a:r>
              <a:rPr lang="en-GB" dirty="0" err="1"/>
              <a:t>visite</a:t>
            </a:r>
            <a:r>
              <a:rPr lang="en-GB" dirty="0"/>
              <a:t> les </a:t>
            </a:r>
            <a:r>
              <a:rPr lang="en-GB" dirty="0" err="1"/>
              <a:t>lieux</a:t>
            </a:r>
            <a:r>
              <a:rPr lang="en-GB" dirty="0"/>
              <a:t> de </a:t>
            </a:r>
            <a:r>
              <a:rPr lang="en-GB" dirty="0" err="1"/>
              <a:t>détention</a:t>
            </a:r>
            <a:r>
              <a:rPr lang="en-GB" dirty="0"/>
              <a:t> </a:t>
            </a:r>
            <a:r>
              <a:rPr lang="en-GB" dirty="0" err="1"/>
              <a:t>afin</a:t>
            </a:r>
            <a:r>
              <a:rPr lang="en-GB" dirty="0"/>
              <a:t> de </a:t>
            </a:r>
            <a:r>
              <a:rPr lang="en-GB" dirty="0" err="1"/>
              <a:t>prévenir</a:t>
            </a:r>
            <a:r>
              <a:rPr lang="en-GB" dirty="0"/>
              <a:t> la torture et </a:t>
            </a:r>
            <a:r>
              <a:rPr lang="en-GB" dirty="0" err="1"/>
              <a:t>autres</a:t>
            </a:r>
            <a:r>
              <a:rPr lang="en-GB" dirty="0"/>
              <a:t> </a:t>
            </a:r>
            <a:r>
              <a:rPr lang="en-GB" dirty="0" err="1"/>
              <a:t>peines</a:t>
            </a:r>
            <a:r>
              <a:rPr lang="en-GB" dirty="0"/>
              <a:t> </a:t>
            </a:r>
            <a:r>
              <a:rPr lang="en-GB" dirty="0" err="1"/>
              <a:t>ou</a:t>
            </a:r>
            <a:r>
              <a:rPr lang="en-GB" dirty="0"/>
              <a:t> </a:t>
            </a:r>
            <a:r>
              <a:rPr lang="en-GB" dirty="0" err="1"/>
              <a:t>traitements</a:t>
            </a:r>
            <a:r>
              <a:rPr lang="en-GB" dirty="0"/>
              <a:t> </a:t>
            </a:r>
            <a:r>
              <a:rPr lang="en-GB" dirty="0" err="1"/>
              <a:t>cruels</a:t>
            </a:r>
            <a:r>
              <a:rPr lang="en-GB" dirty="0"/>
              <a:t>, </a:t>
            </a:r>
            <a:r>
              <a:rPr lang="en-GB" dirty="0" err="1"/>
              <a:t>inhumains</a:t>
            </a:r>
            <a:r>
              <a:rPr lang="en-GB" dirty="0"/>
              <a:t> </a:t>
            </a:r>
            <a:r>
              <a:rPr lang="en-GB" dirty="0" err="1"/>
              <a:t>ou</a:t>
            </a:r>
            <a:r>
              <a:rPr lang="en-GB" dirty="0"/>
              <a:t> </a:t>
            </a:r>
            <a:r>
              <a:rPr lang="en-GB" dirty="0" err="1"/>
              <a:t>dégradants</a:t>
            </a:r>
            <a:r>
              <a:rPr lang="en-GB"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6</a:t>
            </a:fld>
            <a:endParaRPr lang="en-GB"/>
          </a:p>
        </p:txBody>
      </p:sp>
    </p:spTree>
    <p:extLst>
      <p:ext uri="{BB962C8B-B14F-4D97-AF65-F5344CB8AC3E}">
        <p14:creationId xmlns:p14="http://schemas.microsoft.com/office/powerpoint/2010/main" val="26120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L'une</a:t>
            </a:r>
            <a:r>
              <a:rPr lang="en-US" dirty="0"/>
              <a:t> des conditions </a:t>
            </a:r>
            <a:r>
              <a:rPr lang="en-US" dirty="0" err="1"/>
              <a:t>préalables</a:t>
            </a:r>
            <a:r>
              <a:rPr lang="en-US" dirty="0"/>
              <a:t> pour que la Convention </a:t>
            </a:r>
            <a:r>
              <a:rPr lang="en-US" dirty="0" err="1"/>
              <a:t>s'applique</a:t>
            </a:r>
            <a:r>
              <a:rPr lang="en-US" dirty="0"/>
              <a:t> dans </a:t>
            </a:r>
            <a:r>
              <a:rPr lang="en-US" dirty="0" err="1"/>
              <a:t>votre</a:t>
            </a:r>
            <a:r>
              <a:rPr lang="en-US" dirty="0"/>
              <a:t> pays (et </a:t>
            </a:r>
            <a:r>
              <a:rPr lang="en-US" dirty="0" err="1"/>
              <a:t>donc</a:t>
            </a:r>
            <a:r>
              <a:rPr lang="en-US" dirty="0"/>
              <a:t> pour que le </a:t>
            </a:r>
            <a:r>
              <a:rPr lang="en-US" dirty="0" err="1"/>
              <a:t>Comité</a:t>
            </a:r>
            <a:r>
              <a:rPr lang="en-US" dirty="0"/>
              <a:t> </a:t>
            </a:r>
            <a:r>
              <a:rPr lang="en-US" dirty="0" err="1"/>
              <a:t>puisse</a:t>
            </a:r>
            <a:r>
              <a:rPr lang="en-US" dirty="0"/>
              <a:t> </a:t>
            </a:r>
            <a:r>
              <a:rPr lang="en-US" dirty="0" err="1"/>
              <a:t>vérifier</a:t>
            </a:r>
            <a:r>
              <a:rPr lang="en-US" dirty="0"/>
              <a:t> </a:t>
            </a:r>
            <a:r>
              <a:rPr lang="en-US" dirty="0" err="1"/>
              <a:t>sa</a:t>
            </a:r>
            <a:r>
              <a:rPr lang="en-US" dirty="0"/>
              <a:t> mise </a:t>
            </a:r>
            <a:r>
              <a:rPr lang="en-US" dirty="0" err="1"/>
              <a:t>en</a:t>
            </a:r>
            <a:r>
              <a:rPr lang="en-US" dirty="0"/>
              <a:t> </a:t>
            </a:r>
            <a:r>
              <a:rPr lang="en-US" dirty="0" err="1"/>
              <a:t>œuvre</a:t>
            </a:r>
            <a:r>
              <a:rPr lang="en-US" dirty="0"/>
              <a:t>) </a:t>
            </a:r>
            <a:r>
              <a:rPr lang="en-US" dirty="0" err="1"/>
              <a:t>est</a:t>
            </a:r>
            <a:r>
              <a:rPr lang="en-US" dirty="0"/>
              <a:t> que </a:t>
            </a:r>
            <a:r>
              <a:rPr lang="en-US" dirty="0" err="1"/>
              <a:t>votre</a:t>
            </a:r>
            <a:r>
              <a:rPr lang="en-US" dirty="0"/>
              <a:t> État </a:t>
            </a:r>
            <a:r>
              <a:rPr lang="en-US" dirty="0" err="1"/>
              <a:t>ait</a:t>
            </a:r>
            <a:r>
              <a:rPr lang="en-US" dirty="0"/>
              <a:t> </a:t>
            </a:r>
            <a:r>
              <a:rPr lang="en-US" dirty="0" err="1"/>
              <a:t>ratifié</a:t>
            </a:r>
            <a:r>
              <a:rPr lang="en-US" dirty="0"/>
              <a:t> la Convention. </a:t>
            </a:r>
            <a:r>
              <a:rPr lang="en-US" dirty="0" err="1"/>
              <a:t>Dressez</a:t>
            </a:r>
            <a:r>
              <a:rPr lang="en-US" dirty="0"/>
              <a:t> la </a:t>
            </a:r>
            <a:r>
              <a:rPr lang="en-US" dirty="0" err="1"/>
              <a:t>liste</a:t>
            </a:r>
            <a:r>
              <a:rPr lang="en-US" dirty="0"/>
              <a:t> des conventions </a:t>
            </a:r>
            <a:r>
              <a:rPr lang="en-US" dirty="0" err="1"/>
              <a:t>ratifiées</a:t>
            </a:r>
            <a:r>
              <a:rPr lang="en-US" dirty="0"/>
              <a:t> par </a:t>
            </a:r>
            <a:r>
              <a:rPr lang="en-US" dirty="0" err="1"/>
              <a:t>votre</a:t>
            </a:r>
            <a:r>
              <a:rPr lang="en-US" dirty="0"/>
              <a:t> Etat </a:t>
            </a:r>
            <a:r>
              <a:rPr lang="en-US" dirty="0" err="1"/>
              <a:t>parmi</a:t>
            </a:r>
            <a:r>
              <a:rPr lang="en-US" dirty="0"/>
              <a:t> les 9 </a:t>
            </a:r>
            <a:r>
              <a:rPr lang="en-US" dirty="0" err="1"/>
              <a:t>traités</a:t>
            </a:r>
            <a:r>
              <a:rPr lang="en-US" dirty="0"/>
              <a:t> </a:t>
            </a:r>
            <a:r>
              <a:rPr lang="en-US" dirty="0" err="1"/>
              <a:t>fondamentaux</a:t>
            </a:r>
            <a:r>
              <a:rPr lang="en-US" dirty="0"/>
              <a:t> </a:t>
            </a:r>
            <a:r>
              <a:rPr lang="en-US" dirty="0" err="1"/>
              <a:t>relatifs</a:t>
            </a:r>
            <a:r>
              <a:rPr lang="en-US" dirty="0"/>
              <a:t> aux droits de </a:t>
            </a:r>
            <a:r>
              <a:rPr lang="en-US" dirty="0" err="1"/>
              <a:t>l'homme</a:t>
            </a:r>
            <a:r>
              <a:rPr lang="en-US" dirty="0"/>
              <a:t> (+ OPCAT)</a:t>
            </a:r>
          </a:p>
          <a:p>
            <a:endParaRPr lang="en-US" dirty="0"/>
          </a:p>
          <a:p>
            <a:r>
              <a:rPr lang="en-US" dirty="0"/>
              <a:t>! ! Comme nous </a:t>
            </a:r>
            <a:r>
              <a:rPr lang="en-US" dirty="0" err="1"/>
              <a:t>l'expliquerons</a:t>
            </a:r>
            <a:r>
              <a:rPr lang="en-US" dirty="0"/>
              <a:t> plus tard au </a:t>
            </a:r>
            <a:r>
              <a:rPr lang="en-US" dirty="0" err="1"/>
              <a:t>cours</a:t>
            </a:r>
            <a:r>
              <a:rPr lang="en-US" dirty="0"/>
              <a:t> de la </a:t>
            </a:r>
            <a:r>
              <a:rPr lang="en-US" dirty="0" err="1"/>
              <a:t>présentation</a:t>
            </a:r>
            <a:r>
              <a:rPr lang="en-US" dirty="0"/>
              <a:t>, pour </a:t>
            </a:r>
            <a:r>
              <a:rPr lang="en-US" dirty="0" err="1"/>
              <a:t>certains</a:t>
            </a:r>
            <a:r>
              <a:rPr lang="en-US" dirty="0"/>
              <a:t> </a:t>
            </a:r>
            <a:r>
              <a:rPr lang="en-US" dirty="0" err="1"/>
              <a:t>mécanismes</a:t>
            </a:r>
            <a:r>
              <a:rPr lang="en-US" dirty="0"/>
              <a:t>, </a:t>
            </a:r>
            <a:r>
              <a:rPr lang="en-US" dirty="0" err="1"/>
              <a:t>en</a:t>
            </a:r>
            <a:r>
              <a:rPr lang="en-US" dirty="0"/>
              <a:t> plus de la ratification de la Convention/</a:t>
            </a:r>
            <a:r>
              <a:rPr lang="en-US" dirty="0" err="1"/>
              <a:t>Pacte</a:t>
            </a:r>
            <a:r>
              <a:rPr lang="en-US" dirty="0"/>
              <a:t>, </a:t>
            </a:r>
            <a:r>
              <a:rPr lang="en-US" dirty="0" err="1"/>
              <a:t>l'Etat</a:t>
            </a:r>
            <a:r>
              <a:rPr lang="en-US" dirty="0"/>
              <a:t> doit </a:t>
            </a:r>
            <a:r>
              <a:rPr lang="en-US" dirty="0" err="1"/>
              <a:t>avoir</a:t>
            </a:r>
            <a:r>
              <a:rPr lang="en-US" dirty="0"/>
              <a:t> </a:t>
            </a:r>
            <a:r>
              <a:rPr lang="en-US" dirty="0" err="1"/>
              <a:t>ratifié</a:t>
            </a:r>
            <a:r>
              <a:rPr lang="en-US" dirty="0"/>
              <a:t> un </a:t>
            </a:r>
            <a:r>
              <a:rPr lang="en-US" dirty="0" err="1"/>
              <a:t>autre</a:t>
            </a:r>
            <a:r>
              <a:rPr lang="en-US" dirty="0"/>
              <a:t> </a:t>
            </a:r>
            <a:r>
              <a:rPr lang="en-US" dirty="0" err="1"/>
              <a:t>Protocole</a:t>
            </a:r>
            <a:r>
              <a:rPr lang="en-US" dirty="0"/>
              <a:t> </a:t>
            </a:r>
            <a:r>
              <a:rPr lang="en-US" dirty="0" err="1"/>
              <a:t>facultatif</a:t>
            </a:r>
            <a:r>
              <a:rPr lang="en-US" dirty="0"/>
              <a:t> (</a:t>
            </a:r>
            <a:r>
              <a:rPr lang="en-US" dirty="0" err="1"/>
              <a:t>c'est</a:t>
            </a:r>
            <a:r>
              <a:rPr lang="en-US" dirty="0"/>
              <a:t> le </a:t>
            </a:r>
            <a:r>
              <a:rPr lang="en-US" dirty="0" err="1"/>
              <a:t>cas</a:t>
            </a:r>
            <a:r>
              <a:rPr lang="en-US" dirty="0"/>
              <a:t> par </a:t>
            </a:r>
            <a:r>
              <a:rPr lang="en-US" dirty="0" err="1"/>
              <a:t>exemple</a:t>
            </a:r>
            <a:r>
              <a:rPr lang="en-US" dirty="0"/>
              <a:t> de </a:t>
            </a:r>
            <a:r>
              <a:rPr lang="en-US" dirty="0" err="1"/>
              <a:t>l'OPIC</a:t>
            </a:r>
            <a:r>
              <a:rPr lang="en-US" dirty="0"/>
              <a:t> pour la </a:t>
            </a:r>
            <a:r>
              <a:rPr lang="en-US" dirty="0" err="1"/>
              <a:t>procédure</a:t>
            </a:r>
            <a:r>
              <a:rPr lang="en-US" dirty="0"/>
              <a:t> de </a:t>
            </a:r>
            <a:r>
              <a:rPr lang="en-US" dirty="0" err="1"/>
              <a:t>plaintes</a:t>
            </a:r>
            <a:r>
              <a:rPr lang="en-US" dirty="0"/>
              <a:t> </a:t>
            </a:r>
            <a:r>
              <a:rPr lang="en-US" dirty="0" err="1"/>
              <a:t>individuelles</a:t>
            </a:r>
            <a:r>
              <a:rPr lang="en-US" dirty="0"/>
              <a:t> </a:t>
            </a:r>
            <a:r>
              <a:rPr lang="en-US" dirty="0" err="1"/>
              <a:t>auprès</a:t>
            </a:r>
            <a:r>
              <a:rPr lang="en-US" dirty="0"/>
              <a:t> du </a:t>
            </a:r>
            <a:r>
              <a:rPr lang="en-US" dirty="0" err="1"/>
              <a:t>Comité</a:t>
            </a:r>
            <a:r>
              <a:rPr lang="en-US" dirty="0"/>
              <a:t> des droits de </a:t>
            </a:r>
            <a:r>
              <a:rPr lang="en-US" dirty="0" err="1"/>
              <a:t>l'enfant</a:t>
            </a:r>
            <a:r>
              <a:rPr lang="en-US" dirty="0"/>
              <a:t> de </a:t>
            </a:r>
            <a:r>
              <a:rPr lang="en-US" dirty="0" err="1"/>
              <a:t>l'ONU</a:t>
            </a:r>
            <a:r>
              <a:rPr lang="en-US" dirty="0"/>
              <a:t>). </a:t>
            </a:r>
          </a:p>
          <a:p>
            <a:endParaRPr lang="en-US" dirty="0"/>
          </a:p>
          <a:p>
            <a:r>
              <a:rPr lang="en-US" dirty="0"/>
              <a:t>Les </a:t>
            </a:r>
            <a:r>
              <a:rPr lang="en-US" dirty="0" err="1"/>
              <a:t>états</a:t>
            </a:r>
            <a:r>
              <a:rPr lang="en-US" dirty="0"/>
              <a:t> de ratification des </a:t>
            </a:r>
            <a:r>
              <a:rPr lang="en-US" dirty="0" err="1"/>
              <a:t>traités</a:t>
            </a:r>
            <a:r>
              <a:rPr lang="en-US" dirty="0"/>
              <a:t> </a:t>
            </a:r>
            <a:r>
              <a:rPr lang="en-US" dirty="0" err="1"/>
              <a:t>sont</a:t>
            </a:r>
            <a:r>
              <a:rPr lang="en-US" dirty="0"/>
              <a:t> </a:t>
            </a:r>
            <a:r>
              <a:rPr lang="en-US" dirty="0" err="1"/>
              <a:t>tous</a:t>
            </a:r>
            <a:r>
              <a:rPr lang="en-US" dirty="0"/>
              <a:t> </a:t>
            </a:r>
            <a:r>
              <a:rPr lang="en-US" dirty="0" err="1"/>
              <a:t>disponibles</a:t>
            </a:r>
            <a:r>
              <a:rPr lang="en-US" dirty="0"/>
              <a:t> sur le site du HCDH : https://</a:t>
            </a:r>
            <a:r>
              <a:rPr lang="en-US" dirty="0" err="1"/>
              <a:t>indicators.ohchr.org</a:t>
            </a:r>
            <a:r>
              <a:rPr lang="en-US" dirty="0"/>
              <a:t>/.</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7</a:t>
            </a:fld>
            <a:endParaRPr lang="en-GB"/>
          </a:p>
        </p:txBody>
      </p:sp>
    </p:spTree>
    <p:extLst>
      <p:ext uri="{BB962C8B-B14F-4D97-AF65-F5344CB8AC3E}">
        <p14:creationId xmlns:p14="http://schemas.microsoft.com/office/powerpoint/2010/main" val="234483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8</a:t>
            </a:fld>
            <a:endParaRPr lang="en-GB"/>
          </a:p>
        </p:txBody>
      </p:sp>
    </p:spTree>
    <p:extLst>
      <p:ext uri="{BB962C8B-B14F-4D97-AF65-F5344CB8AC3E}">
        <p14:creationId xmlns:p14="http://schemas.microsoft.com/office/powerpoint/2010/main" val="18827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Les 9 organs conventionnels </a:t>
            </a:r>
            <a:r>
              <a:rPr lang="en-GB" dirty="0" err="1"/>
              <a:t>disposent</a:t>
            </a:r>
            <a:r>
              <a:rPr lang="en-GB" dirty="0"/>
              <a:t> d'un </a:t>
            </a:r>
            <a:r>
              <a:rPr lang="en-GB" dirty="0" err="1"/>
              <a:t>mécanisme</a:t>
            </a:r>
            <a:r>
              <a:rPr lang="en-GB" dirty="0"/>
              <a:t> de rapport (</a:t>
            </a:r>
            <a:r>
              <a:rPr lang="en-GB" dirty="0" err="1"/>
              <a:t>Comité</a:t>
            </a:r>
            <a:r>
              <a:rPr lang="en-GB" dirty="0"/>
              <a:t> pour </a:t>
            </a:r>
            <a:r>
              <a:rPr lang="en-GB" dirty="0" err="1"/>
              <a:t>l'élimination</a:t>
            </a:r>
            <a:r>
              <a:rPr lang="en-GB" dirty="0"/>
              <a:t> de la discrimination </a:t>
            </a:r>
            <a:r>
              <a:rPr lang="en-GB" dirty="0" err="1"/>
              <a:t>raciale</a:t>
            </a:r>
            <a:r>
              <a:rPr lang="en-GB" dirty="0"/>
              <a:t> (CEDR), </a:t>
            </a:r>
            <a:r>
              <a:rPr lang="en-GB" dirty="0" err="1"/>
              <a:t>Comité</a:t>
            </a:r>
            <a:r>
              <a:rPr lang="en-GB" dirty="0"/>
              <a:t> des droits </a:t>
            </a:r>
            <a:r>
              <a:rPr lang="en-GB" dirty="0" err="1"/>
              <a:t>économiques</a:t>
            </a:r>
            <a:r>
              <a:rPr lang="en-GB" dirty="0"/>
              <a:t>, </a:t>
            </a:r>
            <a:r>
              <a:rPr lang="en-GB" dirty="0" err="1"/>
              <a:t>sociaux</a:t>
            </a:r>
            <a:r>
              <a:rPr lang="en-GB" dirty="0"/>
              <a:t> et </a:t>
            </a:r>
            <a:r>
              <a:rPr lang="en-GB" dirty="0" err="1"/>
              <a:t>culturels</a:t>
            </a:r>
            <a:r>
              <a:rPr lang="en-GB" dirty="0"/>
              <a:t> (CDESC), </a:t>
            </a:r>
            <a:r>
              <a:rPr lang="en-GB" dirty="0" err="1"/>
              <a:t>Comité</a:t>
            </a:r>
            <a:r>
              <a:rPr lang="en-GB" dirty="0"/>
              <a:t> des droits de </a:t>
            </a:r>
            <a:r>
              <a:rPr lang="en-GB" dirty="0" err="1"/>
              <a:t>l'homme</a:t>
            </a:r>
            <a:r>
              <a:rPr lang="en-GB" dirty="0"/>
              <a:t> (CDH), </a:t>
            </a:r>
            <a:r>
              <a:rPr lang="en-GB" dirty="0" err="1"/>
              <a:t>Comité</a:t>
            </a:r>
            <a:r>
              <a:rPr lang="en-GB" dirty="0"/>
              <a:t> pour </a:t>
            </a:r>
            <a:r>
              <a:rPr lang="en-GB" dirty="0" err="1"/>
              <a:t>l'élimination</a:t>
            </a:r>
            <a:r>
              <a:rPr lang="en-GB" dirty="0"/>
              <a:t> de la discrimination </a:t>
            </a:r>
            <a:r>
              <a:rPr lang="en-GB" dirty="0" err="1"/>
              <a:t>à</a:t>
            </a:r>
            <a:r>
              <a:rPr lang="en-GB" dirty="0"/>
              <a:t> </a:t>
            </a:r>
            <a:r>
              <a:rPr lang="en-GB" dirty="0" err="1"/>
              <a:t>l'égard</a:t>
            </a:r>
            <a:r>
              <a:rPr lang="en-GB" dirty="0"/>
              <a:t> des femmes (CEDF), </a:t>
            </a:r>
            <a:r>
              <a:rPr lang="en-GB" dirty="0" err="1"/>
              <a:t>Comité</a:t>
            </a:r>
            <a:r>
              <a:rPr lang="en-GB" dirty="0"/>
              <a:t> </a:t>
            </a:r>
            <a:r>
              <a:rPr lang="en-GB" dirty="0" err="1"/>
              <a:t>contre</a:t>
            </a:r>
            <a:r>
              <a:rPr lang="en-GB" dirty="0"/>
              <a:t> la torture (CCT), </a:t>
            </a:r>
            <a:r>
              <a:rPr lang="en-GB" dirty="0" err="1"/>
              <a:t>Comité</a:t>
            </a:r>
            <a:r>
              <a:rPr lang="en-GB" dirty="0"/>
              <a:t> des droits de </a:t>
            </a:r>
            <a:r>
              <a:rPr lang="en-GB" dirty="0" err="1"/>
              <a:t>l'enfant</a:t>
            </a:r>
            <a:r>
              <a:rPr lang="en-GB" dirty="0"/>
              <a:t> (CDE), </a:t>
            </a:r>
            <a:r>
              <a:rPr lang="en-GB" dirty="0" err="1"/>
              <a:t>Comité</a:t>
            </a:r>
            <a:r>
              <a:rPr lang="en-GB" dirty="0"/>
              <a:t> des </a:t>
            </a:r>
            <a:r>
              <a:rPr lang="en-GB" dirty="0" err="1"/>
              <a:t>travailleurs</a:t>
            </a:r>
            <a:r>
              <a:rPr lang="en-GB" dirty="0"/>
              <a:t> migrants (CMW), </a:t>
            </a:r>
            <a:r>
              <a:rPr lang="en-GB" dirty="0" err="1"/>
              <a:t>Comité</a:t>
            </a:r>
            <a:r>
              <a:rPr lang="en-GB" dirty="0"/>
              <a:t> des droits des </a:t>
            </a:r>
            <a:r>
              <a:rPr lang="en-GB" dirty="0" err="1"/>
              <a:t>personnes</a:t>
            </a:r>
            <a:r>
              <a:rPr lang="en-GB" dirty="0"/>
              <a:t> </a:t>
            </a:r>
            <a:r>
              <a:rPr lang="en-GB" dirty="0" err="1"/>
              <a:t>handicapées</a:t>
            </a:r>
            <a:r>
              <a:rPr lang="en-GB" dirty="0"/>
              <a:t> (CRPD), </a:t>
            </a:r>
            <a:r>
              <a:rPr lang="en-GB" dirty="0" err="1"/>
              <a:t>Comité</a:t>
            </a:r>
            <a:r>
              <a:rPr lang="en-GB" dirty="0"/>
              <a:t> des </a:t>
            </a:r>
            <a:r>
              <a:rPr lang="en-GB" dirty="0" err="1"/>
              <a:t>disparitions</a:t>
            </a:r>
            <a:r>
              <a:rPr lang="en-GB" dirty="0"/>
              <a:t> </a:t>
            </a:r>
            <a:r>
              <a:rPr lang="en-GB" dirty="0" err="1"/>
              <a:t>forcées</a:t>
            </a:r>
            <a:r>
              <a:rPr lang="en-GB" dirty="0"/>
              <a:t> (CDF).`</a:t>
            </a:r>
          </a:p>
          <a:p>
            <a:endParaRPr lang="en-GB" dirty="0"/>
          </a:p>
          <a:p>
            <a:r>
              <a:rPr lang="en-GB" dirty="0" err="1"/>
              <a:t>Habituellement</a:t>
            </a:r>
            <a:r>
              <a:rPr lang="en-GB" dirty="0"/>
              <a:t>, les </a:t>
            </a:r>
            <a:r>
              <a:rPr lang="en-GB" dirty="0" err="1"/>
              <a:t>Etats</a:t>
            </a:r>
            <a:r>
              <a:rPr lang="en-GB" dirty="0"/>
              <a:t> parties </a:t>
            </a:r>
            <a:r>
              <a:rPr lang="en-GB" dirty="0" err="1"/>
              <a:t>rédigent</a:t>
            </a:r>
            <a:r>
              <a:rPr lang="en-GB" dirty="0"/>
              <a:t> un rapport au </a:t>
            </a:r>
            <a:r>
              <a:rPr lang="en-GB" dirty="0" err="1"/>
              <a:t>Comité</a:t>
            </a:r>
            <a:r>
              <a:rPr lang="en-GB" dirty="0"/>
              <a:t> dans </a:t>
            </a:r>
            <a:r>
              <a:rPr lang="en-GB" dirty="0" err="1"/>
              <a:t>lequel</a:t>
            </a:r>
            <a:r>
              <a:rPr lang="en-GB" dirty="0"/>
              <a:t> </a:t>
            </a:r>
            <a:r>
              <a:rPr lang="en-GB" dirty="0" err="1"/>
              <a:t>ils</a:t>
            </a:r>
            <a:r>
              <a:rPr lang="en-GB" dirty="0"/>
              <a:t> </a:t>
            </a:r>
            <a:r>
              <a:rPr lang="en-GB" dirty="0" err="1"/>
              <a:t>présentent</a:t>
            </a:r>
            <a:r>
              <a:rPr lang="en-GB" dirty="0"/>
              <a:t> </a:t>
            </a:r>
            <a:r>
              <a:rPr lang="en-GB" dirty="0" err="1"/>
              <a:t>toutes</a:t>
            </a:r>
            <a:r>
              <a:rPr lang="en-GB" dirty="0"/>
              <a:t> les </a:t>
            </a:r>
            <a:r>
              <a:rPr lang="en-GB" dirty="0" err="1"/>
              <a:t>mesures</a:t>
            </a:r>
            <a:r>
              <a:rPr lang="en-GB" dirty="0"/>
              <a:t> </a:t>
            </a:r>
            <a:r>
              <a:rPr lang="en-GB" dirty="0" err="1"/>
              <a:t>qu'ils</a:t>
            </a:r>
            <a:r>
              <a:rPr lang="en-GB" dirty="0"/>
              <a:t> </a:t>
            </a:r>
            <a:r>
              <a:rPr lang="en-GB" dirty="0" err="1"/>
              <a:t>ont</a:t>
            </a:r>
            <a:r>
              <a:rPr lang="en-GB" dirty="0"/>
              <a:t> prises pour </a:t>
            </a:r>
            <a:r>
              <a:rPr lang="en-GB" dirty="0" err="1"/>
              <a:t>mettre</a:t>
            </a:r>
            <a:r>
              <a:rPr lang="en-GB" dirty="0"/>
              <a:t> </a:t>
            </a:r>
            <a:r>
              <a:rPr lang="en-GB" dirty="0" err="1"/>
              <a:t>en</a:t>
            </a:r>
            <a:r>
              <a:rPr lang="en-GB" dirty="0"/>
              <a:t> </a:t>
            </a:r>
            <a:r>
              <a:rPr lang="en-GB" dirty="0" err="1"/>
              <a:t>œuvre</a:t>
            </a:r>
            <a:r>
              <a:rPr lang="en-GB" dirty="0"/>
              <a:t> la Convention, </a:t>
            </a:r>
            <a:r>
              <a:rPr lang="en-GB" dirty="0" err="1"/>
              <a:t>mais</a:t>
            </a:r>
            <a:r>
              <a:rPr lang="en-GB" dirty="0"/>
              <a:t> </a:t>
            </a:r>
            <a:r>
              <a:rPr lang="en-GB" dirty="0" err="1"/>
              <a:t>aussi</a:t>
            </a:r>
            <a:r>
              <a:rPr lang="en-GB" dirty="0"/>
              <a:t> les lacunes </a:t>
            </a:r>
            <a:r>
              <a:rPr lang="en-GB" dirty="0" err="1"/>
              <a:t>qu'ils</a:t>
            </a:r>
            <a:r>
              <a:rPr lang="en-GB" dirty="0"/>
              <a:t> </a:t>
            </a:r>
            <a:r>
              <a:rPr lang="en-GB" dirty="0" err="1"/>
              <a:t>prévoient</a:t>
            </a:r>
            <a:r>
              <a:rPr lang="en-GB" dirty="0"/>
              <a:t> encore. </a:t>
            </a:r>
            <a:r>
              <a:rPr lang="en-GB" dirty="0" err="1"/>
              <a:t>Parfois</a:t>
            </a:r>
            <a:r>
              <a:rPr lang="en-GB" dirty="0"/>
              <a:t>, </a:t>
            </a:r>
            <a:r>
              <a:rPr lang="en-GB" dirty="0" err="1"/>
              <a:t>une</a:t>
            </a:r>
            <a:r>
              <a:rPr lang="en-GB" dirty="0"/>
              <a:t> </a:t>
            </a:r>
            <a:r>
              <a:rPr lang="en-GB" dirty="0" err="1"/>
              <a:t>procédure</a:t>
            </a:r>
            <a:r>
              <a:rPr lang="en-GB" dirty="0"/>
              <a:t> plus </a:t>
            </a:r>
            <a:r>
              <a:rPr lang="en-GB" dirty="0" err="1"/>
              <a:t>courte</a:t>
            </a:r>
            <a:r>
              <a:rPr lang="en-GB" dirty="0"/>
              <a:t> </a:t>
            </a:r>
            <a:r>
              <a:rPr lang="en-GB" dirty="0" err="1"/>
              <a:t>est</a:t>
            </a:r>
            <a:r>
              <a:rPr lang="en-GB" dirty="0"/>
              <a:t> mise </a:t>
            </a:r>
            <a:r>
              <a:rPr lang="en-GB" dirty="0" err="1"/>
              <a:t>en</a:t>
            </a:r>
            <a:r>
              <a:rPr lang="en-GB" dirty="0"/>
              <a:t> place et le rapport de </a:t>
            </a:r>
            <a:r>
              <a:rPr lang="en-GB" dirty="0" err="1"/>
              <a:t>l’Etat</a:t>
            </a:r>
            <a:r>
              <a:rPr lang="en-GB" dirty="0"/>
              <a:t>, au lieu d'être très global, </a:t>
            </a:r>
            <a:r>
              <a:rPr lang="en-GB" dirty="0" err="1"/>
              <a:t>constituet</a:t>
            </a:r>
            <a:r>
              <a:rPr lang="en-GB" dirty="0"/>
              <a:t> de simples </a:t>
            </a:r>
            <a:r>
              <a:rPr lang="en-GB" dirty="0" err="1"/>
              <a:t>réponses</a:t>
            </a:r>
            <a:r>
              <a:rPr lang="en-GB" dirty="0"/>
              <a:t> </a:t>
            </a:r>
            <a:r>
              <a:rPr lang="en-GB" dirty="0" err="1"/>
              <a:t>à</a:t>
            </a:r>
            <a:r>
              <a:rPr lang="en-GB" dirty="0"/>
              <a:t> </a:t>
            </a:r>
            <a:r>
              <a:rPr lang="en-GB" dirty="0" err="1"/>
              <a:t>une</a:t>
            </a:r>
            <a:r>
              <a:rPr lang="en-GB" dirty="0"/>
              <a:t> </a:t>
            </a:r>
            <a:r>
              <a:rPr lang="en-GB" dirty="0" err="1"/>
              <a:t>liste</a:t>
            </a:r>
            <a:r>
              <a:rPr lang="en-GB" dirty="0"/>
              <a:t> de questions </a:t>
            </a:r>
            <a:r>
              <a:rPr lang="en-GB" dirty="0" err="1"/>
              <a:t>préalables</a:t>
            </a:r>
            <a:r>
              <a:rPr lang="en-GB" dirty="0"/>
              <a:t> au rapport que le </a:t>
            </a:r>
            <a:r>
              <a:rPr lang="en-GB" dirty="0" err="1"/>
              <a:t>Comité</a:t>
            </a:r>
            <a:r>
              <a:rPr lang="en-GB" dirty="0"/>
              <a:t> a </a:t>
            </a:r>
            <a:r>
              <a:rPr lang="en-GB" dirty="0" err="1"/>
              <a:t>rédigé</a:t>
            </a:r>
            <a:r>
              <a:rPr lang="en-GB" dirty="0"/>
              <a:t> et </a:t>
            </a:r>
            <a:r>
              <a:rPr lang="en-GB" dirty="0" err="1"/>
              <a:t>envoyé</a:t>
            </a:r>
            <a:r>
              <a:rPr lang="en-GB" dirty="0"/>
              <a:t> </a:t>
            </a:r>
            <a:r>
              <a:rPr lang="en-GB" dirty="0" err="1"/>
              <a:t>à</a:t>
            </a:r>
            <a:r>
              <a:rPr lang="en-GB" dirty="0"/>
              <a:t> </a:t>
            </a:r>
            <a:r>
              <a:rPr lang="en-GB" dirty="0" err="1"/>
              <a:t>l'Etat</a:t>
            </a:r>
            <a:r>
              <a:rPr lang="en-GB" dirty="0"/>
              <a:t> (</a:t>
            </a:r>
            <a:r>
              <a:rPr lang="en-GB" dirty="0" err="1"/>
              <a:t>généralement</a:t>
            </a:r>
            <a:r>
              <a:rPr lang="en-GB" dirty="0"/>
              <a:t>, les ONG et les Institutions </a:t>
            </a:r>
            <a:r>
              <a:rPr lang="en-GB" dirty="0" err="1"/>
              <a:t>nationales</a:t>
            </a:r>
            <a:r>
              <a:rPr lang="en-GB" dirty="0"/>
              <a:t> des droits de </a:t>
            </a:r>
            <a:r>
              <a:rPr lang="en-GB" dirty="0" err="1"/>
              <a:t>l'homme</a:t>
            </a:r>
            <a:r>
              <a:rPr lang="en-GB" dirty="0"/>
              <a:t> </a:t>
            </a:r>
            <a:r>
              <a:rPr lang="en-GB" dirty="0" err="1"/>
              <a:t>peuvent</a:t>
            </a:r>
            <a:r>
              <a:rPr lang="en-GB" dirty="0"/>
              <a:t> influencer la </a:t>
            </a:r>
            <a:r>
              <a:rPr lang="en-GB" dirty="0" err="1"/>
              <a:t>liste</a:t>
            </a:r>
            <a:r>
              <a:rPr lang="en-GB" dirty="0"/>
              <a:t> de questions </a:t>
            </a:r>
            <a:r>
              <a:rPr lang="en-GB" dirty="0" err="1"/>
              <a:t>en</a:t>
            </a:r>
            <a:r>
              <a:rPr lang="en-GB" dirty="0"/>
              <a:t> </a:t>
            </a:r>
            <a:r>
              <a:rPr lang="en-GB" dirty="0" err="1"/>
              <a:t>envoyant</a:t>
            </a:r>
            <a:r>
              <a:rPr lang="en-GB" dirty="0"/>
              <a:t> des </a:t>
            </a:r>
            <a:r>
              <a:rPr lang="en-GB" dirty="0" err="1"/>
              <a:t>informations</a:t>
            </a:r>
            <a:r>
              <a:rPr lang="en-GB" dirty="0"/>
              <a:t> au </a:t>
            </a:r>
            <a:r>
              <a:rPr lang="en-GB" dirty="0" err="1"/>
              <a:t>Comité</a:t>
            </a:r>
            <a:r>
              <a:rPr lang="en-GB" dirty="0"/>
              <a:t>). Après la publication du rapport de </a:t>
            </a:r>
            <a:r>
              <a:rPr lang="en-GB" dirty="0" err="1"/>
              <a:t>l'État</a:t>
            </a:r>
            <a:r>
              <a:rPr lang="en-GB" dirty="0"/>
              <a:t> </a:t>
            </a:r>
            <a:r>
              <a:rPr lang="en-GB" dirty="0" err="1"/>
              <a:t>partie</a:t>
            </a:r>
            <a:r>
              <a:rPr lang="en-GB" dirty="0"/>
              <a:t>, les ONG et les INDH (</a:t>
            </a:r>
            <a:r>
              <a:rPr lang="en-GB" dirty="0" err="1"/>
              <a:t>mécanismes</a:t>
            </a:r>
            <a:r>
              <a:rPr lang="en-GB" dirty="0"/>
              <a:t> </a:t>
            </a:r>
            <a:r>
              <a:rPr lang="en-GB" dirty="0" err="1"/>
              <a:t>nationaux</a:t>
            </a:r>
            <a:r>
              <a:rPr lang="en-GB" dirty="0"/>
              <a:t> des droits de </a:t>
            </a:r>
            <a:r>
              <a:rPr lang="en-GB" dirty="0" err="1"/>
              <a:t>l'homme</a:t>
            </a:r>
            <a:r>
              <a:rPr lang="en-GB" dirty="0"/>
              <a:t>) </a:t>
            </a:r>
            <a:r>
              <a:rPr lang="en-GB" dirty="0" err="1"/>
              <a:t>peuvent</a:t>
            </a:r>
            <a:r>
              <a:rPr lang="en-GB" dirty="0"/>
              <a:t> </a:t>
            </a:r>
            <a:r>
              <a:rPr lang="en-GB" dirty="0" err="1"/>
              <a:t>envoyer</a:t>
            </a:r>
            <a:r>
              <a:rPr lang="en-GB" dirty="0"/>
              <a:t> des rapports </a:t>
            </a:r>
            <a:r>
              <a:rPr lang="en-GB" dirty="0" err="1"/>
              <a:t>alternatifs</a:t>
            </a:r>
            <a:r>
              <a:rPr lang="en-GB" dirty="0"/>
              <a:t> au </a:t>
            </a:r>
            <a:r>
              <a:rPr lang="en-GB" dirty="0" err="1"/>
              <a:t>Comité</a:t>
            </a:r>
            <a:r>
              <a:rPr lang="en-GB" dirty="0"/>
              <a:t> (</a:t>
            </a:r>
            <a:r>
              <a:rPr lang="en-GB" dirty="0" err="1"/>
              <a:t>ils</a:t>
            </a:r>
            <a:r>
              <a:rPr lang="en-GB" dirty="0"/>
              <a:t> </a:t>
            </a:r>
            <a:r>
              <a:rPr lang="en-GB" dirty="0" err="1"/>
              <a:t>signalent</a:t>
            </a:r>
            <a:r>
              <a:rPr lang="en-GB" dirty="0"/>
              <a:t> </a:t>
            </a:r>
            <a:r>
              <a:rPr lang="en-GB" dirty="0" err="1"/>
              <a:t>généralement</a:t>
            </a:r>
            <a:r>
              <a:rPr lang="en-GB" dirty="0"/>
              <a:t> les violations des droits de </a:t>
            </a:r>
            <a:r>
              <a:rPr lang="en-GB" dirty="0" err="1"/>
              <a:t>l'homme</a:t>
            </a:r>
            <a:r>
              <a:rPr lang="en-GB" dirty="0"/>
              <a:t> </a:t>
            </a:r>
            <a:r>
              <a:rPr lang="en-GB" dirty="0" err="1"/>
              <a:t>qu'ils</a:t>
            </a:r>
            <a:r>
              <a:rPr lang="en-GB" dirty="0"/>
              <a:t> </a:t>
            </a:r>
            <a:r>
              <a:rPr lang="en-GB" dirty="0" err="1"/>
              <a:t>constatent</a:t>
            </a:r>
            <a:r>
              <a:rPr lang="en-GB" dirty="0"/>
              <a:t> dans le pays et </a:t>
            </a:r>
            <a:r>
              <a:rPr lang="en-GB" dirty="0" err="1"/>
              <a:t>mentionnent</a:t>
            </a:r>
            <a:r>
              <a:rPr lang="en-GB" dirty="0"/>
              <a:t> </a:t>
            </a:r>
            <a:r>
              <a:rPr lang="en-GB" dirty="0" err="1"/>
              <a:t>certaines</a:t>
            </a:r>
            <a:r>
              <a:rPr lang="en-GB" dirty="0"/>
              <a:t> </a:t>
            </a:r>
            <a:r>
              <a:rPr lang="en-GB" dirty="0" err="1"/>
              <a:t>recommandations</a:t>
            </a:r>
            <a:r>
              <a:rPr lang="en-GB" dirty="0"/>
              <a:t>). Le </a:t>
            </a:r>
            <a:r>
              <a:rPr lang="en-GB" dirty="0" err="1"/>
              <a:t>comité</a:t>
            </a:r>
            <a:r>
              <a:rPr lang="en-GB" dirty="0"/>
              <a:t> </a:t>
            </a:r>
            <a:r>
              <a:rPr lang="en-GB" dirty="0" err="1"/>
              <a:t>entame</a:t>
            </a:r>
            <a:r>
              <a:rPr lang="en-GB" dirty="0"/>
              <a:t> ensuite un dialogue avec les ONG et les INDH </a:t>
            </a:r>
            <a:r>
              <a:rPr lang="fr-FR" sz="1200" b="0" i="0" u="none" strike="noStrike" kern="1200" dirty="0">
                <a:solidFill>
                  <a:schemeClr val="tx1"/>
                </a:solidFill>
                <a:effectLst/>
                <a:latin typeface="+mn-lt"/>
                <a:ea typeface="+mn-ea"/>
                <a:cs typeface="+mn-cs"/>
              </a:rPr>
              <a:t>(institution nationale de promotion et de protection des droits de l'homme, ex CNCDH en France)   </a:t>
            </a:r>
            <a:r>
              <a:rPr lang="en-GB" dirty="0"/>
              <a:t>(la </a:t>
            </a:r>
            <a:r>
              <a:rPr lang="en-GB" dirty="0" err="1"/>
              <a:t>pré</a:t>
            </a:r>
            <a:r>
              <a:rPr lang="en-GB" dirty="0"/>
              <a:t>-session), </a:t>
            </a:r>
            <a:r>
              <a:rPr lang="en-GB" dirty="0" err="1"/>
              <a:t>puis</a:t>
            </a:r>
            <a:r>
              <a:rPr lang="en-GB" dirty="0"/>
              <a:t> avec </a:t>
            </a:r>
            <a:r>
              <a:rPr lang="en-GB" dirty="0" err="1"/>
              <a:t>l'État</a:t>
            </a:r>
            <a:r>
              <a:rPr lang="en-GB" dirty="0"/>
              <a:t> (</a:t>
            </a:r>
            <a:r>
              <a:rPr lang="en-GB" dirty="0" err="1"/>
              <a:t>cette</a:t>
            </a:r>
            <a:r>
              <a:rPr lang="en-GB" dirty="0"/>
              <a:t> session </a:t>
            </a:r>
            <a:r>
              <a:rPr lang="en-GB" dirty="0" err="1"/>
              <a:t>est</a:t>
            </a:r>
            <a:r>
              <a:rPr lang="en-GB" dirty="0"/>
              <a:t> </a:t>
            </a:r>
            <a:r>
              <a:rPr lang="en-GB" dirty="0" err="1"/>
              <a:t>publique</a:t>
            </a:r>
            <a:r>
              <a:rPr lang="en-GB" dirty="0"/>
              <a:t>). Sur la base des rapports et du dialogue, le </a:t>
            </a:r>
            <a:r>
              <a:rPr lang="en-GB" dirty="0" err="1"/>
              <a:t>comité</a:t>
            </a:r>
            <a:r>
              <a:rPr lang="en-GB" dirty="0"/>
              <a:t> </a:t>
            </a:r>
            <a:r>
              <a:rPr lang="en-GB" dirty="0" err="1"/>
              <a:t>publiera</a:t>
            </a:r>
            <a:r>
              <a:rPr lang="en-GB" dirty="0"/>
              <a:t> des "observations finales" pour les </a:t>
            </a:r>
            <a:r>
              <a:rPr lang="en-GB" dirty="0" err="1"/>
              <a:t>États</a:t>
            </a:r>
            <a:r>
              <a:rPr lang="en-GB" dirty="0"/>
              <a:t> : un document de 10 </a:t>
            </a:r>
            <a:r>
              <a:rPr lang="en-GB" dirty="0" err="1"/>
              <a:t>à</a:t>
            </a:r>
            <a:r>
              <a:rPr lang="en-GB" dirty="0"/>
              <a:t> 20 pages </a:t>
            </a:r>
            <a:r>
              <a:rPr lang="en-GB" dirty="0" err="1"/>
              <a:t>reflétant</a:t>
            </a:r>
            <a:r>
              <a:rPr lang="en-GB" dirty="0"/>
              <a:t> les violations de la convention dans le pays, les </a:t>
            </a:r>
            <a:r>
              <a:rPr lang="en-GB" dirty="0" err="1"/>
              <a:t>préoccupations</a:t>
            </a:r>
            <a:r>
              <a:rPr lang="en-GB" dirty="0"/>
              <a:t> </a:t>
            </a:r>
            <a:r>
              <a:rPr lang="en-GB" dirty="0" err="1"/>
              <a:t>concernant</a:t>
            </a:r>
            <a:r>
              <a:rPr lang="en-GB" dirty="0"/>
              <a:t> de </a:t>
            </a:r>
            <a:r>
              <a:rPr lang="en-GB" dirty="0" err="1"/>
              <a:t>possibles</a:t>
            </a:r>
            <a:r>
              <a:rPr lang="en-GB" dirty="0"/>
              <a:t> violations et les </a:t>
            </a:r>
            <a:r>
              <a:rPr lang="en-GB" dirty="0" err="1"/>
              <a:t>recommandations</a:t>
            </a:r>
            <a:r>
              <a:rPr lang="en-GB" dirty="0"/>
              <a:t> pour </a:t>
            </a:r>
            <a:r>
              <a:rPr lang="en-GB" dirty="0" err="1"/>
              <a:t>une</a:t>
            </a:r>
            <a:r>
              <a:rPr lang="en-GB" dirty="0"/>
              <a:t> </a:t>
            </a:r>
            <a:r>
              <a:rPr lang="en-GB" dirty="0" err="1"/>
              <a:t>meilleure</a:t>
            </a:r>
            <a:r>
              <a:rPr lang="en-GB" dirty="0"/>
              <a:t> mise </a:t>
            </a:r>
            <a:r>
              <a:rPr lang="en-GB" dirty="0" err="1"/>
              <a:t>en</a:t>
            </a:r>
            <a:r>
              <a:rPr lang="en-GB" dirty="0"/>
              <a:t> </a:t>
            </a:r>
            <a:r>
              <a:rPr lang="en-GB" dirty="0" err="1"/>
              <a:t>œuvre</a:t>
            </a:r>
            <a:r>
              <a:rPr lang="en-GB" dirty="0"/>
              <a:t> de la convention. </a:t>
            </a:r>
          </a:p>
          <a:p>
            <a:endParaRPr lang="en-GB" dirty="0"/>
          </a:p>
          <a:p>
            <a:r>
              <a:rPr lang="en-GB" dirty="0" err="1"/>
              <a:t>En</a:t>
            </a:r>
            <a:r>
              <a:rPr lang="en-GB" dirty="0"/>
              <a:t> tant </a:t>
            </a:r>
            <a:r>
              <a:rPr lang="en-GB" dirty="0" err="1"/>
              <a:t>qu'avocat</a:t>
            </a:r>
            <a:r>
              <a:rPr lang="en-GB" dirty="0"/>
              <a:t> </a:t>
            </a:r>
            <a:r>
              <a:rPr lang="en-GB" dirty="0" err="1"/>
              <a:t>spécialisés</a:t>
            </a:r>
            <a:r>
              <a:rPr lang="en-GB" dirty="0"/>
              <a:t> </a:t>
            </a:r>
            <a:r>
              <a:rPr lang="en-GB" dirty="0" err="1"/>
              <a:t>en</a:t>
            </a:r>
            <a:r>
              <a:rPr lang="en-GB" dirty="0"/>
              <a:t> justice </a:t>
            </a:r>
            <a:r>
              <a:rPr lang="en-GB" dirty="0" err="1"/>
              <a:t>juvénile</a:t>
            </a:r>
            <a:r>
              <a:rPr lang="en-GB" dirty="0"/>
              <a:t>, </a:t>
            </a:r>
            <a:r>
              <a:rPr lang="en-GB" dirty="0" err="1"/>
              <a:t>vous</a:t>
            </a:r>
            <a:r>
              <a:rPr lang="en-GB" dirty="0"/>
              <a:t> </a:t>
            </a:r>
            <a:r>
              <a:rPr lang="en-GB" dirty="0" err="1"/>
              <a:t>pouvez</a:t>
            </a:r>
            <a:r>
              <a:rPr lang="en-GB" dirty="0"/>
              <a:t> utiliser </a:t>
            </a:r>
            <a:r>
              <a:rPr lang="en-GB" dirty="0" err="1"/>
              <a:t>ce</a:t>
            </a:r>
            <a:r>
              <a:rPr lang="en-GB" dirty="0"/>
              <a:t> </a:t>
            </a:r>
            <a:r>
              <a:rPr lang="en-GB" dirty="0" err="1"/>
              <a:t>mécanisme</a:t>
            </a:r>
            <a:r>
              <a:rPr lang="en-GB" dirty="0"/>
              <a:t> de trois manières </a:t>
            </a:r>
            <a:r>
              <a:rPr lang="en-GB" dirty="0" err="1"/>
              <a:t>différentes</a:t>
            </a:r>
            <a:r>
              <a:rPr lang="en-GB" dirty="0"/>
              <a:t> :</a:t>
            </a:r>
          </a:p>
          <a:p>
            <a:pPr marL="171450" indent="-171450">
              <a:buFont typeface="Arial" panose="020B0604020202020204" pitchFamily="34" charset="0"/>
              <a:buChar char="•"/>
            </a:pPr>
            <a:r>
              <a:rPr lang="en-GB" dirty="0" err="1"/>
              <a:t>Soyez</a:t>
            </a:r>
            <a:r>
              <a:rPr lang="en-GB" dirty="0"/>
              <a:t> </a:t>
            </a:r>
            <a:r>
              <a:rPr lang="en-GB" dirty="0" err="1"/>
              <a:t>en</a:t>
            </a:r>
            <a:r>
              <a:rPr lang="en-GB" dirty="0"/>
              <a:t> contact avec les ONG qui </a:t>
            </a:r>
            <a:r>
              <a:rPr lang="en-GB" dirty="0" err="1"/>
              <a:t>réalisent</a:t>
            </a:r>
            <a:r>
              <a:rPr lang="en-GB" dirty="0"/>
              <a:t> des rapports et </a:t>
            </a:r>
            <a:r>
              <a:rPr lang="en-GB" dirty="0" err="1"/>
              <a:t>signalez-leur</a:t>
            </a:r>
            <a:r>
              <a:rPr lang="en-GB" dirty="0"/>
              <a:t> les violations que </a:t>
            </a:r>
            <a:r>
              <a:rPr lang="en-GB" dirty="0" err="1"/>
              <a:t>vous</a:t>
            </a:r>
            <a:r>
              <a:rPr lang="en-GB" dirty="0"/>
              <a:t> </a:t>
            </a:r>
            <a:r>
              <a:rPr lang="en-GB" dirty="0" err="1"/>
              <a:t>constatez</a:t>
            </a:r>
            <a:r>
              <a:rPr lang="en-GB" dirty="0"/>
              <a:t> (info pour le </a:t>
            </a:r>
            <a:r>
              <a:rPr lang="en-GB" dirty="0" err="1"/>
              <a:t>formateur</a:t>
            </a:r>
            <a:r>
              <a:rPr lang="en-GB" dirty="0"/>
              <a:t> : </a:t>
            </a:r>
            <a:r>
              <a:rPr lang="en-GB" dirty="0" err="1"/>
              <a:t>consultez</a:t>
            </a:r>
            <a:r>
              <a:rPr lang="en-GB" dirty="0"/>
              <a:t> le site Internet du HCDH pour </a:t>
            </a:r>
            <a:r>
              <a:rPr lang="en-GB" dirty="0" err="1"/>
              <a:t>trouver</a:t>
            </a:r>
            <a:r>
              <a:rPr lang="en-GB" dirty="0"/>
              <a:t> les rapports </a:t>
            </a:r>
            <a:r>
              <a:rPr lang="en-GB" dirty="0" err="1"/>
              <a:t>alternatifs</a:t>
            </a:r>
            <a:r>
              <a:rPr lang="en-GB" dirty="0"/>
              <a:t> </a:t>
            </a:r>
            <a:r>
              <a:rPr lang="en-GB" dirty="0" err="1"/>
              <a:t>précédents</a:t>
            </a:r>
            <a:r>
              <a:rPr lang="en-GB" dirty="0"/>
              <a:t> pour la CNUDE et </a:t>
            </a:r>
            <a:r>
              <a:rPr lang="en-GB" dirty="0" err="1"/>
              <a:t>communiquez</a:t>
            </a:r>
            <a:r>
              <a:rPr lang="en-GB" dirty="0"/>
              <a:t> le nom des ONG qui </a:t>
            </a:r>
            <a:r>
              <a:rPr lang="en-GB" dirty="0" err="1"/>
              <a:t>ont</a:t>
            </a:r>
            <a:r>
              <a:rPr lang="en-GB" dirty="0"/>
              <a:t> </a:t>
            </a:r>
            <a:r>
              <a:rPr lang="en-GB" dirty="0" err="1"/>
              <a:t>réalisé</a:t>
            </a:r>
            <a:r>
              <a:rPr lang="en-GB" dirty="0"/>
              <a:t> un rapport aux participants) ; </a:t>
            </a:r>
          </a:p>
          <a:p>
            <a:pPr marL="171450" indent="-171450">
              <a:buFont typeface="Arial" panose="020B0604020202020204" pitchFamily="34" charset="0"/>
              <a:buChar char="•"/>
            </a:pPr>
            <a:r>
              <a:rPr lang="en-GB" dirty="0" err="1"/>
              <a:t>Lisez</a:t>
            </a:r>
            <a:r>
              <a:rPr lang="en-GB" dirty="0"/>
              <a:t> les observations finales que le </a:t>
            </a:r>
            <a:r>
              <a:rPr lang="en-GB" dirty="0" err="1"/>
              <a:t>comité</a:t>
            </a:r>
            <a:r>
              <a:rPr lang="en-GB" dirty="0"/>
              <a:t> a </a:t>
            </a:r>
            <a:r>
              <a:rPr lang="en-GB" dirty="0" err="1"/>
              <a:t>adoptées</a:t>
            </a:r>
            <a:r>
              <a:rPr lang="en-GB" dirty="0"/>
              <a:t> pour </a:t>
            </a:r>
            <a:r>
              <a:rPr lang="en-GB" dirty="0" err="1"/>
              <a:t>votre</a:t>
            </a:r>
            <a:r>
              <a:rPr lang="en-GB" dirty="0"/>
              <a:t> pays (info pour le </a:t>
            </a:r>
            <a:r>
              <a:rPr lang="en-GB" dirty="0" err="1"/>
              <a:t>formateur</a:t>
            </a:r>
            <a:r>
              <a:rPr lang="en-GB" dirty="0"/>
              <a:t> : </a:t>
            </a:r>
            <a:r>
              <a:rPr lang="en-GB" dirty="0" err="1"/>
              <a:t>incluez</a:t>
            </a:r>
            <a:r>
              <a:rPr lang="en-GB" dirty="0"/>
              <a:t> le lien </a:t>
            </a:r>
            <a:r>
              <a:rPr lang="en-GB" dirty="0" err="1"/>
              <a:t>vers</a:t>
            </a:r>
            <a:r>
              <a:rPr lang="en-GB" dirty="0"/>
              <a:t> </a:t>
            </a:r>
            <a:r>
              <a:rPr lang="en-GB" dirty="0" err="1"/>
              <a:t>l'observation</a:t>
            </a:r>
            <a:r>
              <a:rPr lang="en-GB" dirty="0"/>
              <a:t> finale la plus </a:t>
            </a:r>
            <a:r>
              <a:rPr lang="en-GB" dirty="0" err="1"/>
              <a:t>récente</a:t>
            </a:r>
            <a:r>
              <a:rPr lang="en-GB" dirty="0"/>
              <a:t> que la CNUDE a </a:t>
            </a:r>
            <a:r>
              <a:rPr lang="en-GB" dirty="0" err="1"/>
              <a:t>adressée</a:t>
            </a:r>
            <a:r>
              <a:rPr lang="en-GB" dirty="0"/>
              <a:t> </a:t>
            </a:r>
            <a:r>
              <a:rPr lang="en-GB" dirty="0" err="1"/>
              <a:t>à</a:t>
            </a:r>
            <a:r>
              <a:rPr lang="en-GB" dirty="0"/>
              <a:t> </a:t>
            </a:r>
            <a:r>
              <a:rPr lang="en-GB" dirty="0" err="1"/>
              <a:t>votre</a:t>
            </a:r>
            <a:r>
              <a:rPr lang="en-GB" dirty="0"/>
              <a:t> pays, </a:t>
            </a:r>
            <a:r>
              <a:rPr lang="en-GB" dirty="0" err="1"/>
              <a:t>soulignez</a:t>
            </a:r>
            <a:r>
              <a:rPr lang="en-GB" dirty="0"/>
              <a:t> </a:t>
            </a:r>
            <a:r>
              <a:rPr lang="en-GB" dirty="0" err="1"/>
              <a:t>si</a:t>
            </a:r>
            <a:r>
              <a:rPr lang="en-GB" dirty="0"/>
              <a:t> </a:t>
            </a:r>
            <a:r>
              <a:rPr lang="en-GB" dirty="0" err="1"/>
              <a:t>elle</a:t>
            </a:r>
            <a:r>
              <a:rPr lang="en-GB" dirty="0"/>
              <a:t> a </a:t>
            </a:r>
            <a:r>
              <a:rPr lang="en-GB" dirty="0" err="1"/>
              <a:t>abordé</a:t>
            </a:r>
            <a:r>
              <a:rPr lang="en-GB" dirty="0"/>
              <a:t> </a:t>
            </a:r>
            <a:r>
              <a:rPr lang="en-GB" dirty="0" err="1"/>
              <a:t>une</a:t>
            </a:r>
            <a:r>
              <a:rPr lang="en-GB" dirty="0"/>
              <a:t> </a:t>
            </a:r>
            <a:r>
              <a:rPr lang="en-GB" dirty="0" err="1"/>
              <a:t>recommandation</a:t>
            </a:r>
            <a:r>
              <a:rPr lang="en-GB" dirty="0"/>
              <a:t> </a:t>
            </a:r>
            <a:r>
              <a:rPr lang="en-GB" dirty="0" err="1"/>
              <a:t>concernant</a:t>
            </a:r>
            <a:r>
              <a:rPr lang="en-GB" dirty="0"/>
              <a:t> les enfants </a:t>
            </a:r>
            <a:r>
              <a:rPr lang="en-GB" dirty="0" err="1"/>
              <a:t>en</a:t>
            </a:r>
            <a:r>
              <a:rPr lang="en-GB" dirty="0"/>
              <a:t> </a:t>
            </a:r>
            <a:r>
              <a:rPr lang="en-GB" dirty="0" err="1"/>
              <a:t>conflit</a:t>
            </a:r>
            <a:r>
              <a:rPr lang="en-GB" dirty="0"/>
              <a:t> avec la </a:t>
            </a:r>
            <a:r>
              <a:rPr lang="en-GB" dirty="0" err="1"/>
              <a:t>loi</a:t>
            </a:r>
            <a:r>
              <a:rPr lang="en-GB" dirty="0"/>
              <a:t>) et </a:t>
            </a:r>
            <a:r>
              <a:rPr lang="en-GB" dirty="0" err="1"/>
              <a:t>utilisez</a:t>
            </a:r>
            <a:r>
              <a:rPr lang="en-GB" dirty="0"/>
              <a:t>-les </a:t>
            </a:r>
            <a:r>
              <a:rPr lang="en-GB" dirty="0" err="1"/>
              <a:t>devant</a:t>
            </a:r>
            <a:r>
              <a:rPr lang="en-GB" dirty="0"/>
              <a:t> les </a:t>
            </a:r>
            <a:r>
              <a:rPr lang="en-GB" dirty="0" err="1"/>
              <a:t>organes</a:t>
            </a:r>
            <a:r>
              <a:rPr lang="en-GB" dirty="0"/>
              <a:t> </a:t>
            </a:r>
            <a:r>
              <a:rPr lang="en-GB" dirty="0" err="1"/>
              <a:t>internationaux</a:t>
            </a:r>
            <a:r>
              <a:rPr lang="en-GB" dirty="0"/>
              <a:t> </a:t>
            </a:r>
            <a:r>
              <a:rPr lang="en-GB" dirty="0" err="1"/>
              <a:t>ou</a:t>
            </a:r>
            <a:r>
              <a:rPr lang="en-GB" dirty="0"/>
              <a:t> la </a:t>
            </a:r>
            <a:r>
              <a:rPr lang="en-GB" dirty="0" err="1"/>
              <a:t>juridiction</a:t>
            </a:r>
            <a:r>
              <a:rPr lang="en-GB" dirty="0"/>
              <a:t> interne pour faire </a:t>
            </a:r>
            <a:r>
              <a:rPr lang="en-GB" dirty="0" err="1"/>
              <a:t>avancer</a:t>
            </a:r>
            <a:r>
              <a:rPr lang="en-GB" dirty="0"/>
              <a:t> les droits de </a:t>
            </a:r>
            <a:r>
              <a:rPr lang="en-GB" dirty="0" err="1"/>
              <a:t>l'enfant</a:t>
            </a:r>
            <a:r>
              <a:rPr lang="en-GB" dirty="0"/>
              <a:t> ;</a:t>
            </a:r>
          </a:p>
          <a:p>
            <a:pPr marL="171450" indent="-171450">
              <a:buFont typeface="Arial" panose="020B0604020202020204" pitchFamily="34" charset="0"/>
              <a:buChar char="•"/>
            </a:pPr>
            <a:r>
              <a:rPr lang="en-GB" dirty="0"/>
              <a:t>Si </a:t>
            </a:r>
            <a:r>
              <a:rPr lang="en-GB" dirty="0" err="1"/>
              <a:t>vous</a:t>
            </a:r>
            <a:r>
              <a:rPr lang="en-GB" dirty="0"/>
              <a:t> </a:t>
            </a:r>
            <a:r>
              <a:rPr lang="en-GB" dirty="0" err="1"/>
              <a:t>travaillez</a:t>
            </a:r>
            <a:r>
              <a:rPr lang="en-GB" dirty="0"/>
              <a:t> avec des </a:t>
            </a:r>
            <a:r>
              <a:rPr lang="en-GB" dirty="0" err="1"/>
              <a:t>mineurs</a:t>
            </a:r>
            <a:r>
              <a:rPr lang="en-GB" dirty="0"/>
              <a:t>  étrangers, les observations finales des </a:t>
            </a:r>
            <a:r>
              <a:rPr lang="en-GB" dirty="0" err="1"/>
              <a:t>comités</a:t>
            </a:r>
            <a:r>
              <a:rPr lang="en-GB" dirty="0"/>
              <a:t> </a:t>
            </a:r>
            <a:r>
              <a:rPr lang="en-GB" dirty="0" err="1"/>
              <a:t>peuvent</a:t>
            </a:r>
            <a:r>
              <a:rPr lang="en-GB" dirty="0"/>
              <a:t> </a:t>
            </a:r>
            <a:r>
              <a:rPr lang="en-GB" dirty="0" err="1"/>
              <a:t>vous</a:t>
            </a:r>
            <a:r>
              <a:rPr lang="en-GB" dirty="0"/>
              <a:t> aider </a:t>
            </a:r>
            <a:r>
              <a:rPr lang="en-GB" dirty="0" err="1"/>
              <a:t>à</a:t>
            </a:r>
            <a:r>
              <a:rPr lang="en-GB" dirty="0"/>
              <a:t> </a:t>
            </a:r>
            <a:r>
              <a:rPr lang="en-GB" dirty="0" err="1"/>
              <a:t>présenter</a:t>
            </a:r>
            <a:r>
              <a:rPr lang="en-GB" dirty="0"/>
              <a:t> </a:t>
            </a:r>
            <a:r>
              <a:rPr lang="en-GB" dirty="0" err="1"/>
              <a:t>une</a:t>
            </a:r>
            <a:r>
              <a:rPr lang="en-GB" dirty="0"/>
              <a:t> situation dans le pays </a:t>
            </a:r>
            <a:r>
              <a:rPr lang="en-GB" dirty="0" err="1"/>
              <a:t>d'origine</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err="1"/>
              <a:t>Toutes</a:t>
            </a:r>
            <a:r>
              <a:rPr lang="en-GB" dirty="0"/>
              <a:t> les </a:t>
            </a:r>
            <a:r>
              <a:rPr lang="en-GB" dirty="0" err="1"/>
              <a:t>informations</a:t>
            </a:r>
            <a:r>
              <a:rPr lang="en-GB" dirty="0"/>
              <a:t> (y </a:t>
            </a:r>
            <a:r>
              <a:rPr lang="en-GB" dirty="0" err="1"/>
              <a:t>compris</a:t>
            </a:r>
            <a:r>
              <a:rPr lang="en-GB" dirty="0"/>
              <a:t> les rapports et les rapports </a:t>
            </a:r>
            <a:r>
              <a:rPr lang="en-GB" dirty="0" err="1"/>
              <a:t>alternatifs</a:t>
            </a:r>
            <a:r>
              <a:rPr lang="en-GB" dirty="0"/>
              <a:t>) </a:t>
            </a:r>
            <a:r>
              <a:rPr lang="en-GB" dirty="0" err="1"/>
              <a:t>concernant</a:t>
            </a:r>
            <a:r>
              <a:rPr lang="en-GB" dirty="0"/>
              <a:t> le rapport </a:t>
            </a:r>
            <a:r>
              <a:rPr lang="en-GB" dirty="0" err="1"/>
              <a:t>à</a:t>
            </a:r>
            <a:r>
              <a:rPr lang="en-GB" dirty="0"/>
              <a:t> la </a:t>
            </a:r>
            <a:r>
              <a:rPr lang="fr-FR" sz="1200" b="0" i="0" u="none" strike="noStrike" kern="1200" dirty="0">
                <a:solidFill>
                  <a:schemeClr val="tx1"/>
                </a:solidFill>
                <a:effectLst/>
                <a:latin typeface="+mn-lt"/>
                <a:ea typeface="+mn-ea"/>
                <a:cs typeface="+mn-cs"/>
              </a:rPr>
              <a:t>Conférence des Nations unies sur le commerce et le développement)</a:t>
            </a:r>
            <a:r>
              <a:rPr lang="en-GB" dirty="0"/>
              <a:t> </a:t>
            </a:r>
            <a:r>
              <a:rPr lang="en-GB" dirty="0" err="1"/>
              <a:t>sont</a:t>
            </a:r>
            <a:r>
              <a:rPr lang="en-GB" dirty="0"/>
              <a:t> </a:t>
            </a:r>
            <a:r>
              <a:rPr lang="en-GB" dirty="0" err="1"/>
              <a:t>disponibles</a:t>
            </a:r>
            <a:r>
              <a:rPr lang="en-GB" dirty="0"/>
              <a:t> sur </a:t>
            </a:r>
            <a:r>
              <a:rPr lang="en-GB" dirty="0" err="1"/>
              <a:t>ce</a:t>
            </a:r>
            <a:r>
              <a:rPr lang="en-GB" dirty="0"/>
              <a:t> site web : </a:t>
            </a:r>
          </a:p>
          <a:p>
            <a:pPr marL="0" indent="0">
              <a:buFont typeface="Arial" panose="020B0604020202020204" pitchFamily="34" charset="0"/>
              <a:buNone/>
            </a:pPr>
            <a:r>
              <a:rPr lang="en-GB" dirty="0"/>
              <a:t>https://</a:t>
            </a:r>
            <a:r>
              <a:rPr lang="en-GB" dirty="0" err="1"/>
              <a:t>tbinternet.ohchr.org</a:t>
            </a:r>
            <a:r>
              <a:rPr lang="en-GB" dirty="0"/>
              <a:t>/</a:t>
            </a:r>
            <a:r>
              <a:rPr lang="en-GB" dirty="0" err="1"/>
              <a:t>SitePages</a:t>
            </a:r>
            <a:r>
              <a:rPr lang="en-GB" dirty="0"/>
              <a:t>/</a:t>
            </a:r>
            <a:r>
              <a:rPr lang="en-GB" dirty="0" err="1"/>
              <a:t>HomeFr.aspx?lang</a:t>
            </a:r>
            <a:r>
              <a:rPr lang="en-GB" dirty="0"/>
              <a:t>=</a:t>
            </a:r>
            <a:r>
              <a:rPr lang="en-GB" dirty="0" err="1"/>
              <a:t>fr</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err="1"/>
              <a:t>Vous</a:t>
            </a:r>
            <a:r>
              <a:rPr lang="en-GB" dirty="0"/>
              <a:t> </a:t>
            </a:r>
            <a:r>
              <a:rPr lang="en-GB" dirty="0" err="1"/>
              <a:t>pouvez</a:t>
            </a:r>
            <a:r>
              <a:rPr lang="en-GB" dirty="0"/>
              <a:t> </a:t>
            </a:r>
            <a:r>
              <a:rPr lang="en-GB" dirty="0" err="1"/>
              <a:t>trouver</a:t>
            </a:r>
            <a:r>
              <a:rPr lang="en-GB" dirty="0"/>
              <a:t> </a:t>
            </a:r>
            <a:r>
              <a:rPr lang="en-GB" dirty="0" err="1"/>
              <a:t>toutes</a:t>
            </a:r>
            <a:r>
              <a:rPr lang="en-GB" dirty="0"/>
              <a:t> les </a:t>
            </a:r>
            <a:r>
              <a:rPr lang="en-GB" dirty="0" err="1"/>
              <a:t>informations</a:t>
            </a:r>
            <a:r>
              <a:rPr lang="en-GB" dirty="0"/>
              <a:t> et les rapports des </a:t>
            </a:r>
            <a:r>
              <a:rPr lang="en-GB" dirty="0" err="1"/>
              <a:t>autres</a:t>
            </a:r>
            <a:r>
              <a:rPr lang="en-GB" dirty="0"/>
              <a:t> </a:t>
            </a:r>
            <a:r>
              <a:rPr lang="en-GB" dirty="0" err="1"/>
              <a:t>comités</a:t>
            </a:r>
            <a:r>
              <a:rPr lang="en-GB" dirty="0"/>
              <a:t> sur le site du HCDH : https://</a:t>
            </a:r>
            <a:r>
              <a:rPr lang="en-GB" dirty="0" err="1"/>
              <a:t>www.ohchr.org</a:t>
            </a:r>
            <a:r>
              <a:rPr lang="en-GB" dirty="0"/>
              <a:t>/</a:t>
            </a:r>
            <a:r>
              <a:rPr lang="en-GB" dirty="0" err="1"/>
              <a:t>en</a:t>
            </a:r>
            <a:r>
              <a:rPr lang="en-GB" dirty="0"/>
              <a:t>/treaty-bodies.</a:t>
            </a:r>
          </a:p>
          <a:p>
            <a:r>
              <a:rPr lang="en-GB" dirty="0" err="1"/>
              <a:t>Toutes</a:t>
            </a:r>
            <a:r>
              <a:rPr lang="en-GB" dirty="0"/>
              <a:t> les </a:t>
            </a:r>
            <a:r>
              <a:rPr lang="en-GB" dirty="0" err="1"/>
              <a:t>informations</a:t>
            </a:r>
            <a:r>
              <a:rPr lang="en-GB" dirty="0"/>
              <a:t> (y </a:t>
            </a:r>
            <a:r>
              <a:rPr lang="en-GB" dirty="0" err="1"/>
              <a:t>compris</a:t>
            </a:r>
            <a:r>
              <a:rPr lang="en-GB" dirty="0"/>
              <a:t> les rapports et les rapports </a:t>
            </a:r>
            <a:r>
              <a:rPr lang="en-GB" dirty="0" err="1"/>
              <a:t>alternatifs</a:t>
            </a:r>
            <a:r>
              <a:rPr lang="en-GB" dirty="0"/>
              <a:t>) </a:t>
            </a:r>
            <a:r>
              <a:rPr lang="en-GB" dirty="0" err="1"/>
              <a:t>concernant</a:t>
            </a:r>
            <a:r>
              <a:rPr lang="en-GB" dirty="0"/>
              <a:t> le rapport </a:t>
            </a:r>
            <a:r>
              <a:rPr lang="en-GB" dirty="0" err="1"/>
              <a:t>à</a:t>
            </a:r>
            <a:r>
              <a:rPr lang="en-GB" dirty="0"/>
              <a:t> la CNUCED </a:t>
            </a:r>
            <a:r>
              <a:rPr lang="en-GB" dirty="0" err="1"/>
              <a:t>sont</a:t>
            </a:r>
            <a:r>
              <a:rPr lang="en-GB" dirty="0"/>
              <a:t> </a:t>
            </a:r>
            <a:r>
              <a:rPr lang="en-GB" dirty="0" err="1"/>
              <a:t>disponibles</a:t>
            </a:r>
            <a:r>
              <a:rPr lang="en-GB" dirty="0"/>
              <a:t> sur </a:t>
            </a:r>
            <a:r>
              <a:rPr lang="en-GB" dirty="0" err="1"/>
              <a:t>ce</a:t>
            </a:r>
            <a:r>
              <a:rPr lang="en-GB" dirty="0"/>
              <a:t> site web : </a:t>
            </a:r>
          </a:p>
          <a:p>
            <a:r>
              <a:rPr lang="en-GB" dirty="0"/>
              <a:t>https://</a:t>
            </a:r>
            <a:r>
              <a:rPr lang="en-GB" dirty="0" err="1"/>
              <a:t>tbinternet.ohchr.org</a:t>
            </a:r>
            <a:r>
              <a:rPr lang="en-GB" dirty="0"/>
              <a:t>/_layouts/15/</a:t>
            </a:r>
            <a:r>
              <a:rPr lang="en-GB" dirty="0" err="1"/>
              <a:t>treatybodyexternal</a:t>
            </a:r>
            <a:r>
              <a:rPr lang="en-GB" dirty="0"/>
              <a:t>/</a:t>
            </a:r>
            <a:r>
              <a:rPr lang="en-GB" dirty="0" err="1"/>
              <a:t>TBSearch.aspx?Lang</a:t>
            </a:r>
            <a:r>
              <a:rPr lang="en-GB" dirty="0"/>
              <a:t>=</a:t>
            </a:r>
            <a:r>
              <a:rPr lang="en-GB" dirty="0" err="1"/>
              <a:t>en&amp;TreatyID</a:t>
            </a:r>
            <a:r>
              <a:rPr lang="en-GB" dirty="0"/>
              <a:t>=5&amp;TreatyID=10&amp;TreatyID=11&amp;DocTypeID=5</a:t>
            </a:r>
          </a:p>
          <a:p>
            <a:r>
              <a:rPr lang="en-GB" dirty="0" err="1"/>
              <a:t>Vous</a:t>
            </a:r>
            <a:r>
              <a:rPr lang="en-GB" dirty="0"/>
              <a:t> </a:t>
            </a:r>
            <a:r>
              <a:rPr lang="en-GB" dirty="0" err="1"/>
              <a:t>pouvez</a:t>
            </a:r>
            <a:r>
              <a:rPr lang="en-GB" dirty="0"/>
              <a:t> </a:t>
            </a:r>
            <a:r>
              <a:rPr lang="en-GB" dirty="0" err="1"/>
              <a:t>trouver</a:t>
            </a:r>
            <a:r>
              <a:rPr lang="en-GB" dirty="0"/>
              <a:t> </a:t>
            </a:r>
            <a:r>
              <a:rPr lang="en-GB" dirty="0" err="1"/>
              <a:t>toutes</a:t>
            </a:r>
            <a:r>
              <a:rPr lang="en-GB" dirty="0"/>
              <a:t> les </a:t>
            </a:r>
            <a:r>
              <a:rPr lang="en-GB" dirty="0" err="1"/>
              <a:t>informations</a:t>
            </a:r>
            <a:r>
              <a:rPr lang="en-GB" dirty="0"/>
              <a:t> et les rapports des </a:t>
            </a:r>
            <a:r>
              <a:rPr lang="en-GB" dirty="0" err="1"/>
              <a:t>autres</a:t>
            </a:r>
            <a:r>
              <a:rPr lang="en-GB" dirty="0"/>
              <a:t> </a:t>
            </a:r>
            <a:r>
              <a:rPr lang="en-GB" dirty="0" err="1"/>
              <a:t>comités</a:t>
            </a:r>
            <a:r>
              <a:rPr lang="en-GB" dirty="0"/>
              <a:t> sur le site du HCDH : https://</a:t>
            </a:r>
            <a:r>
              <a:rPr lang="en-GB" dirty="0" err="1"/>
              <a:t>www.ohchr.org</a:t>
            </a:r>
            <a:r>
              <a:rPr lang="en-GB" dirty="0"/>
              <a:t>/</a:t>
            </a:r>
            <a:r>
              <a:rPr lang="en-GB" dirty="0" err="1"/>
              <a:t>en</a:t>
            </a:r>
            <a:r>
              <a:rPr lang="en-GB" dirty="0"/>
              <a:t>/treaty-bodies.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9</a:t>
            </a:fld>
            <a:endParaRPr lang="en-GB"/>
          </a:p>
        </p:txBody>
      </p:sp>
    </p:spTree>
    <p:extLst>
      <p:ext uri="{BB962C8B-B14F-4D97-AF65-F5344CB8AC3E}">
        <p14:creationId xmlns:p14="http://schemas.microsoft.com/office/powerpoint/2010/main" val="361560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274027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13213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91698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87087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21728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t>22/03/2023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71636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t>22/03/2023</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392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t>22/03/2023</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60320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t>22/03/2023</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10100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t>22/03/2023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0942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t>22/03/2023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50041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t>22/03/2023</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t>‹N°›</a:t>
            </a:fld>
            <a:endParaRPr lang="en-GB"/>
          </a:p>
        </p:txBody>
      </p:sp>
    </p:spTree>
    <p:extLst>
      <p:ext uri="{BB962C8B-B14F-4D97-AF65-F5344CB8AC3E}">
        <p14:creationId xmlns:p14="http://schemas.microsoft.com/office/powerpoint/2010/main" val="63184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binternet.ohchr.org/_layouts/15/treatybodyexternal/TBSearch.aspx?Lang=f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echr.coe.int/Pages/home.aspx?p=caselaw/HUDOC&amp;c=fre%60"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omments" Target="../comments/comment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88E8A8-1127-461C-B276-1561DA8E25BF}"/>
              </a:ext>
            </a:extLst>
          </p:cNvPr>
          <p:cNvSpPr>
            <a:spLocks noGrp="1"/>
          </p:cNvSpPr>
          <p:nvPr>
            <p:ph type="ctrTitle"/>
          </p:nvPr>
        </p:nvSpPr>
        <p:spPr>
          <a:xfrm>
            <a:off x="3369695" y="404309"/>
            <a:ext cx="9144000" cy="2387600"/>
          </a:xfrm>
        </p:spPr>
        <p:txBody>
          <a:bodyPr>
            <a:normAutofit fontScale="90000"/>
          </a:bodyPr>
          <a:lstStyle/>
          <a:p>
            <a:r>
              <a:rPr lang="fr-FR" dirty="0">
                <a:solidFill>
                  <a:srgbClr val="EC7F20"/>
                </a:solidFill>
              </a:rPr>
              <a:t>Les mécanismes </a:t>
            </a:r>
            <a:br>
              <a:rPr lang="fr-FR" dirty="0">
                <a:solidFill>
                  <a:srgbClr val="EC7F20"/>
                </a:solidFill>
              </a:rPr>
            </a:br>
            <a:r>
              <a:rPr lang="fr-FR" dirty="0">
                <a:solidFill>
                  <a:srgbClr val="EC7F20"/>
                </a:solidFill>
              </a:rPr>
              <a:t>internationaux de protection </a:t>
            </a:r>
            <a:br>
              <a:rPr lang="fr-FR" dirty="0">
                <a:solidFill>
                  <a:srgbClr val="EC7F20"/>
                </a:solidFill>
              </a:rPr>
            </a:br>
            <a:r>
              <a:rPr lang="fr-FR" dirty="0">
                <a:solidFill>
                  <a:srgbClr val="EC7F20"/>
                </a:solidFill>
              </a:rPr>
              <a:t>de l’enfance </a:t>
            </a:r>
            <a:endParaRPr lang="fr-BE" dirty="0">
              <a:solidFill>
                <a:srgbClr val="EC7F20"/>
              </a:solidFill>
            </a:endParaRPr>
          </a:p>
        </p:txBody>
      </p:sp>
      <p:sp>
        <p:nvSpPr>
          <p:cNvPr id="5"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879387" y="3023776"/>
            <a:ext cx="9144000" cy="1655762"/>
          </a:xfrm>
        </p:spPr>
        <p:txBody>
          <a:bodyPr>
            <a:normAutofit/>
          </a:bodyPr>
          <a:lstStyle/>
          <a:p>
            <a:r>
              <a:rPr lang="fr-BE" dirty="0"/>
              <a:t>Nom des </a:t>
            </a:r>
            <a:r>
              <a:rPr lang="fr-BE" dirty="0" err="1"/>
              <a:t>formateurs.trices</a:t>
            </a:r>
            <a:br>
              <a:rPr lang="fr-BE" dirty="0"/>
            </a:br>
            <a:r>
              <a:rPr lang="fr-BE" dirty="0"/>
              <a:t>Date de la formation</a:t>
            </a:r>
          </a:p>
        </p:txBody>
      </p:sp>
      <p:sp>
        <p:nvSpPr>
          <p:cNvPr id="9" name="ZoneTexte 8">
            <a:extLst>
              <a:ext uri="{FF2B5EF4-FFF2-40B4-BE49-F238E27FC236}">
                <a16:creationId xmlns:a16="http://schemas.microsoft.com/office/drawing/2014/main" id="{6BDF17DC-8F18-6356-10F9-F91983F249AF}"/>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27149D06-4643-D0A4-7433-F54B1A1F0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44140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395537" y="325544"/>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COMMUNICATION INTERÉTATIQUE</a:t>
            </a:r>
            <a:endParaRPr lang="en-US" sz="4000" dirty="0">
              <a:solidFill>
                <a:srgbClr val="FBA617"/>
              </a:solidFill>
            </a:endParaRPr>
          </a:p>
        </p:txBody>
      </p:sp>
      <p:pic>
        <p:nvPicPr>
          <p:cNvPr id="3" name="Image 2"/>
          <p:cNvPicPr>
            <a:picLocks noChangeAspect="1"/>
          </p:cNvPicPr>
          <p:nvPr/>
        </p:nvPicPr>
        <p:blipFill>
          <a:blip r:embed="rId4"/>
          <a:stretch>
            <a:fillRect/>
          </a:stretch>
        </p:blipFill>
        <p:spPr>
          <a:xfrm>
            <a:off x="10685402" y="437361"/>
            <a:ext cx="1379822" cy="741598"/>
          </a:xfrm>
          <a:prstGeom prst="rect">
            <a:avLst/>
          </a:prstGeom>
        </p:spPr>
      </p:pic>
      <p:pic>
        <p:nvPicPr>
          <p:cNvPr id="4" name="Image 3"/>
          <p:cNvPicPr>
            <a:picLocks noChangeAspect="1"/>
          </p:cNvPicPr>
          <p:nvPr/>
        </p:nvPicPr>
        <p:blipFill>
          <a:blip r:embed="rId5"/>
          <a:stretch>
            <a:fillRect/>
          </a:stretch>
        </p:blipFill>
        <p:spPr>
          <a:xfrm>
            <a:off x="9789609" y="437361"/>
            <a:ext cx="806896" cy="741598"/>
          </a:xfrm>
          <a:prstGeom prst="rect">
            <a:avLst/>
          </a:prstGeom>
        </p:spPr>
      </p:pic>
      <p:sp>
        <p:nvSpPr>
          <p:cNvPr id="13" name="ZoneTexte 12"/>
          <p:cNvSpPr txBox="1"/>
          <p:nvPr/>
        </p:nvSpPr>
        <p:spPr>
          <a:xfrm>
            <a:off x="3207224" y="1631907"/>
            <a:ext cx="4849721" cy="4247317"/>
          </a:xfrm>
          <a:prstGeom prst="rect">
            <a:avLst/>
          </a:prstGeom>
          <a:noFill/>
        </p:spPr>
        <p:txBody>
          <a:bodyPr wrap="square" rtlCol="0">
            <a:spAutoFit/>
          </a:bodyPr>
          <a:lstStyle/>
          <a:p>
            <a:r>
              <a:rPr lang="en-US" altLang="fr-FR" b="1" dirty="0"/>
              <a:t>Comment </a:t>
            </a:r>
            <a:r>
              <a:rPr lang="en-US" altLang="fr-FR" b="1" dirty="0" err="1"/>
              <a:t>cela</a:t>
            </a:r>
            <a:r>
              <a:rPr lang="en-US" altLang="fr-FR" b="1" dirty="0"/>
              <a:t> </a:t>
            </a:r>
            <a:r>
              <a:rPr lang="en-US" altLang="fr-FR" b="1" dirty="0" err="1"/>
              <a:t>fonctionne</a:t>
            </a:r>
            <a:r>
              <a:rPr lang="en-US" altLang="fr-FR" b="1" dirty="0"/>
              <a:t>-t-il ?	</a:t>
            </a:r>
          </a:p>
          <a:p>
            <a:r>
              <a:rPr lang="en-US" altLang="fr-FR" dirty="0" err="1"/>
              <a:t>Plainte</a:t>
            </a:r>
            <a:r>
              <a:rPr lang="en-US" altLang="fr-FR" dirty="0"/>
              <a:t> d'un État </a:t>
            </a:r>
            <a:r>
              <a:rPr lang="en-US" altLang="fr-FR" dirty="0" err="1"/>
              <a:t>auprès</a:t>
            </a:r>
            <a:r>
              <a:rPr lang="en-US" altLang="fr-FR" dirty="0"/>
              <a:t> du </a:t>
            </a:r>
            <a:r>
              <a:rPr lang="en-US" altLang="fr-FR" dirty="0" err="1"/>
              <a:t>Comité</a:t>
            </a:r>
            <a:r>
              <a:rPr lang="en-US" altLang="fr-FR" dirty="0"/>
              <a:t> </a:t>
            </a:r>
            <a:r>
              <a:rPr lang="en-US" altLang="fr-FR" dirty="0" err="1"/>
              <a:t>concerné</a:t>
            </a:r>
            <a:r>
              <a:rPr lang="en-US" altLang="fr-FR" dirty="0"/>
              <a:t> pour violation d'un </a:t>
            </a:r>
            <a:r>
              <a:rPr lang="en-US" altLang="fr-FR" dirty="0" err="1"/>
              <a:t>traité</a:t>
            </a:r>
            <a:r>
              <a:rPr lang="en-US" altLang="fr-FR" dirty="0"/>
              <a:t> par un </a:t>
            </a:r>
            <a:r>
              <a:rPr lang="en-US" altLang="fr-FR" dirty="0" err="1"/>
              <a:t>autre</a:t>
            </a:r>
            <a:r>
              <a:rPr lang="en-US" altLang="fr-FR" dirty="0"/>
              <a:t> État. </a:t>
            </a:r>
          </a:p>
          <a:p>
            <a:r>
              <a:rPr lang="en-US" altLang="fr-FR" dirty="0"/>
              <a:t>Bons offices, conciliation. </a:t>
            </a:r>
            <a:r>
              <a:rPr lang="en-US" altLang="fr-FR" dirty="0" err="1"/>
              <a:t>Avantages</a:t>
            </a:r>
            <a:r>
              <a:rPr lang="en-US" altLang="fr-FR" dirty="0"/>
              <a:t> : large champ </a:t>
            </a:r>
            <a:r>
              <a:rPr lang="en-US" altLang="fr-FR" dirty="0" err="1"/>
              <a:t>d'application</a:t>
            </a:r>
            <a:r>
              <a:rPr lang="en-US" altLang="fr-FR" dirty="0"/>
              <a:t>, </a:t>
            </a:r>
            <a:r>
              <a:rPr lang="en-US" altLang="fr-FR" dirty="0" err="1"/>
              <a:t>grande</a:t>
            </a:r>
            <a:r>
              <a:rPr lang="en-US" altLang="fr-FR" dirty="0"/>
              <a:t> </a:t>
            </a:r>
            <a:r>
              <a:rPr lang="en-US" altLang="fr-FR" dirty="0" err="1"/>
              <a:t>portée</a:t>
            </a:r>
            <a:r>
              <a:rPr lang="en-US" altLang="fr-FR" dirty="0"/>
              <a:t>.</a:t>
            </a:r>
          </a:p>
          <a:p>
            <a:endParaRPr lang="en-US" altLang="fr-FR" dirty="0"/>
          </a:p>
          <a:p>
            <a:r>
              <a:rPr lang="en-US" altLang="fr-FR" b="1" dirty="0" err="1"/>
              <a:t>Difficultés</a:t>
            </a:r>
            <a:r>
              <a:rPr lang="en-US" altLang="fr-FR" b="1" dirty="0"/>
              <a:t> </a:t>
            </a:r>
            <a:r>
              <a:rPr lang="en-US" altLang="fr-FR" dirty="0"/>
              <a:t>: double condition </a:t>
            </a:r>
            <a:r>
              <a:rPr lang="en-US" altLang="fr-FR" dirty="0" err="1"/>
              <a:t>d'engagement</a:t>
            </a:r>
            <a:r>
              <a:rPr lang="en-US" altLang="fr-FR" dirty="0"/>
              <a:t> des </a:t>
            </a:r>
            <a:r>
              <a:rPr lang="en-US" altLang="fr-FR" dirty="0" err="1"/>
              <a:t>états</a:t>
            </a:r>
            <a:r>
              <a:rPr lang="en-US" altLang="fr-FR" dirty="0"/>
              <a:t>, </a:t>
            </a:r>
            <a:r>
              <a:rPr lang="en-US" altLang="fr-FR" dirty="0" err="1"/>
              <a:t>diplomatie</a:t>
            </a:r>
            <a:r>
              <a:rPr lang="en-US" altLang="fr-FR" dirty="0"/>
              <a:t>. Les deux </a:t>
            </a:r>
            <a:r>
              <a:rPr lang="en-US" altLang="fr-FR" dirty="0" err="1"/>
              <a:t>Etats</a:t>
            </a:r>
            <a:r>
              <a:rPr lang="en-US" altLang="fr-FR" dirty="0"/>
              <a:t> </a:t>
            </a:r>
            <a:r>
              <a:rPr lang="en-US" altLang="fr-FR" dirty="0" err="1"/>
              <a:t>doivent</a:t>
            </a:r>
            <a:r>
              <a:rPr lang="en-US" altLang="fr-FR" dirty="0"/>
              <a:t> </a:t>
            </a:r>
            <a:r>
              <a:rPr lang="en-US" altLang="fr-FR" dirty="0" err="1"/>
              <a:t>avoir</a:t>
            </a:r>
            <a:r>
              <a:rPr lang="en-US" altLang="fr-FR" dirty="0"/>
              <a:t> </a:t>
            </a:r>
            <a:r>
              <a:rPr lang="en-US" altLang="fr-FR" dirty="0" err="1"/>
              <a:t>ratifié</a:t>
            </a:r>
            <a:r>
              <a:rPr lang="en-US" altLang="fr-FR" dirty="0"/>
              <a:t> la convention (</a:t>
            </a:r>
            <a:r>
              <a:rPr lang="en-US" altLang="fr-FR" dirty="0" err="1"/>
              <a:t>ou</a:t>
            </a:r>
            <a:r>
              <a:rPr lang="en-US" altLang="fr-FR" dirty="0"/>
              <a:t> le </a:t>
            </a:r>
            <a:r>
              <a:rPr lang="en-US" altLang="fr-FR" dirty="0" err="1"/>
              <a:t>protocole</a:t>
            </a:r>
            <a:r>
              <a:rPr lang="en-US" altLang="fr-FR" dirty="0"/>
              <a:t>) </a:t>
            </a:r>
            <a:r>
              <a:rPr lang="en-US" altLang="fr-FR" dirty="0" err="1"/>
              <a:t>en</a:t>
            </a:r>
            <a:r>
              <a:rPr lang="en-US" altLang="fr-FR" dirty="0"/>
              <a:t> question et </a:t>
            </a:r>
            <a:r>
              <a:rPr lang="en-US" altLang="fr-FR" dirty="0" err="1"/>
              <a:t>déposé</a:t>
            </a:r>
            <a:r>
              <a:rPr lang="en-US" altLang="fr-FR" dirty="0"/>
              <a:t> la </a:t>
            </a:r>
            <a:r>
              <a:rPr lang="en-US" altLang="fr-FR" dirty="0" err="1"/>
              <a:t>déclaration</a:t>
            </a:r>
            <a:r>
              <a:rPr lang="en-US" altLang="fr-FR" dirty="0"/>
              <a:t> </a:t>
            </a:r>
            <a:r>
              <a:rPr lang="en-US" altLang="fr-FR" dirty="0" err="1"/>
              <a:t>d'acceptation</a:t>
            </a:r>
            <a:r>
              <a:rPr lang="en-US" altLang="fr-FR" dirty="0"/>
              <a:t> ; le </a:t>
            </a:r>
            <a:r>
              <a:rPr lang="en-US" altLang="fr-FR" dirty="0" err="1"/>
              <a:t>nombre</a:t>
            </a:r>
            <a:r>
              <a:rPr lang="en-US" altLang="fr-FR" dirty="0"/>
              <a:t> de </a:t>
            </a:r>
            <a:r>
              <a:rPr lang="en-US" altLang="fr-FR" dirty="0" err="1"/>
              <a:t>déclarations</a:t>
            </a:r>
            <a:r>
              <a:rPr lang="en-US" altLang="fr-FR" dirty="0"/>
              <a:t> pour le </a:t>
            </a:r>
            <a:r>
              <a:rPr lang="en-US" altLang="fr-FR" dirty="0" err="1"/>
              <a:t>v.e</a:t>
            </a:r>
            <a:r>
              <a:rPr lang="en-US" altLang="fr-FR" dirty="0"/>
              <a:t>. doit </a:t>
            </a:r>
            <a:r>
              <a:rPr lang="en-US" altLang="fr-FR" dirty="0" err="1"/>
              <a:t>être</a:t>
            </a:r>
            <a:r>
              <a:rPr lang="en-US" altLang="fr-FR" dirty="0"/>
              <a:t> </a:t>
            </a:r>
            <a:r>
              <a:rPr lang="en-US" altLang="fr-FR" dirty="0" err="1"/>
              <a:t>atteint</a:t>
            </a:r>
            <a:r>
              <a:rPr lang="en-US" altLang="fr-FR" dirty="0"/>
              <a:t> </a:t>
            </a:r>
          </a:p>
          <a:p>
            <a:endParaRPr lang="en-US" altLang="fr-FR" dirty="0"/>
          </a:p>
          <a:p>
            <a:r>
              <a:rPr lang="en-US" altLang="fr-FR" dirty="0" err="1"/>
              <a:t>Exemples</a:t>
            </a:r>
            <a:r>
              <a:rPr lang="en-US" altLang="fr-FR" dirty="0"/>
              <a:t> : CERD, Palestine vs </a:t>
            </a:r>
            <a:r>
              <a:rPr lang="en-US" altLang="fr-FR" dirty="0" err="1"/>
              <a:t>Israël</a:t>
            </a:r>
            <a:r>
              <a:rPr lang="en-US" altLang="fr-FR" dirty="0"/>
              <a:t>, Qatar vs </a:t>
            </a:r>
            <a:r>
              <a:rPr lang="en-US" altLang="fr-FR" dirty="0" err="1"/>
              <a:t>Arabie</a:t>
            </a:r>
            <a:r>
              <a:rPr lang="en-US" altLang="fr-FR" dirty="0"/>
              <a:t> </a:t>
            </a:r>
            <a:r>
              <a:rPr lang="en-US" altLang="fr-FR" dirty="0" err="1"/>
              <a:t>Saoudite</a:t>
            </a:r>
            <a:r>
              <a:rPr lang="en-US" altLang="fr-FR" dirty="0"/>
              <a:t> (</a:t>
            </a:r>
            <a:r>
              <a:rPr lang="en-US" altLang="fr-FR" dirty="0" err="1"/>
              <a:t>en</a:t>
            </a:r>
            <a:r>
              <a:rPr lang="en-US" altLang="fr-FR" dirty="0"/>
              <a:t> </a:t>
            </a:r>
            <a:r>
              <a:rPr lang="en-US" altLang="fr-FR" dirty="0" err="1"/>
              <a:t>cours</a:t>
            </a:r>
            <a:r>
              <a:rPr lang="en-US" altLang="fr-FR" dirty="0"/>
              <a:t>)</a:t>
            </a:r>
          </a:p>
        </p:txBody>
      </p:sp>
      <p:sp>
        <p:nvSpPr>
          <p:cNvPr id="9" name="ZoneTexte 8"/>
          <p:cNvSpPr txBox="1"/>
          <p:nvPr/>
        </p:nvSpPr>
        <p:spPr>
          <a:xfrm>
            <a:off x="8275137" y="1949888"/>
            <a:ext cx="3493827" cy="3139321"/>
          </a:xfrm>
          <a:prstGeom prst="rect">
            <a:avLst/>
          </a:prstGeom>
          <a:noFill/>
        </p:spPr>
        <p:txBody>
          <a:bodyPr wrap="square" rtlCol="0">
            <a:spAutoFit/>
          </a:bodyPr>
          <a:lstStyle/>
          <a:p>
            <a:r>
              <a:rPr lang="en-US" altLang="fr-FR" b="1" dirty="0" err="1"/>
              <a:t>Quels</a:t>
            </a:r>
            <a:r>
              <a:rPr lang="en-US" altLang="fr-FR" b="1" dirty="0"/>
              <a:t> </a:t>
            </a:r>
            <a:r>
              <a:rPr lang="en-US" altLang="fr-FR" b="1" dirty="0" err="1"/>
              <a:t>comités</a:t>
            </a:r>
            <a:r>
              <a:rPr lang="en-US" altLang="fr-FR" b="1" dirty="0"/>
              <a:t> ? </a:t>
            </a:r>
          </a:p>
          <a:p>
            <a:pPr marL="285750" indent="-285750">
              <a:buFont typeface="Arial" panose="020B0604020202020204" pitchFamily="34" charset="0"/>
              <a:buChar char="•"/>
            </a:pPr>
            <a:r>
              <a:rPr lang="en-US" altLang="fr-FR" dirty="0" err="1"/>
              <a:t>Comité</a:t>
            </a:r>
            <a:r>
              <a:rPr lang="en-US" altLang="fr-FR" dirty="0"/>
              <a:t> des droits </a:t>
            </a:r>
            <a:r>
              <a:rPr lang="en-US" altLang="fr-FR" dirty="0" err="1"/>
              <a:t>économiques</a:t>
            </a:r>
            <a:r>
              <a:rPr lang="en-US" altLang="fr-FR" dirty="0"/>
              <a:t>, </a:t>
            </a:r>
            <a:r>
              <a:rPr lang="en-US" altLang="fr-FR" dirty="0" err="1"/>
              <a:t>sociaux</a:t>
            </a:r>
            <a:r>
              <a:rPr lang="en-US" altLang="fr-FR" dirty="0"/>
              <a:t> et </a:t>
            </a:r>
            <a:r>
              <a:rPr lang="en-US" altLang="fr-FR" dirty="0" err="1"/>
              <a:t>culturels</a:t>
            </a:r>
            <a:endParaRPr lang="en-US" altLang="fr-FR" dirty="0"/>
          </a:p>
          <a:p>
            <a:pPr marL="285750" indent="-285750">
              <a:buFont typeface="Arial" panose="020B0604020202020204" pitchFamily="34" charset="0"/>
              <a:buChar char="•"/>
            </a:pPr>
            <a:r>
              <a:rPr lang="en-US" altLang="fr-FR" dirty="0" err="1"/>
              <a:t>Comité</a:t>
            </a:r>
            <a:r>
              <a:rPr lang="en-US" altLang="fr-FR" dirty="0"/>
              <a:t> </a:t>
            </a:r>
            <a:r>
              <a:rPr lang="en-US" altLang="fr-FR" dirty="0" err="1"/>
              <a:t>contre</a:t>
            </a:r>
            <a:r>
              <a:rPr lang="en-US" altLang="fr-FR" dirty="0"/>
              <a:t> la torture</a:t>
            </a:r>
          </a:p>
          <a:p>
            <a:pPr marL="285750" indent="-285750">
              <a:buFont typeface="Arial" panose="020B0604020202020204" pitchFamily="34" charset="0"/>
              <a:buChar char="•"/>
            </a:pPr>
            <a:r>
              <a:rPr lang="en-US" altLang="fr-FR" dirty="0" err="1"/>
              <a:t>Comité</a:t>
            </a:r>
            <a:r>
              <a:rPr lang="en-US" altLang="fr-FR" dirty="0"/>
              <a:t> pour </a:t>
            </a:r>
            <a:r>
              <a:rPr lang="en-US" altLang="fr-FR" dirty="0" err="1"/>
              <a:t>l'élimination</a:t>
            </a:r>
            <a:r>
              <a:rPr lang="en-US" altLang="fr-FR" dirty="0"/>
              <a:t> de la discrimination </a:t>
            </a:r>
            <a:r>
              <a:rPr lang="en-US" altLang="fr-FR" dirty="0" err="1"/>
              <a:t>raciale</a:t>
            </a:r>
            <a:endParaRPr lang="en-US" altLang="fr-FR" dirty="0"/>
          </a:p>
          <a:p>
            <a:pPr marL="285750" indent="-285750">
              <a:buFont typeface="Arial" panose="020B0604020202020204" pitchFamily="34" charset="0"/>
              <a:buChar char="•"/>
            </a:pPr>
            <a:r>
              <a:rPr lang="en-US" altLang="fr-FR" dirty="0" err="1"/>
              <a:t>Comité</a:t>
            </a:r>
            <a:r>
              <a:rPr lang="en-US" altLang="fr-FR" dirty="0"/>
              <a:t> des droits de </a:t>
            </a:r>
            <a:r>
              <a:rPr lang="en-US" altLang="fr-FR" dirty="0" err="1"/>
              <a:t>l'enfant</a:t>
            </a:r>
            <a:endParaRPr lang="en-US" altLang="fr-FR" dirty="0"/>
          </a:p>
          <a:p>
            <a:pPr marL="285750" indent="-285750">
              <a:buFont typeface="Arial" panose="020B0604020202020204" pitchFamily="34" charset="0"/>
              <a:buChar char="•"/>
            </a:pPr>
            <a:r>
              <a:rPr lang="en-US" altLang="fr-FR" dirty="0" err="1"/>
              <a:t>Comité</a:t>
            </a:r>
            <a:r>
              <a:rPr lang="en-US" altLang="fr-FR" dirty="0"/>
              <a:t> des droits des </a:t>
            </a:r>
            <a:r>
              <a:rPr lang="en-US" altLang="fr-FR" dirty="0" err="1"/>
              <a:t>travailleurs</a:t>
            </a:r>
            <a:r>
              <a:rPr lang="en-US" altLang="fr-FR" dirty="0"/>
              <a:t> migrants</a:t>
            </a:r>
          </a:p>
          <a:p>
            <a:pPr marL="285750" indent="-285750">
              <a:buFont typeface="Arial" panose="020B0604020202020204" pitchFamily="34" charset="0"/>
              <a:buChar char="•"/>
            </a:pPr>
            <a:r>
              <a:rPr lang="en-US" altLang="fr-FR" dirty="0" err="1"/>
              <a:t>Comité</a:t>
            </a:r>
            <a:r>
              <a:rPr lang="en-US" altLang="fr-FR" dirty="0"/>
              <a:t> des droits de </a:t>
            </a:r>
            <a:r>
              <a:rPr lang="en-US" altLang="fr-FR" dirty="0" err="1"/>
              <a:t>l'homme</a:t>
            </a:r>
            <a:endParaRPr lang="en-US" altLang="fr-FR" dirty="0"/>
          </a:p>
          <a:p>
            <a:endParaRPr lang="en-GB" dirty="0"/>
          </a:p>
        </p:txBody>
      </p:sp>
      <p:sp>
        <p:nvSpPr>
          <p:cNvPr id="11" name="ZoneTexte 10">
            <a:extLst>
              <a:ext uri="{FF2B5EF4-FFF2-40B4-BE49-F238E27FC236}">
                <a16:creationId xmlns:a16="http://schemas.microsoft.com/office/drawing/2014/main" id="{D6D8B9CD-80B1-C202-5C73-CE356C0FE023}"/>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4" name="Sous-titre 2">
            <a:extLst>
              <a:ext uri="{FF2B5EF4-FFF2-40B4-BE49-F238E27FC236}">
                <a16:creationId xmlns:a16="http://schemas.microsoft.com/office/drawing/2014/main" id="{1FADB71A-028C-BFC4-DE4A-5A179BB6EA17}"/>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5" name="Image 4" descr="Une image contenant texte&#10;&#10;Description générée automatiquement">
            <a:extLst>
              <a:ext uri="{FF2B5EF4-FFF2-40B4-BE49-F238E27FC236}">
                <a16:creationId xmlns:a16="http://schemas.microsoft.com/office/drawing/2014/main" id="{BF9E8958-0063-615E-7304-112F4FB88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04885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600894" y="381365"/>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3600" dirty="0">
                <a:solidFill>
                  <a:srgbClr val="FBA617"/>
                </a:solidFill>
              </a:rPr>
              <a:t>AUTRES PROCEDURES PREVUES PAR LES TRAITES</a:t>
            </a:r>
            <a:endParaRPr lang="en-US" sz="3600" dirty="0">
              <a:solidFill>
                <a:srgbClr val="FBA617"/>
              </a:solidFill>
            </a:endParaRPr>
          </a:p>
        </p:txBody>
      </p:sp>
      <p:pic>
        <p:nvPicPr>
          <p:cNvPr id="3" name="Image 2"/>
          <p:cNvPicPr>
            <a:picLocks noChangeAspect="1"/>
          </p:cNvPicPr>
          <p:nvPr/>
        </p:nvPicPr>
        <p:blipFill>
          <a:blip r:embed="rId4"/>
          <a:stretch>
            <a:fillRect/>
          </a:stretch>
        </p:blipFill>
        <p:spPr>
          <a:xfrm>
            <a:off x="10421223" y="343847"/>
            <a:ext cx="1479284" cy="795055"/>
          </a:xfrm>
          <a:prstGeom prst="rect">
            <a:avLst/>
          </a:prstGeom>
        </p:spPr>
      </p:pic>
      <p:pic>
        <p:nvPicPr>
          <p:cNvPr id="4" name="Image 3"/>
          <p:cNvPicPr>
            <a:picLocks noChangeAspect="1"/>
          </p:cNvPicPr>
          <p:nvPr/>
        </p:nvPicPr>
        <p:blipFill>
          <a:blip r:embed="rId5"/>
          <a:stretch>
            <a:fillRect/>
          </a:stretch>
        </p:blipFill>
        <p:spPr>
          <a:xfrm>
            <a:off x="10686790" y="1366198"/>
            <a:ext cx="986419" cy="906593"/>
          </a:xfrm>
          <a:prstGeom prst="rect">
            <a:avLst/>
          </a:prstGeom>
        </p:spPr>
      </p:pic>
      <p:sp>
        <p:nvSpPr>
          <p:cNvPr id="13" name="ZoneTexte 12"/>
          <p:cNvSpPr txBox="1"/>
          <p:nvPr/>
        </p:nvSpPr>
        <p:spPr>
          <a:xfrm>
            <a:off x="4040237" y="2775219"/>
            <a:ext cx="6646553" cy="1429622"/>
          </a:xfrm>
          <a:prstGeom prst="rect">
            <a:avLst/>
          </a:prstGeom>
          <a:noFill/>
        </p:spPr>
        <p:txBody>
          <a:bodyPr wrap="square" rtlCol="0">
            <a:spAutoFit/>
          </a:bodyPr>
          <a:lstStyle/>
          <a:p>
            <a:pPr>
              <a:lnSpc>
                <a:spcPct val="150000"/>
              </a:lnSpc>
            </a:pPr>
            <a:r>
              <a:rPr lang="fr-BE" altLang="fr-FR" sz="2000" b="1" dirty="0"/>
              <a:t>C. Procédure d'enquête</a:t>
            </a:r>
          </a:p>
          <a:p>
            <a:pPr>
              <a:lnSpc>
                <a:spcPct val="150000"/>
              </a:lnSpc>
            </a:pPr>
            <a:r>
              <a:rPr lang="fr-BE" altLang="fr-FR" sz="2000" b="1" dirty="0"/>
              <a:t>D. Visites (SPT) et mécanismes nationaux de prévention </a:t>
            </a:r>
          </a:p>
          <a:p>
            <a:pPr>
              <a:lnSpc>
                <a:spcPct val="150000"/>
              </a:lnSpc>
            </a:pPr>
            <a:r>
              <a:rPr lang="fr-BE" altLang="fr-FR" sz="2000" b="1" dirty="0"/>
              <a:t>E. Mesures d'alerte précoce et procédures d'urgence (CERD)</a:t>
            </a:r>
            <a:endParaRPr lang="en-US" altLang="fr-FR" sz="2000" b="1" dirty="0"/>
          </a:p>
        </p:txBody>
      </p:sp>
      <p:sp>
        <p:nvSpPr>
          <p:cNvPr id="10" name="ZoneTexte 9">
            <a:extLst>
              <a:ext uri="{FF2B5EF4-FFF2-40B4-BE49-F238E27FC236}">
                <a16:creationId xmlns:a16="http://schemas.microsoft.com/office/drawing/2014/main" id="{FD141997-261C-6192-1E37-86C9E1FE3495}"/>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4" name="Sous-titre 2">
            <a:extLst>
              <a:ext uri="{FF2B5EF4-FFF2-40B4-BE49-F238E27FC236}">
                <a16:creationId xmlns:a16="http://schemas.microsoft.com/office/drawing/2014/main" id="{AA45F79F-F58C-E2B6-88FE-2E3454DF217E}"/>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17AC6DD6-4140-B7F1-1E02-FDE8187E11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0300" y="5938099"/>
            <a:ext cx="2460448" cy="769441"/>
          </a:xfrm>
          <a:prstGeom prst="rect">
            <a:avLst/>
          </a:prstGeom>
        </p:spPr>
      </p:pic>
    </p:spTree>
    <p:extLst>
      <p:ext uri="{BB962C8B-B14F-4D97-AF65-F5344CB8AC3E}">
        <p14:creationId xmlns:p14="http://schemas.microsoft.com/office/powerpoint/2010/main" val="70183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3981941" y="36988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Communications </a:t>
            </a:r>
            <a:r>
              <a:rPr lang="en-GB" altLang="fr-FR" sz="4000" dirty="0" err="1">
                <a:solidFill>
                  <a:srgbClr val="FBA617"/>
                </a:solidFill>
              </a:rPr>
              <a:t>individuelles</a:t>
            </a:r>
            <a:endParaRPr lang="en-GB" sz="4000" dirty="0">
              <a:solidFill>
                <a:srgbClr val="FBA617"/>
              </a:solidFill>
            </a:endParaRPr>
          </a:p>
        </p:txBody>
      </p:sp>
      <p:pic>
        <p:nvPicPr>
          <p:cNvPr id="3" name="Image 2"/>
          <p:cNvPicPr>
            <a:picLocks noChangeAspect="1"/>
          </p:cNvPicPr>
          <p:nvPr/>
        </p:nvPicPr>
        <p:blipFill>
          <a:blip r:embed="rId4"/>
          <a:stretch>
            <a:fillRect/>
          </a:stretch>
        </p:blipFill>
        <p:spPr>
          <a:xfrm>
            <a:off x="10434342" y="369889"/>
            <a:ext cx="1557197" cy="836930"/>
          </a:xfrm>
          <a:prstGeom prst="rect">
            <a:avLst/>
          </a:prstGeom>
        </p:spPr>
      </p:pic>
      <p:pic>
        <p:nvPicPr>
          <p:cNvPr id="4" name="Image 3"/>
          <p:cNvPicPr>
            <a:picLocks noChangeAspect="1"/>
          </p:cNvPicPr>
          <p:nvPr/>
        </p:nvPicPr>
        <p:blipFill>
          <a:blip r:embed="rId5"/>
          <a:stretch>
            <a:fillRect/>
          </a:stretch>
        </p:blipFill>
        <p:spPr>
          <a:xfrm>
            <a:off x="10751266" y="1600662"/>
            <a:ext cx="1001700" cy="920637"/>
          </a:xfrm>
          <a:prstGeom prst="rect">
            <a:avLst/>
          </a:prstGeom>
        </p:spPr>
      </p:pic>
      <p:sp>
        <p:nvSpPr>
          <p:cNvPr id="9" name="ZoneTexte 8"/>
          <p:cNvSpPr txBox="1"/>
          <p:nvPr/>
        </p:nvSpPr>
        <p:spPr>
          <a:xfrm>
            <a:off x="3375498" y="1805060"/>
            <a:ext cx="7058844" cy="3083921"/>
          </a:xfrm>
          <a:prstGeom prst="rect">
            <a:avLst/>
          </a:prstGeom>
          <a:noFill/>
        </p:spPr>
        <p:txBody>
          <a:bodyPr wrap="square" rtlCol="0">
            <a:spAutoFit/>
          </a:bodyPr>
          <a:lstStyle/>
          <a:p>
            <a:pPr>
              <a:lnSpc>
                <a:spcPct val="90000"/>
              </a:lnSpc>
            </a:pPr>
            <a:r>
              <a:rPr lang="en-GB" altLang="fr-FR" b="1" dirty="0" err="1"/>
              <a:t>Quels</a:t>
            </a:r>
            <a:r>
              <a:rPr lang="en-GB" altLang="fr-FR" b="1" dirty="0"/>
              <a:t> </a:t>
            </a:r>
            <a:r>
              <a:rPr lang="en-GB" altLang="fr-FR" b="1" dirty="0" err="1"/>
              <a:t>comités</a:t>
            </a:r>
            <a:r>
              <a:rPr lang="en-GB" altLang="fr-FR" b="1" dirty="0"/>
              <a:t> ?</a:t>
            </a:r>
          </a:p>
          <a:p>
            <a:pPr>
              <a:lnSpc>
                <a:spcPct val="90000"/>
              </a:lnSpc>
            </a:pPr>
            <a:endParaRPr lang="en-GB" altLang="fr-FR" i="1" dirty="0"/>
          </a:p>
          <a:p>
            <a:pPr marL="285750" indent="-285750">
              <a:lnSpc>
                <a:spcPct val="90000"/>
              </a:lnSpc>
              <a:buFont typeface="Arial" panose="020B0604020202020204" pitchFamily="34" charset="0"/>
              <a:buChar char="•"/>
            </a:pPr>
            <a:r>
              <a:rPr lang="en-GB" altLang="fr-FR" dirty="0" err="1"/>
              <a:t>Comité</a:t>
            </a:r>
            <a:r>
              <a:rPr lang="en-GB" altLang="fr-FR" dirty="0"/>
              <a:t> pour </a:t>
            </a:r>
            <a:r>
              <a:rPr lang="en-GB" altLang="fr-FR" dirty="0" err="1"/>
              <a:t>l'élimination</a:t>
            </a:r>
            <a:r>
              <a:rPr lang="en-GB" altLang="fr-FR" dirty="0"/>
              <a:t> de la discrimination </a:t>
            </a:r>
            <a:r>
              <a:rPr lang="en-GB" altLang="fr-FR" dirty="0" err="1"/>
              <a:t>raciale</a:t>
            </a:r>
            <a:r>
              <a:rPr lang="en-GB" altLang="fr-FR" dirty="0"/>
              <a:t> (CEDR) </a:t>
            </a:r>
          </a:p>
          <a:p>
            <a:pPr marL="285750" indent="-285750">
              <a:lnSpc>
                <a:spcPct val="90000"/>
              </a:lnSpc>
              <a:buFont typeface="Arial" panose="020B0604020202020204" pitchFamily="34" charset="0"/>
              <a:buChar char="•"/>
            </a:pPr>
            <a:r>
              <a:rPr lang="en-GB" altLang="fr-FR" dirty="0" err="1"/>
              <a:t>Comité</a:t>
            </a:r>
            <a:r>
              <a:rPr lang="en-GB" altLang="fr-FR" dirty="0"/>
              <a:t> des droits </a:t>
            </a:r>
            <a:r>
              <a:rPr lang="en-GB" altLang="fr-FR" dirty="0" err="1"/>
              <a:t>économiques</a:t>
            </a:r>
            <a:r>
              <a:rPr lang="en-GB" altLang="fr-FR" dirty="0"/>
              <a:t>, </a:t>
            </a:r>
            <a:r>
              <a:rPr lang="en-GB" altLang="fr-FR" dirty="0" err="1"/>
              <a:t>sociaux</a:t>
            </a:r>
            <a:r>
              <a:rPr lang="en-GB" altLang="fr-FR" dirty="0"/>
              <a:t> et </a:t>
            </a:r>
            <a:r>
              <a:rPr lang="en-GB" altLang="fr-FR" dirty="0" err="1"/>
              <a:t>culturels</a:t>
            </a:r>
            <a:r>
              <a:rPr lang="en-GB" altLang="fr-FR" dirty="0"/>
              <a:t> (CDESC)</a:t>
            </a:r>
          </a:p>
          <a:p>
            <a:pPr marL="285750" indent="-285750">
              <a:lnSpc>
                <a:spcPct val="90000"/>
              </a:lnSpc>
              <a:buFont typeface="Arial" panose="020B0604020202020204" pitchFamily="34" charset="0"/>
              <a:buChar char="•"/>
            </a:pPr>
            <a:r>
              <a:rPr lang="en-GB" altLang="fr-FR" dirty="0" err="1"/>
              <a:t>Comité</a:t>
            </a:r>
            <a:r>
              <a:rPr lang="en-GB" altLang="fr-FR" dirty="0"/>
              <a:t> des droits de </a:t>
            </a:r>
            <a:r>
              <a:rPr lang="en-GB" altLang="fr-FR" dirty="0" err="1"/>
              <a:t>l'homme</a:t>
            </a:r>
            <a:r>
              <a:rPr lang="en-GB" altLang="fr-FR" dirty="0"/>
              <a:t> (CDH)</a:t>
            </a:r>
          </a:p>
          <a:p>
            <a:pPr marL="285750" indent="-285750">
              <a:lnSpc>
                <a:spcPct val="90000"/>
              </a:lnSpc>
              <a:buFont typeface="Arial" panose="020B0604020202020204" pitchFamily="34" charset="0"/>
              <a:buChar char="•"/>
            </a:pPr>
            <a:r>
              <a:rPr lang="en-GB" altLang="fr-FR" dirty="0" err="1"/>
              <a:t>Comité</a:t>
            </a:r>
            <a:r>
              <a:rPr lang="en-GB" altLang="fr-FR" dirty="0"/>
              <a:t> pour </a:t>
            </a:r>
            <a:r>
              <a:rPr lang="en-GB" altLang="fr-FR" dirty="0" err="1"/>
              <a:t>l'élimination</a:t>
            </a:r>
            <a:r>
              <a:rPr lang="en-GB" altLang="fr-FR" dirty="0"/>
              <a:t> de la discrimination </a:t>
            </a:r>
            <a:r>
              <a:rPr lang="en-GB" altLang="fr-FR" dirty="0" err="1"/>
              <a:t>à</a:t>
            </a:r>
            <a:r>
              <a:rPr lang="en-GB" altLang="fr-FR" dirty="0"/>
              <a:t> </a:t>
            </a:r>
            <a:r>
              <a:rPr lang="en-GB" altLang="fr-FR" dirty="0" err="1"/>
              <a:t>l'égard</a:t>
            </a:r>
            <a:r>
              <a:rPr lang="en-GB" altLang="fr-FR" dirty="0"/>
              <a:t> des femmes (CEDF)</a:t>
            </a:r>
          </a:p>
          <a:p>
            <a:pPr marL="285750" indent="-285750">
              <a:lnSpc>
                <a:spcPct val="90000"/>
              </a:lnSpc>
              <a:buFont typeface="Arial" panose="020B0604020202020204" pitchFamily="34" charset="0"/>
              <a:buChar char="•"/>
            </a:pPr>
            <a:r>
              <a:rPr lang="en-GB" altLang="fr-FR" dirty="0" err="1"/>
              <a:t>Comité</a:t>
            </a:r>
            <a:r>
              <a:rPr lang="en-GB" altLang="fr-FR" dirty="0"/>
              <a:t> </a:t>
            </a:r>
            <a:r>
              <a:rPr lang="en-GB" altLang="fr-FR" dirty="0" err="1"/>
              <a:t>contre</a:t>
            </a:r>
            <a:r>
              <a:rPr lang="en-GB" altLang="fr-FR" dirty="0"/>
              <a:t> la torture (CCT)</a:t>
            </a:r>
          </a:p>
          <a:p>
            <a:pPr marL="285750" indent="-285750">
              <a:lnSpc>
                <a:spcPct val="90000"/>
              </a:lnSpc>
              <a:buFont typeface="Arial" panose="020B0604020202020204" pitchFamily="34" charset="0"/>
              <a:buChar char="•"/>
            </a:pPr>
            <a:r>
              <a:rPr lang="en-GB" altLang="fr-FR" dirty="0" err="1"/>
              <a:t>Comité</a:t>
            </a:r>
            <a:r>
              <a:rPr lang="en-GB" altLang="fr-FR" dirty="0"/>
              <a:t> des droits de </a:t>
            </a:r>
            <a:r>
              <a:rPr lang="en-GB" altLang="fr-FR" dirty="0" err="1"/>
              <a:t>l'enfant</a:t>
            </a:r>
            <a:r>
              <a:rPr lang="en-GB" altLang="fr-FR" dirty="0"/>
              <a:t> (CDE)</a:t>
            </a:r>
          </a:p>
          <a:p>
            <a:pPr marL="285750" indent="-285750">
              <a:lnSpc>
                <a:spcPct val="90000"/>
              </a:lnSpc>
              <a:buFont typeface="Arial" panose="020B0604020202020204" pitchFamily="34" charset="0"/>
              <a:buChar char="•"/>
            </a:pPr>
            <a:r>
              <a:rPr lang="en-GB" altLang="fr-FR" dirty="0" err="1"/>
              <a:t>Comité</a:t>
            </a:r>
            <a:r>
              <a:rPr lang="en-GB" altLang="fr-FR" dirty="0"/>
              <a:t> sur les </a:t>
            </a:r>
            <a:r>
              <a:rPr lang="en-GB" altLang="fr-FR" dirty="0" err="1"/>
              <a:t>travailleurs</a:t>
            </a:r>
            <a:r>
              <a:rPr lang="en-GB" altLang="fr-FR" dirty="0"/>
              <a:t> migrants (CTM)</a:t>
            </a:r>
          </a:p>
          <a:p>
            <a:pPr marL="285750" indent="-285750">
              <a:lnSpc>
                <a:spcPct val="90000"/>
              </a:lnSpc>
              <a:buFont typeface="Arial" panose="020B0604020202020204" pitchFamily="34" charset="0"/>
              <a:buChar char="•"/>
            </a:pPr>
            <a:r>
              <a:rPr lang="en-GB" altLang="fr-FR" dirty="0" err="1"/>
              <a:t>Comité</a:t>
            </a:r>
            <a:r>
              <a:rPr lang="en-GB" altLang="fr-FR" dirty="0"/>
              <a:t> des droits des </a:t>
            </a:r>
            <a:r>
              <a:rPr lang="en-GB" altLang="fr-FR" dirty="0" err="1"/>
              <a:t>personnes</a:t>
            </a:r>
            <a:r>
              <a:rPr lang="en-GB" altLang="fr-FR" dirty="0"/>
              <a:t> </a:t>
            </a:r>
            <a:r>
              <a:rPr lang="en-GB" altLang="fr-FR" dirty="0" err="1"/>
              <a:t>handicapées</a:t>
            </a:r>
            <a:r>
              <a:rPr lang="en-GB" altLang="fr-FR" dirty="0"/>
              <a:t> (CDPH)</a:t>
            </a:r>
          </a:p>
          <a:p>
            <a:pPr marL="285750" indent="-285750">
              <a:lnSpc>
                <a:spcPct val="90000"/>
              </a:lnSpc>
              <a:buFont typeface="Arial" panose="020B0604020202020204" pitchFamily="34" charset="0"/>
              <a:buChar char="•"/>
            </a:pPr>
            <a:r>
              <a:rPr lang="en-GB" altLang="fr-FR" dirty="0" err="1"/>
              <a:t>Comité</a:t>
            </a:r>
            <a:r>
              <a:rPr lang="en-GB" altLang="fr-FR" dirty="0"/>
              <a:t> des </a:t>
            </a:r>
            <a:r>
              <a:rPr lang="en-GB" altLang="fr-FR" dirty="0" err="1"/>
              <a:t>disparitions</a:t>
            </a:r>
            <a:r>
              <a:rPr lang="en-GB" altLang="fr-FR" dirty="0"/>
              <a:t> </a:t>
            </a:r>
            <a:r>
              <a:rPr lang="en-GB" altLang="fr-FR" dirty="0" err="1"/>
              <a:t>forcées</a:t>
            </a:r>
            <a:r>
              <a:rPr lang="en-GB" altLang="fr-FR" dirty="0"/>
              <a:t> (CDF)</a:t>
            </a:r>
            <a:endParaRPr lang="fr-BE" altLang="fr-FR" dirty="0"/>
          </a:p>
        </p:txBody>
      </p:sp>
      <p:sp>
        <p:nvSpPr>
          <p:cNvPr id="10" name="ZoneTexte 9"/>
          <p:cNvSpPr txBox="1"/>
          <p:nvPr/>
        </p:nvSpPr>
        <p:spPr>
          <a:xfrm>
            <a:off x="6723882" y="5025598"/>
            <a:ext cx="5358431" cy="590931"/>
          </a:xfrm>
          <a:prstGeom prst="rect">
            <a:avLst/>
          </a:prstGeom>
          <a:noFill/>
        </p:spPr>
        <p:txBody>
          <a:bodyPr wrap="square" rtlCol="0">
            <a:spAutoFit/>
          </a:bodyPr>
          <a:lstStyle/>
          <a:p>
            <a:pPr>
              <a:lnSpc>
                <a:spcPct val="90000"/>
              </a:lnSpc>
            </a:pPr>
            <a:r>
              <a:rPr lang="fr-BE" altLang="fr-FR" i="1" dirty="0"/>
              <a:t>	</a:t>
            </a:r>
            <a:r>
              <a:rPr lang="fr-BE" altLang="fr-FR" dirty="0">
                <a:sym typeface="Wingdings" panose="05000000000000000000" pitchFamily="2" charset="2"/>
              </a:rPr>
              <a:t> Vous devrez faire un choix stratégique</a:t>
            </a:r>
            <a:endParaRPr lang="en-US" dirty="0"/>
          </a:p>
          <a:p>
            <a:pPr>
              <a:lnSpc>
                <a:spcPct val="90000"/>
              </a:lnSpc>
            </a:pPr>
            <a:endParaRPr lang="fr-BE" altLang="fr-FR" i="1" dirty="0"/>
          </a:p>
        </p:txBody>
      </p:sp>
      <p:sp>
        <p:nvSpPr>
          <p:cNvPr id="13" name="ZoneTexte 12">
            <a:extLst>
              <a:ext uri="{FF2B5EF4-FFF2-40B4-BE49-F238E27FC236}">
                <a16:creationId xmlns:a16="http://schemas.microsoft.com/office/drawing/2014/main" id="{6A8B546F-67C1-3923-6128-F716E28F5C72}"/>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4" name="Sous-titre 2">
            <a:extLst>
              <a:ext uri="{FF2B5EF4-FFF2-40B4-BE49-F238E27FC236}">
                <a16:creationId xmlns:a16="http://schemas.microsoft.com/office/drawing/2014/main" id="{AF493A59-F687-22F0-C58E-E645DAA1B07D}"/>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4D4A9831-2679-ED9E-36BB-B0AA158740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67496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4"/>
          <a:stretch>
            <a:fillRect/>
          </a:stretch>
        </p:blipFill>
        <p:spPr>
          <a:xfrm>
            <a:off x="10384112" y="253717"/>
            <a:ext cx="1495327" cy="803678"/>
          </a:xfrm>
          <a:prstGeom prst="rect">
            <a:avLst/>
          </a:prstGeom>
        </p:spPr>
      </p:pic>
      <p:pic>
        <p:nvPicPr>
          <p:cNvPr id="4" name="Image 3"/>
          <p:cNvPicPr>
            <a:picLocks noChangeAspect="1"/>
          </p:cNvPicPr>
          <p:nvPr/>
        </p:nvPicPr>
        <p:blipFill>
          <a:blip r:embed="rId5"/>
          <a:stretch>
            <a:fillRect/>
          </a:stretch>
        </p:blipFill>
        <p:spPr>
          <a:xfrm>
            <a:off x="10824946" y="1668379"/>
            <a:ext cx="928020" cy="852920"/>
          </a:xfrm>
          <a:prstGeom prst="rect">
            <a:avLst/>
          </a:prstGeom>
        </p:spPr>
      </p:pic>
      <p:sp>
        <p:nvSpPr>
          <p:cNvPr id="9" name="ZoneTexte 8"/>
          <p:cNvSpPr txBox="1"/>
          <p:nvPr/>
        </p:nvSpPr>
        <p:spPr>
          <a:xfrm>
            <a:off x="3375498" y="1805060"/>
            <a:ext cx="7058844" cy="2862322"/>
          </a:xfrm>
          <a:prstGeom prst="rect">
            <a:avLst/>
          </a:prstGeom>
          <a:noFill/>
        </p:spPr>
        <p:txBody>
          <a:bodyPr wrap="square" rtlCol="0">
            <a:spAutoFit/>
          </a:bodyPr>
          <a:lstStyle/>
          <a:p>
            <a:r>
              <a:rPr lang="en-US" i="1" dirty="0"/>
              <a:t>Comment </a:t>
            </a:r>
            <a:r>
              <a:rPr lang="en-US" i="1" dirty="0" err="1"/>
              <a:t>cela</a:t>
            </a:r>
            <a:r>
              <a:rPr lang="en-US" i="1" dirty="0"/>
              <a:t> </a:t>
            </a:r>
            <a:r>
              <a:rPr lang="en-US" i="1" dirty="0" err="1"/>
              <a:t>fonctionne</a:t>
            </a:r>
            <a:r>
              <a:rPr lang="en-US" i="1" dirty="0"/>
              <a:t>-t-il ?</a:t>
            </a:r>
          </a:p>
          <a:p>
            <a:r>
              <a:rPr lang="en-US" altLang="fr-FR" dirty="0"/>
              <a:t>Un </a:t>
            </a:r>
            <a:r>
              <a:rPr lang="en-US" altLang="fr-FR" dirty="0" err="1"/>
              <a:t>individu</a:t>
            </a:r>
            <a:r>
              <a:rPr lang="en-US" altLang="fr-FR" dirty="0"/>
              <a:t> </a:t>
            </a:r>
            <a:r>
              <a:rPr lang="en-US" altLang="fr-FR" dirty="0" err="1"/>
              <a:t>peut</a:t>
            </a:r>
            <a:r>
              <a:rPr lang="en-US" altLang="fr-FR" dirty="0"/>
              <a:t> </a:t>
            </a:r>
            <a:r>
              <a:rPr lang="en-US" altLang="fr-FR" dirty="0" err="1"/>
              <a:t>déposer</a:t>
            </a:r>
            <a:r>
              <a:rPr lang="en-US" altLang="fr-FR" dirty="0"/>
              <a:t> </a:t>
            </a:r>
            <a:r>
              <a:rPr lang="en-US" altLang="fr-FR" dirty="0" err="1"/>
              <a:t>une</a:t>
            </a:r>
            <a:r>
              <a:rPr lang="en-US" altLang="fr-FR" dirty="0"/>
              <a:t> </a:t>
            </a:r>
            <a:r>
              <a:rPr lang="en-US" altLang="fr-FR" dirty="0" err="1"/>
              <a:t>plainte</a:t>
            </a:r>
            <a:r>
              <a:rPr lang="en-US" altLang="fr-FR" dirty="0"/>
              <a:t> </a:t>
            </a:r>
            <a:r>
              <a:rPr lang="en-US" altLang="fr-FR" dirty="0" err="1"/>
              <a:t>auprès</a:t>
            </a:r>
            <a:r>
              <a:rPr lang="en-US" altLang="fr-FR" dirty="0"/>
              <a:t> de </a:t>
            </a:r>
            <a:r>
              <a:rPr lang="en-US" altLang="fr-FR" dirty="0" err="1"/>
              <a:t>l'un</a:t>
            </a:r>
            <a:r>
              <a:rPr lang="en-US" altLang="fr-FR" dirty="0"/>
              <a:t> des </a:t>
            </a:r>
            <a:r>
              <a:rPr lang="en-US" altLang="fr-FR" dirty="0" err="1"/>
              <a:t>comités</a:t>
            </a:r>
            <a:r>
              <a:rPr lang="en-US" altLang="fr-FR" dirty="0"/>
              <a:t>, </a:t>
            </a:r>
            <a:r>
              <a:rPr lang="en-US" altLang="fr-FR" dirty="0" err="1"/>
              <a:t>s'il</a:t>
            </a:r>
            <a:r>
              <a:rPr lang="en-US" altLang="fr-FR" dirty="0"/>
              <a:t> </a:t>
            </a:r>
            <a:r>
              <a:rPr lang="en-US" altLang="fr-FR" dirty="0" err="1"/>
              <a:t>estime</a:t>
            </a:r>
            <a:r>
              <a:rPr lang="en-US" altLang="fr-FR" dirty="0"/>
              <a:t> </a:t>
            </a:r>
            <a:r>
              <a:rPr lang="en-US" altLang="fr-FR" dirty="0" err="1"/>
              <a:t>qu'un</a:t>
            </a:r>
            <a:r>
              <a:rPr lang="en-US" altLang="fr-FR" dirty="0"/>
              <a:t> droit protégé par la Convention et/</a:t>
            </a:r>
            <a:r>
              <a:rPr lang="en-US" altLang="fr-FR" dirty="0" err="1"/>
              <a:t>ou</a:t>
            </a:r>
            <a:r>
              <a:rPr lang="en-US" altLang="fr-FR" dirty="0"/>
              <a:t> </a:t>
            </a:r>
            <a:r>
              <a:rPr lang="en-US" altLang="fr-FR" dirty="0" err="1"/>
              <a:t>ses</a:t>
            </a:r>
            <a:r>
              <a:rPr lang="en-US" altLang="fr-FR" dirty="0"/>
              <a:t> </a:t>
            </a:r>
            <a:r>
              <a:rPr lang="en-US" altLang="fr-FR" dirty="0" err="1"/>
              <a:t>protocoles</a:t>
            </a:r>
            <a:r>
              <a:rPr lang="en-US" altLang="fr-FR" dirty="0"/>
              <a:t> a </a:t>
            </a:r>
            <a:r>
              <a:rPr lang="en-US" altLang="fr-FR" dirty="0" err="1"/>
              <a:t>été</a:t>
            </a:r>
            <a:r>
              <a:rPr lang="en-US" altLang="fr-FR" dirty="0"/>
              <a:t> </a:t>
            </a:r>
            <a:r>
              <a:rPr lang="en-US" altLang="fr-FR" dirty="0" err="1"/>
              <a:t>violé</a:t>
            </a:r>
            <a:r>
              <a:rPr lang="en-US" altLang="fr-FR" dirty="0"/>
              <a:t>.</a:t>
            </a:r>
          </a:p>
          <a:p>
            <a:endParaRPr lang="en-US" altLang="fr-FR" dirty="0"/>
          </a:p>
          <a:p>
            <a:r>
              <a:rPr lang="en-US" altLang="fr-FR" i="1" dirty="0"/>
              <a:t>Idée Générale</a:t>
            </a:r>
          </a:p>
          <a:p>
            <a:r>
              <a:rPr lang="en-US" altLang="fr-FR" dirty="0"/>
              <a:t>"Les </a:t>
            </a:r>
            <a:r>
              <a:rPr lang="en-US" altLang="fr-FR" dirty="0" err="1"/>
              <a:t>mécanismes</a:t>
            </a:r>
            <a:r>
              <a:rPr lang="en-US" altLang="fr-FR" dirty="0"/>
              <a:t> de </a:t>
            </a:r>
            <a:r>
              <a:rPr lang="en-US" altLang="fr-FR" dirty="0" err="1"/>
              <a:t>plainte</a:t>
            </a:r>
            <a:r>
              <a:rPr lang="en-US" altLang="fr-FR" dirty="0"/>
              <a:t> </a:t>
            </a:r>
            <a:r>
              <a:rPr lang="en-US" altLang="fr-FR" dirty="0" err="1"/>
              <a:t>sont</a:t>
            </a:r>
            <a:r>
              <a:rPr lang="en-US" altLang="fr-FR" dirty="0"/>
              <a:t> </a:t>
            </a:r>
            <a:r>
              <a:rPr lang="en-US" altLang="fr-FR" dirty="0" err="1"/>
              <a:t>conçus</a:t>
            </a:r>
            <a:r>
              <a:rPr lang="en-US" altLang="fr-FR" dirty="0"/>
              <a:t> pour </a:t>
            </a:r>
            <a:r>
              <a:rPr lang="en-US" altLang="fr-FR" dirty="0" err="1"/>
              <a:t>être</a:t>
            </a:r>
            <a:r>
              <a:rPr lang="en-US" altLang="fr-FR" dirty="0"/>
              <a:t> </a:t>
            </a:r>
            <a:r>
              <a:rPr lang="en-US" altLang="fr-FR" dirty="0" err="1"/>
              <a:t>accessibles</a:t>
            </a:r>
            <a:r>
              <a:rPr lang="en-US" altLang="fr-FR" dirty="0"/>
              <a:t> au profane. Il </a:t>
            </a:r>
            <a:r>
              <a:rPr lang="en-US" altLang="fr-FR" dirty="0" err="1"/>
              <a:t>n'est</a:t>
            </a:r>
            <a:r>
              <a:rPr lang="en-US" altLang="fr-FR" dirty="0"/>
              <a:t> pas </a:t>
            </a:r>
            <a:r>
              <a:rPr lang="en-US" altLang="fr-FR" dirty="0" err="1"/>
              <a:t>nécessaire</a:t>
            </a:r>
            <a:r>
              <a:rPr lang="en-US" altLang="fr-FR" dirty="0"/>
              <a:t> d'être </a:t>
            </a:r>
            <a:r>
              <a:rPr lang="en-US" altLang="fr-FR" dirty="0" err="1"/>
              <a:t>juriste</a:t>
            </a:r>
            <a:r>
              <a:rPr lang="en-US" altLang="fr-FR" dirty="0"/>
              <a:t> </a:t>
            </a:r>
            <a:r>
              <a:rPr lang="en-US" altLang="fr-FR" dirty="0" err="1"/>
              <a:t>ou</a:t>
            </a:r>
            <a:r>
              <a:rPr lang="en-US" altLang="fr-FR" dirty="0"/>
              <a:t> </a:t>
            </a:r>
            <a:r>
              <a:rPr lang="en-US" altLang="fr-FR" dirty="0" err="1"/>
              <a:t>même</a:t>
            </a:r>
            <a:r>
              <a:rPr lang="en-US" altLang="fr-FR" dirty="0"/>
              <a:t> d'être </a:t>
            </a:r>
            <a:r>
              <a:rPr lang="en-US" altLang="fr-FR" dirty="0" err="1"/>
              <a:t>familier</a:t>
            </a:r>
            <a:r>
              <a:rPr lang="en-US" altLang="fr-FR" dirty="0"/>
              <a:t> avec les </a:t>
            </a:r>
            <a:r>
              <a:rPr lang="en-US" altLang="fr-FR" dirty="0" err="1"/>
              <a:t>termes</a:t>
            </a:r>
            <a:r>
              <a:rPr lang="en-US" altLang="fr-FR" dirty="0"/>
              <a:t> </a:t>
            </a:r>
            <a:r>
              <a:rPr lang="en-US" altLang="fr-FR" dirty="0" err="1"/>
              <a:t>juridiques</a:t>
            </a:r>
            <a:r>
              <a:rPr lang="en-US" altLang="fr-FR" dirty="0"/>
              <a:t> et techniques pour </a:t>
            </a:r>
            <a:r>
              <a:rPr lang="en-US" altLang="fr-FR" dirty="0" err="1"/>
              <a:t>déposer</a:t>
            </a:r>
            <a:r>
              <a:rPr lang="en-US" altLang="fr-FR" dirty="0"/>
              <a:t> </a:t>
            </a:r>
            <a:r>
              <a:rPr lang="en-US" altLang="fr-FR" dirty="0" err="1"/>
              <a:t>une</a:t>
            </a:r>
            <a:r>
              <a:rPr lang="en-US" altLang="fr-FR" dirty="0"/>
              <a:t> </a:t>
            </a:r>
            <a:r>
              <a:rPr lang="en-US" altLang="fr-FR" dirty="0" err="1"/>
              <a:t>plainte</a:t>
            </a:r>
            <a:r>
              <a:rPr lang="en-US" altLang="fr-FR" dirty="0"/>
              <a:t> </a:t>
            </a:r>
            <a:r>
              <a:rPr lang="en-US" altLang="fr-FR" dirty="0" err="1"/>
              <a:t>en</a:t>
            </a:r>
            <a:r>
              <a:rPr lang="en-US" altLang="fr-FR" dirty="0"/>
              <a:t> vertu de </a:t>
            </a:r>
            <a:r>
              <a:rPr lang="en-US" altLang="fr-FR" dirty="0" err="1"/>
              <a:t>ces</a:t>
            </a:r>
            <a:r>
              <a:rPr lang="en-US" altLang="fr-FR" dirty="0"/>
              <a:t> </a:t>
            </a:r>
            <a:r>
              <a:rPr lang="en-US" altLang="fr-FR" dirty="0" err="1"/>
              <a:t>traités</a:t>
            </a:r>
            <a:r>
              <a:rPr lang="en-US" altLang="fr-FR" dirty="0"/>
              <a:t>".</a:t>
            </a:r>
          </a:p>
        </p:txBody>
      </p:sp>
      <p:sp>
        <p:nvSpPr>
          <p:cNvPr id="11" name="Titre 1">
            <a:extLst>
              <a:ext uri="{FF2B5EF4-FFF2-40B4-BE49-F238E27FC236}">
                <a16:creationId xmlns:a16="http://schemas.microsoft.com/office/drawing/2014/main" id="{65642BE7-3FD9-DFA9-7216-D9EE75A4120C}"/>
              </a:ext>
            </a:extLst>
          </p:cNvPr>
          <p:cNvSpPr txBox="1">
            <a:spLocks/>
          </p:cNvSpPr>
          <p:nvPr/>
        </p:nvSpPr>
        <p:spPr>
          <a:xfrm>
            <a:off x="3981941" y="36988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Communications </a:t>
            </a:r>
            <a:r>
              <a:rPr lang="en-GB" altLang="fr-FR" sz="4000" dirty="0" err="1">
                <a:solidFill>
                  <a:srgbClr val="FBA617"/>
                </a:solidFill>
              </a:rPr>
              <a:t>individuelles</a:t>
            </a:r>
            <a:endParaRPr lang="en-GB" sz="4000" dirty="0">
              <a:solidFill>
                <a:srgbClr val="FBA617"/>
              </a:solidFill>
            </a:endParaRPr>
          </a:p>
        </p:txBody>
      </p:sp>
      <p:sp>
        <p:nvSpPr>
          <p:cNvPr id="13" name="ZoneTexte 12">
            <a:extLst>
              <a:ext uri="{FF2B5EF4-FFF2-40B4-BE49-F238E27FC236}">
                <a16:creationId xmlns:a16="http://schemas.microsoft.com/office/drawing/2014/main" id="{902A9E75-CEAA-7F4F-8BD0-353A7EE0E707}"/>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4" name="Sous-titre 2">
            <a:extLst>
              <a:ext uri="{FF2B5EF4-FFF2-40B4-BE49-F238E27FC236}">
                <a16:creationId xmlns:a16="http://schemas.microsoft.com/office/drawing/2014/main" id="{8EF394DE-5184-E398-F238-04C99BD13E48}"/>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34D4B810-EC28-95F6-603B-11D948CFD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79117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3836329" y="381762"/>
            <a:ext cx="663601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err="1">
                <a:solidFill>
                  <a:srgbClr val="FBA617"/>
                </a:solidFill>
              </a:rPr>
              <a:t>Liste</a:t>
            </a:r>
            <a:r>
              <a:rPr lang="en-GB" sz="4000" dirty="0">
                <a:solidFill>
                  <a:srgbClr val="FBA617"/>
                </a:solidFill>
              </a:rPr>
              <a:t> de </a:t>
            </a:r>
            <a:r>
              <a:rPr lang="en-GB" sz="4000" dirty="0" err="1">
                <a:solidFill>
                  <a:srgbClr val="FBA617"/>
                </a:solidFill>
              </a:rPr>
              <a:t>contrôle</a:t>
            </a:r>
            <a:r>
              <a:rPr lang="en-GB" sz="4000" dirty="0">
                <a:solidFill>
                  <a:srgbClr val="FBA617"/>
                </a:solidFill>
              </a:rPr>
              <a:t> des communications </a:t>
            </a:r>
            <a:r>
              <a:rPr lang="en-GB" sz="4000" dirty="0" err="1">
                <a:solidFill>
                  <a:srgbClr val="FBA617"/>
                </a:solidFill>
              </a:rPr>
              <a:t>individuelles</a:t>
            </a:r>
            <a:endParaRPr lang="en-GB" sz="4000" dirty="0">
              <a:solidFill>
                <a:srgbClr val="FBA617"/>
              </a:solidFill>
            </a:endParaRPr>
          </a:p>
        </p:txBody>
      </p:sp>
      <p:pic>
        <p:nvPicPr>
          <p:cNvPr id="3" name="Image 2"/>
          <p:cNvPicPr>
            <a:picLocks noChangeAspect="1"/>
          </p:cNvPicPr>
          <p:nvPr/>
        </p:nvPicPr>
        <p:blipFill>
          <a:blip r:embed="rId4"/>
          <a:stretch>
            <a:fillRect/>
          </a:stretch>
        </p:blipFill>
        <p:spPr>
          <a:xfrm>
            <a:off x="10612178" y="381762"/>
            <a:ext cx="1535106" cy="825057"/>
          </a:xfrm>
          <a:prstGeom prst="rect">
            <a:avLst/>
          </a:prstGeom>
        </p:spPr>
      </p:pic>
      <p:pic>
        <p:nvPicPr>
          <p:cNvPr id="4" name="Image 3"/>
          <p:cNvPicPr>
            <a:picLocks noChangeAspect="1"/>
          </p:cNvPicPr>
          <p:nvPr/>
        </p:nvPicPr>
        <p:blipFill>
          <a:blip r:embed="rId5"/>
          <a:stretch>
            <a:fillRect/>
          </a:stretch>
        </p:blipFill>
        <p:spPr>
          <a:xfrm>
            <a:off x="11016646" y="1706020"/>
            <a:ext cx="893111" cy="820836"/>
          </a:xfrm>
          <a:prstGeom prst="rect">
            <a:avLst/>
          </a:prstGeom>
        </p:spPr>
      </p:pic>
      <p:sp>
        <p:nvSpPr>
          <p:cNvPr id="9" name="ZoneTexte 8"/>
          <p:cNvSpPr txBox="1"/>
          <p:nvPr/>
        </p:nvSpPr>
        <p:spPr>
          <a:xfrm>
            <a:off x="3584809" y="1428798"/>
            <a:ext cx="6437242" cy="6186309"/>
          </a:xfrm>
          <a:prstGeom prst="rect">
            <a:avLst/>
          </a:prstGeom>
          <a:noFill/>
        </p:spPr>
        <p:txBody>
          <a:bodyPr wrap="square" rtlCol="0">
            <a:spAutoFit/>
          </a:bodyPr>
          <a:lstStyle/>
          <a:p>
            <a:r>
              <a:rPr lang="fr-FR" i="1" dirty="0"/>
              <a:t>Conditions principales</a:t>
            </a:r>
          </a:p>
          <a:p>
            <a:pPr marL="342900" indent="-342900">
              <a:buFont typeface="Wingdings" panose="05000000000000000000" pitchFamily="2" charset="2"/>
              <a:buChar char="q"/>
            </a:pPr>
            <a:r>
              <a:rPr lang="fr-FR" dirty="0"/>
              <a:t>Violation(s) de la Convention/Pacte</a:t>
            </a:r>
          </a:p>
          <a:p>
            <a:pPr marL="342900" indent="-342900">
              <a:buFont typeface="Wingdings" panose="05000000000000000000" pitchFamily="2" charset="2"/>
              <a:buChar char="q"/>
            </a:pPr>
            <a:r>
              <a:rPr lang="fr-FR" dirty="0"/>
              <a:t>L'Etat est partie à la Convention/Pacte</a:t>
            </a:r>
          </a:p>
          <a:p>
            <a:pPr marL="342900" indent="-342900">
              <a:buFont typeface="Wingdings" panose="05000000000000000000" pitchFamily="2" charset="2"/>
              <a:buChar char="q"/>
            </a:pPr>
            <a:r>
              <a:rPr lang="fr-FR" dirty="0"/>
              <a:t>Reconnaissance de la compétence du Comité pour recevoir des plaintes individuelles (Protocole facultatif ou Déclaration)</a:t>
            </a:r>
          </a:p>
          <a:p>
            <a:pPr marL="342900" indent="-342900">
              <a:buFont typeface="Wingdings" panose="05000000000000000000" pitchFamily="2" charset="2"/>
              <a:buChar char="q"/>
            </a:pPr>
            <a:r>
              <a:rPr lang="fr-FR" dirty="0"/>
              <a:t>Qui ? Toute personne, la présence d'un avocat n'est pas obligatoire</a:t>
            </a:r>
          </a:p>
          <a:p>
            <a:pPr marL="342900" indent="-342900">
              <a:buFont typeface="Wingdings" panose="05000000000000000000" pitchFamily="2" charset="2"/>
              <a:buChar char="q"/>
            </a:pPr>
            <a:r>
              <a:rPr lang="fr-FR" dirty="0"/>
              <a:t>Formulaires de plainte types et directives (recommandation) dans l'une des langues officielles des Nations Unies</a:t>
            </a:r>
          </a:p>
          <a:p>
            <a:pPr marL="342900" indent="-342900">
              <a:buFont typeface="Wingdings" panose="05000000000000000000" pitchFamily="2" charset="2"/>
              <a:buChar char="q"/>
            </a:pPr>
            <a:r>
              <a:rPr lang="fr-FR" dirty="0"/>
              <a:t>Délai : dès que possible après l'épuisement des voies de recours internes</a:t>
            </a:r>
          </a:p>
          <a:p>
            <a:pPr marL="342900" indent="-342900">
              <a:buFont typeface="Wingdings" panose="05000000000000000000" pitchFamily="2" charset="2"/>
              <a:buChar char="q"/>
            </a:pPr>
            <a:r>
              <a:rPr lang="fr-FR" dirty="0"/>
              <a:t>Possibilité de mesures provisoires</a:t>
            </a:r>
          </a:p>
          <a:p>
            <a:pPr marL="342900" indent="-342900">
              <a:buFont typeface="Wingdings" panose="05000000000000000000" pitchFamily="2" charset="2"/>
              <a:buChar char="q"/>
            </a:pPr>
            <a:r>
              <a:rPr lang="fr-FR" dirty="0"/>
              <a:t>Evénements après l'entrée en vigueur dans l'Etat partie (mécanisme de plainte) </a:t>
            </a:r>
          </a:p>
          <a:p>
            <a:pPr marL="342900" indent="-342900">
              <a:buFont typeface="Wingdings" panose="05000000000000000000" pitchFamily="2" charset="2"/>
              <a:buChar char="q"/>
            </a:pPr>
            <a:r>
              <a:rPr lang="fr-FR" dirty="0"/>
              <a:t>Aucun autre organe international (régional)</a:t>
            </a:r>
          </a:p>
          <a:p>
            <a:pPr marL="342900" indent="-342900">
              <a:buFont typeface="Wingdings" panose="05000000000000000000" pitchFamily="2" charset="2"/>
              <a:buChar char="q"/>
            </a:pPr>
            <a:r>
              <a:rPr lang="fr-FR" dirty="0"/>
              <a:t>Epuisement des voies de recours internes</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285750" indent="-285750">
              <a:buFontTx/>
              <a:buChar char="-"/>
            </a:pPr>
            <a:endParaRPr lang="en-US" i="1" dirty="0"/>
          </a:p>
          <a:p>
            <a:pPr marL="285750" indent="-285750">
              <a:buFontTx/>
              <a:buChar char="-"/>
            </a:pPr>
            <a:endParaRPr lang="en-US" i="1" dirty="0"/>
          </a:p>
          <a:p>
            <a:pPr marL="285750" indent="-285750">
              <a:buFontTx/>
              <a:buChar char="-"/>
            </a:pPr>
            <a:endParaRPr lang="en-US" dirty="0"/>
          </a:p>
        </p:txBody>
      </p:sp>
      <p:pic>
        <p:nvPicPr>
          <p:cNvPr id="2" name="Image 1"/>
          <p:cNvPicPr>
            <a:picLocks noChangeAspect="1"/>
          </p:cNvPicPr>
          <p:nvPr/>
        </p:nvPicPr>
        <p:blipFill>
          <a:blip r:embed="rId6"/>
          <a:stretch>
            <a:fillRect/>
          </a:stretch>
        </p:blipFill>
        <p:spPr>
          <a:xfrm>
            <a:off x="10968078" y="3429000"/>
            <a:ext cx="1049902" cy="1487518"/>
          </a:xfrm>
          <a:prstGeom prst="rect">
            <a:avLst/>
          </a:prstGeom>
        </p:spPr>
      </p:pic>
      <p:sp>
        <p:nvSpPr>
          <p:cNvPr id="11" name="ZoneTexte 10">
            <a:extLst>
              <a:ext uri="{FF2B5EF4-FFF2-40B4-BE49-F238E27FC236}">
                <a16:creationId xmlns:a16="http://schemas.microsoft.com/office/drawing/2014/main" id="{8176BF7A-57EB-8B74-28CA-8792B9326E04}"/>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4" name="Sous-titre 2">
            <a:extLst>
              <a:ext uri="{FF2B5EF4-FFF2-40B4-BE49-F238E27FC236}">
                <a16:creationId xmlns:a16="http://schemas.microsoft.com/office/drawing/2014/main" id="{E5555AB3-AA88-F819-37DC-12FFE1140ACE}"/>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5" name="Image 4" descr="Une image contenant texte&#10;&#10;Description générée automatiquement">
            <a:extLst>
              <a:ext uri="{FF2B5EF4-FFF2-40B4-BE49-F238E27FC236}">
                <a16:creationId xmlns:a16="http://schemas.microsoft.com/office/drawing/2014/main" id="{A7BDB02B-88D3-6D0C-ECC1-499DB95343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7599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4"/>
          <a:stretch>
            <a:fillRect/>
          </a:stretch>
        </p:blipFill>
        <p:spPr>
          <a:xfrm>
            <a:off x="10640992" y="316878"/>
            <a:ext cx="1382395" cy="742981"/>
          </a:xfrm>
          <a:prstGeom prst="rect">
            <a:avLst/>
          </a:prstGeom>
        </p:spPr>
      </p:pic>
      <p:pic>
        <p:nvPicPr>
          <p:cNvPr id="4" name="Image 3"/>
          <p:cNvPicPr>
            <a:picLocks noChangeAspect="1"/>
          </p:cNvPicPr>
          <p:nvPr/>
        </p:nvPicPr>
        <p:blipFill>
          <a:blip r:embed="rId5"/>
          <a:stretch>
            <a:fillRect/>
          </a:stretch>
        </p:blipFill>
        <p:spPr>
          <a:xfrm>
            <a:off x="10913044" y="1264198"/>
            <a:ext cx="892400" cy="820182"/>
          </a:xfrm>
          <a:prstGeom prst="rect">
            <a:avLst/>
          </a:prstGeom>
        </p:spPr>
      </p:pic>
      <p:sp>
        <p:nvSpPr>
          <p:cNvPr id="9" name="ZoneTexte 8"/>
          <p:cNvSpPr txBox="1"/>
          <p:nvPr/>
        </p:nvSpPr>
        <p:spPr>
          <a:xfrm>
            <a:off x="3478280" y="1743187"/>
            <a:ext cx="6437242" cy="2862322"/>
          </a:xfrm>
          <a:prstGeom prst="rect">
            <a:avLst/>
          </a:prstGeom>
          <a:noFill/>
        </p:spPr>
        <p:txBody>
          <a:bodyPr wrap="square" rtlCol="0">
            <a:spAutoFit/>
          </a:bodyPr>
          <a:lstStyle/>
          <a:p>
            <a:r>
              <a:rPr lang="fr-FR" i="1" dirty="0"/>
              <a:t>Focus sur le Comité des droits de l'enfant - Protocole OPIC</a:t>
            </a:r>
          </a:p>
          <a:p>
            <a:endParaRPr lang="fr-FR" i="1"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Individus ou groupes d'individus, y compris les enfants ;</a:t>
            </a:r>
          </a:p>
          <a:p>
            <a:pPr marL="285750" indent="-285750">
              <a:buFont typeface="Arial" panose="020B0604020202020204" pitchFamily="34" charset="0"/>
              <a:buChar char="•"/>
            </a:pPr>
            <a:r>
              <a:rPr lang="fr-FR" dirty="0"/>
              <a:t>1 an ;</a:t>
            </a:r>
          </a:p>
          <a:p>
            <a:pPr marL="285750" indent="-285750">
              <a:buFont typeface="Arial" panose="020B0604020202020204" pitchFamily="34" charset="0"/>
              <a:buChar char="•"/>
            </a:pPr>
            <a:r>
              <a:rPr lang="fr-FR" dirty="0"/>
              <a:t>Audience possible.</a:t>
            </a:r>
          </a:p>
          <a:p>
            <a:pPr marL="342900" indent="-342900">
              <a:buFont typeface="Arial" panose="020B0604020202020204" pitchFamily="34" charset="0"/>
              <a:buChar char="•"/>
            </a:pPr>
            <a:endParaRPr lang="fr-FR" dirty="0"/>
          </a:p>
          <a:p>
            <a:pPr marL="285750" indent="-285750">
              <a:buFontTx/>
              <a:buChar char="-"/>
            </a:pPr>
            <a:endParaRPr lang="fr-FR" i="1" dirty="0"/>
          </a:p>
          <a:p>
            <a:pPr marL="285750" indent="-285750">
              <a:buFontTx/>
              <a:buChar char="-"/>
            </a:pPr>
            <a:endParaRPr lang="en-US" i="1" dirty="0"/>
          </a:p>
          <a:p>
            <a:pPr marL="285750" indent="-285750">
              <a:buFontTx/>
              <a:buChar char="-"/>
            </a:pPr>
            <a:endParaRPr lang="en-US" dirty="0"/>
          </a:p>
        </p:txBody>
      </p:sp>
      <p:pic>
        <p:nvPicPr>
          <p:cNvPr id="2" name="Image 1"/>
          <p:cNvPicPr>
            <a:picLocks noChangeAspect="1"/>
          </p:cNvPicPr>
          <p:nvPr/>
        </p:nvPicPr>
        <p:blipFill>
          <a:blip r:embed="rId6"/>
          <a:stretch>
            <a:fillRect/>
          </a:stretch>
        </p:blipFill>
        <p:spPr>
          <a:xfrm>
            <a:off x="9802702" y="2447501"/>
            <a:ext cx="2220685" cy="3146301"/>
          </a:xfrm>
          <a:prstGeom prst="rect">
            <a:avLst/>
          </a:prstGeom>
        </p:spPr>
      </p:pic>
      <p:sp>
        <p:nvSpPr>
          <p:cNvPr id="10" name="ZoneTexte 9"/>
          <p:cNvSpPr txBox="1"/>
          <p:nvPr/>
        </p:nvSpPr>
        <p:spPr>
          <a:xfrm>
            <a:off x="4366834" y="3839476"/>
            <a:ext cx="4547314" cy="1754326"/>
          </a:xfrm>
          <a:prstGeom prst="rect">
            <a:avLst/>
          </a:prstGeom>
          <a:noFill/>
        </p:spPr>
        <p:txBody>
          <a:bodyPr wrap="square" rtlCol="0">
            <a:spAutoFit/>
          </a:bodyPr>
          <a:lstStyle/>
          <a:p>
            <a:pPr marL="285750" indent="-285750">
              <a:buFont typeface="Wingdings" panose="05000000000000000000" pitchFamily="2" charset="2"/>
              <a:buChar char="Ø"/>
            </a:pPr>
            <a:r>
              <a:rPr lang="fr-FR" dirty="0"/>
              <a:t>Voir toutes les informations :</a:t>
            </a:r>
          </a:p>
          <a:p>
            <a:r>
              <a:rPr lang="fr-FR" dirty="0"/>
              <a:t> https://</a:t>
            </a:r>
            <a:r>
              <a:rPr lang="fr-FR" dirty="0" err="1"/>
              <a:t>www.ohchr.org</a:t>
            </a:r>
            <a:r>
              <a:rPr lang="fr-FR" dirty="0"/>
              <a:t>/sites/default/files/Documents/Publications/FactSheet7Rev.1fr.pdf</a:t>
            </a:r>
          </a:p>
          <a:p>
            <a:r>
              <a:rPr lang="fr-BE" dirty="0"/>
              <a:t> </a:t>
            </a:r>
            <a:r>
              <a:rPr lang="en-US" dirty="0"/>
              <a:t> </a:t>
            </a:r>
            <a:endParaRPr lang="en-US" i="1" dirty="0"/>
          </a:p>
          <a:p>
            <a:pPr marL="285750" indent="-285750">
              <a:buFontTx/>
              <a:buChar char="-"/>
            </a:pPr>
            <a:endParaRPr lang="en-US" dirty="0"/>
          </a:p>
        </p:txBody>
      </p:sp>
      <p:sp>
        <p:nvSpPr>
          <p:cNvPr id="13" name="Titre 1">
            <a:extLst>
              <a:ext uri="{FF2B5EF4-FFF2-40B4-BE49-F238E27FC236}">
                <a16:creationId xmlns:a16="http://schemas.microsoft.com/office/drawing/2014/main" id="{E749ECE3-0BAE-2890-B4CE-AC029D037E26}"/>
              </a:ext>
            </a:extLst>
          </p:cNvPr>
          <p:cNvSpPr txBox="1">
            <a:spLocks/>
          </p:cNvSpPr>
          <p:nvPr/>
        </p:nvSpPr>
        <p:spPr>
          <a:xfrm>
            <a:off x="3836329" y="406232"/>
            <a:ext cx="663601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err="1">
                <a:solidFill>
                  <a:srgbClr val="FBA617"/>
                </a:solidFill>
              </a:rPr>
              <a:t>Liste</a:t>
            </a:r>
            <a:r>
              <a:rPr lang="en-GB" sz="4000" dirty="0">
                <a:solidFill>
                  <a:srgbClr val="FBA617"/>
                </a:solidFill>
              </a:rPr>
              <a:t> de </a:t>
            </a:r>
            <a:r>
              <a:rPr lang="en-GB" sz="4000" dirty="0" err="1">
                <a:solidFill>
                  <a:srgbClr val="FBA617"/>
                </a:solidFill>
              </a:rPr>
              <a:t>contrôle</a:t>
            </a:r>
            <a:r>
              <a:rPr lang="en-GB" sz="4000" dirty="0">
                <a:solidFill>
                  <a:srgbClr val="FBA617"/>
                </a:solidFill>
              </a:rPr>
              <a:t> des communications </a:t>
            </a:r>
            <a:r>
              <a:rPr lang="en-GB" sz="4000" dirty="0" err="1">
                <a:solidFill>
                  <a:srgbClr val="FBA617"/>
                </a:solidFill>
              </a:rPr>
              <a:t>individuelles</a:t>
            </a:r>
            <a:endParaRPr lang="en-GB" sz="4000" dirty="0">
              <a:solidFill>
                <a:srgbClr val="FBA617"/>
              </a:solidFill>
            </a:endParaRPr>
          </a:p>
        </p:txBody>
      </p:sp>
      <p:sp>
        <p:nvSpPr>
          <p:cNvPr id="14" name="ZoneTexte 13">
            <a:extLst>
              <a:ext uri="{FF2B5EF4-FFF2-40B4-BE49-F238E27FC236}">
                <a16:creationId xmlns:a16="http://schemas.microsoft.com/office/drawing/2014/main" id="{61D7C226-56B6-4C61-619E-00CC0FC70CC6}"/>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5" name="Sous-titre 2">
            <a:extLst>
              <a:ext uri="{FF2B5EF4-FFF2-40B4-BE49-F238E27FC236}">
                <a16:creationId xmlns:a16="http://schemas.microsoft.com/office/drawing/2014/main" id="{00027857-2CEC-8607-335C-E6DEDDF25380}"/>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12" name="Image 11">
            <a:extLst>
              <a:ext uri="{FF2B5EF4-FFF2-40B4-BE49-F238E27FC236}">
                <a16:creationId xmlns:a16="http://schemas.microsoft.com/office/drawing/2014/main" id="{23FDBC01-3683-2662-5577-9DF8A0E924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0132" y="2447501"/>
            <a:ext cx="2220685" cy="3146301"/>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5297B491-60EB-627C-2E3D-115D672CCF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66742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063739" y="274007"/>
            <a:ext cx="5421157" cy="312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Résumé </a:t>
            </a:r>
          </a:p>
        </p:txBody>
      </p:sp>
      <p:graphicFrame>
        <p:nvGraphicFramePr>
          <p:cNvPr id="2" name="Tableau 1"/>
          <p:cNvGraphicFramePr>
            <a:graphicFrameLocks noGrp="1"/>
          </p:cNvGraphicFramePr>
          <p:nvPr>
            <p:extLst>
              <p:ext uri="{D42A27DB-BD31-4B8C-83A1-F6EECF244321}">
                <p14:modId xmlns:p14="http://schemas.microsoft.com/office/powerpoint/2010/main" val="3124568577"/>
              </p:ext>
            </p:extLst>
          </p:nvPr>
        </p:nvGraphicFramePr>
        <p:xfrm>
          <a:off x="2294020" y="847844"/>
          <a:ext cx="9729367" cy="4765040"/>
        </p:xfrm>
        <a:graphic>
          <a:graphicData uri="http://schemas.openxmlformats.org/drawingml/2006/table">
            <a:tbl>
              <a:tblPr firstRow="1" bandRow="1">
                <a:tableStyleId>{5940675A-B579-460E-94D1-54222C63F5DA}</a:tableStyleId>
              </a:tblPr>
              <a:tblGrid>
                <a:gridCol w="3202962">
                  <a:extLst>
                    <a:ext uri="{9D8B030D-6E8A-4147-A177-3AD203B41FA5}">
                      <a16:colId xmlns:a16="http://schemas.microsoft.com/office/drawing/2014/main" val="20000"/>
                    </a:ext>
                  </a:extLst>
                </a:gridCol>
                <a:gridCol w="873517">
                  <a:extLst>
                    <a:ext uri="{9D8B030D-6E8A-4147-A177-3AD203B41FA5}">
                      <a16:colId xmlns:a16="http://schemas.microsoft.com/office/drawing/2014/main" val="20001"/>
                    </a:ext>
                  </a:extLst>
                </a:gridCol>
                <a:gridCol w="1490133">
                  <a:extLst>
                    <a:ext uri="{9D8B030D-6E8A-4147-A177-3AD203B41FA5}">
                      <a16:colId xmlns:a16="http://schemas.microsoft.com/office/drawing/2014/main" val="20002"/>
                    </a:ext>
                  </a:extLst>
                </a:gridCol>
                <a:gridCol w="810128">
                  <a:extLst>
                    <a:ext uri="{9D8B030D-6E8A-4147-A177-3AD203B41FA5}">
                      <a16:colId xmlns:a16="http://schemas.microsoft.com/office/drawing/2014/main" val="20003"/>
                    </a:ext>
                  </a:extLst>
                </a:gridCol>
                <a:gridCol w="1048469">
                  <a:extLst>
                    <a:ext uri="{9D8B030D-6E8A-4147-A177-3AD203B41FA5}">
                      <a16:colId xmlns:a16="http://schemas.microsoft.com/office/drawing/2014/main" val="20004"/>
                    </a:ext>
                  </a:extLst>
                </a:gridCol>
                <a:gridCol w="1152079">
                  <a:extLst>
                    <a:ext uri="{9D8B030D-6E8A-4147-A177-3AD203B41FA5}">
                      <a16:colId xmlns:a16="http://schemas.microsoft.com/office/drawing/2014/main" val="20005"/>
                    </a:ext>
                  </a:extLst>
                </a:gridCol>
                <a:gridCol w="1152079">
                  <a:extLst>
                    <a:ext uri="{9D8B030D-6E8A-4147-A177-3AD203B41FA5}">
                      <a16:colId xmlns:a16="http://schemas.microsoft.com/office/drawing/2014/main" val="20006"/>
                    </a:ext>
                  </a:extLst>
                </a:gridCol>
              </a:tblGrid>
              <a:tr h="370840">
                <a:tc>
                  <a:txBody>
                    <a:bodyPr/>
                    <a:lstStyle/>
                    <a:p>
                      <a:endParaRPr lang="en-GB" sz="1200" dirty="0"/>
                    </a:p>
                  </a:txBody>
                  <a:tcPr/>
                </a:tc>
                <a:tc>
                  <a:txBody>
                    <a:bodyPr/>
                    <a:lstStyle/>
                    <a:p>
                      <a:r>
                        <a:rPr lang="en-GB" sz="1400" dirty="0"/>
                        <a:t>Rapports</a:t>
                      </a:r>
                    </a:p>
                  </a:txBody>
                  <a:tcPr/>
                </a:tc>
                <a:tc>
                  <a:txBody>
                    <a:bodyPr/>
                    <a:lstStyle/>
                    <a:p>
                      <a:r>
                        <a:rPr lang="en-GB" sz="1400" dirty="0"/>
                        <a:t>Communication </a:t>
                      </a:r>
                    </a:p>
                    <a:p>
                      <a:r>
                        <a:rPr lang="en-GB" sz="1400" dirty="0" err="1"/>
                        <a:t>interétatique</a:t>
                      </a:r>
                      <a:endParaRPr lang="en-GB" sz="1400" dirty="0"/>
                    </a:p>
                  </a:txBody>
                  <a:tcPr/>
                </a:tc>
                <a:tc>
                  <a:txBody>
                    <a:bodyPr/>
                    <a:lstStyle/>
                    <a:p>
                      <a:r>
                        <a:rPr lang="en-GB" sz="1400" dirty="0" err="1"/>
                        <a:t>Enquête</a:t>
                      </a:r>
                      <a:endParaRPr lang="en-GB" sz="1400" dirty="0"/>
                    </a:p>
                  </a:txBody>
                  <a:tcPr/>
                </a:tc>
                <a:tc>
                  <a:txBody>
                    <a:bodyPr/>
                    <a:lstStyle/>
                    <a:p>
                      <a:r>
                        <a:rPr lang="en-GB" sz="1400" dirty="0" err="1"/>
                        <a:t>Visites</a:t>
                      </a:r>
                      <a:endParaRPr lang="en-GB" sz="1400" dirty="0"/>
                    </a:p>
                  </a:txBody>
                  <a:tcPr/>
                </a:tc>
                <a:tc>
                  <a:txBody>
                    <a:bodyPr/>
                    <a:lstStyle/>
                    <a:p>
                      <a:r>
                        <a:rPr lang="en-GB" sz="1400" dirty="0" err="1"/>
                        <a:t>Alerte</a:t>
                      </a:r>
                      <a:r>
                        <a:rPr lang="en-GB" sz="1400" dirty="0"/>
                        <a:t> </a:t>
                      </a:r>
                      <a:r>
                        <a:rPr lang="en-GB" sz="1400" dirty="0" err="1"/>
                        <a:t>précoce</a:t>
                      </a:r>
                      <a:endParaRPr lang="en-GB" sz="1400" dirty="0"/>
                    </a:p>
                  </a:txBody>
                  <a:tcPr/>
                </a:tc>
                <a:tc>
                  <a:txBody>
                    <a:bodyPr/>
                    <a:lstStyle/>
                    <a:p>
                      <a:r>
                        <a:rPr lang="en-GB" sz="1400" dirty="0" err="1"/>
                        <a:t>Plainte</a:t>
                      </a:r>
                      <a:r>
                        <a:rPr lang="en-GB" sz="1400" dirty="0"/>
                        <a:t> </a:t>
                      </a:r>
                      <a:r>
                        <a:rPr lang="en-GB" sz="1400" dirty="0" err="1"/>
                        <a:t>individuelle</a:t>
                      </a:r>
                      <a:r>
                        <a:rPr lang="en-GB" sz="1400" dirty="0"/>
                        <a:t> </a:t>
                      </a:r>
                    </a:p>
                  </a:txBody>
                  <a:tcPr/>
                </a:tc>
                <a:extLst>
                  <a:ext uri="{0D108BD9-81ED-4DB2-BD59-A6C34878D82A}">
                    <a16:rowId xmlns:a16="http://schemas.microsoft.com/office/drawing/2014/main" val="10000"/>
                  </a:ext>
                </a:extLst>
              </a:tr>
              <a:tr h="370840">
                <a:tc>
                  <a:txBody>
                    <a:bodyPr/>
                    <a:lstStyle/>
                    <a:p>
                      <a:r>
                        <a:rPr lang="en-US" sz="1200" dirty="0"/>
                        <a:t>Elimination de la discrimination </a:t>
                      </a:r>
                      <a:r>
                        <a:rPr lang="en-US" sz="1200" dirty="0" err="1"/>
                        <a:t>raciale</a:t>
                      </a:r>
                      <a:r>
                        <a:rPr lang="en-US" sz="1200" dirty="0"/>
                        <a:t> (CERD) </a:t>
                      </a:r>
                      <a:endParaRPr lang="en-GB" sz="1200" dirty="0"/>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1"/>
                  </a:ext>
                </a:extLst>
              </a:tr>
              <a:tr h="370840">
                <a:tc>
                  <a:txBody>
                    <a:bodyPr/>
                    <a:lstStyle/>
                    <a:p>
                      <a:r>
                        <a:rPr lang="en-GB" sz="1200" dirty="0"/>
                        <a:t>Droits </a:t>
                      </a:r>
                      <a:r>
                        <a:rPr lang="en-GB" sz="1200" dirty="0" err="1"/>
                        <a:t>économiques</a:t>
                      </a:r>
                      <a:r>
                        <a:rPr lang="en-GB" sz="1200" dirty="0"/>
                        <a:t>, </a:t>
                      </a:r>
                      <a:r>
                        <a:rPr lang="en-GB" sz="1200" dirty="0" err="1"/>
                        <a:t>sociaux</a:t>
                      </a:r>
                      <a:r>
                        <a:rPr lang="en-GB" sz="1200" dirty="0"/>
                        <a:t> et </a:t>
                      </a:r>
                      <a:r>
                        <a:rPr lang="en-GB" sz="1200" dirty="0" err="1"/>
                        <a:t>culturels</a:t>
                      </a:r>
                      <a:r>
                        <a:rPr lang="en-GB" sz="1200" dirty="0"/>
                        <a:t> (CESCR)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2"/>
                  </a:ext>
                </a:extLst>
              </a:tr>
              <a:tr h="370840">
                <a:tc>
                  <a:txBody>
                    <a:bodyPr/>
                    <a:lstStyle/>
                    <a:p>
                      <a:r>
                        <a:rPr lang="en-GB" sz="1200" dirty="0"/>
                        <a:t> </a:t>
                      </a:r>
                      <a:r>
                        <a:rPr lang="en-GB" sz="1200" dirty="0" err="1"/>
                        <a:t>Comité</a:t>
                      </a:r>
                      <a:r>
                        <a:rPr lang="en-GB" sz="1200" dirty="0"/>
                        <a:t> des droits de </a:t>
                      </a:r>
                      <a:r>
                        <a:rPr lang="en-GB" sz="1200" dirty="0" err="1"/>
                        <a:t>l'homme</a:t>
                      </a:r>
                      <a:r>
                        <a:rPr lang="en-GB" sz="1200" dirty="0"/>
                        <a:t> (CCPR)</a:t>
                      </a:r>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3"/>
                  </a:ext>
                </a:extLst>
              </a:tr>
              <a:tr h="370840">
                <a:tc>
                  <a:txBody>
                    <a:bodyPr/>
                    <a:lstStyle/>
                    <a:p>
                      <a:r>
                        <a:rPr lang="en-GB" sz="1200" dirty="0" err="1"/>
                        <a:t>Élimination</a:t>
                      </a:r>
                      <a:r>
                        <a:rPr lang="en-GB" sz="1200" dirty="0"/>
                        <a:t> de la discrimination </a:t>
                      </a:r>
                      <a:r>
                        <a:rPr lang="en-GB" sz="1200" dirty="0" err="1"/>
                        <a:t>à</a:t>
                      </a:r>
                      <a:r>
                        <a:rPr lang="en-GB" sz="1200" dirty="0"/>
                        <a:t> </a:t>
                      </a:r>
                      <a:r>
                        <a:rPr lang="en-GB" sz="1200" dirty="0" err="1"/>
                        <a:t>l'égard</a:t>
                      </a:r>
                      <a:r>
                        <a:rPr lang="en-GB" sz="1200" dirty="0"/>
                        <a:t> des femmes (CEDAW)</a:t>
                      </a:r>
                    </a:p>
                  </a:txBody>
                  <a:tcPr/>
                </a:tc>
                <a:tc>
                  <a:txBody>
                    <a:bodyPr/>
                    <a:lstStyle/>
                    <a:p>
                      <a:pPr algn="ctr"/>
                      <a:r>
                        <a:rPr lang="en-GB" b="1" dirty="0"/>
                        <a:t>X</a:t>
                      </a:r>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extLst>
                  <a:ext uri="{0D108BD9-81ED-4DB2-BD59-A6C34878D82A}">
                    <a16:rowId xmlns:a16="http://schemas.microsoft.com/office/drawing/2014/main" val="10004"/>
                  </a:ext>
                </a:extLst>
              </a:tr>
              <a:tr h="370840">
                <a:tc>
                  <a:txBody>
                    <a:bodyPr/>
                    <a:lstStyle/>
                    <a:p>
                      <a:r>
                        <a:rPr lang="en-GB" sz="1200" dirty="0" err="1"/>
                        <a:t>Contre</a:t>
                      </a:r>
                      <a:r>
                        <a:rPr lang="en-GB" sz="1200" dirty="0"/>
                        <a:t> la torture (CAT)</a:t>
                      </a:r>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5"/>
                  </a:ext>
                </a:extLst>
              </a:tr>
              <a:tr h="370840">
                <a:tc>
                  <a:txBody>
                    <a:bodyPr/>
                    <a:lstStyle/>
                    <a:p>
                      <a:r>
                        <a:rPr lang="en-GB" sz="1200" dirty="0"/>
                        <a:t>Sous-</a:t>
                      </a:r>
                      <a:r>
                        <a:rPr lang="en-GB" sz="1200" dirty="0" err="1"/>
                        <a:t>comité</a:t>
                      </a:r>
                      <a:r>
                        <a:rPr lang="en-GB" sz="1200" dirty="0"/>
                        <a:t> (SPT)</a:t>
                      </a:r>
                    </a:p>
                  </a:txBody>
                  <a:tcPr/>
                </a:tc>
                <a:tc>
                  <a:txBody>
                    <a:bodyPr/>
                    <a:lstStyle/>
                    <a:p>
                      <a:pPr algn="ct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GB" sz="1200" dirty="0"/>
                        <a:t>sur les droits de </a:t>
                      </a:r>
                      <a:r>
                        <a:rPr lang="en-GB" sz="1200" dirty="0" err="1"/>
                        <a:t>l'enfant</a:t>
                      </a:r>
                      <a:r>
                        <a:rPr lang="en-GB" sz="1200" dirty="0"/>
                        <a:t> (CRC)</a:t>
                      </a:r>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7"/>
                  </a:ext>
                </a:extLst>
              </a:tr>
              <a:tr h="370840">
                <a:tc>
                  <a:txBody>
                    <a:bodyPr/>
                    <a:lstStyle/>
                    <a:p>
                      <a:r>
                        <a:rPr lang="en-GB" sz="1200" dirty="0"/>
                        <a:t>sur les </a:t>
                      </a:r>
                      <a:r>
                        <a:rPr lang="en-GB" sz="1200" dirty="0" err="1"/>
                        <a:t>travailleurs</a:t>
                      </a:r>
                      <a:r>
                        <a:rPr lang="en-GB" sz="1200" dirty="0"/>
                        <a:t> migrants (CMW)</a:t>
                      </a:r>
                    </a:p>
                  </a:txBody>
                  <a:tcPr/>
                </a:tc>
                <a:tc>
                  <a:txBody>
                    <a:bodyPr/>
                    <a:lstStyle/>
                    <a:p>
                      <a:pPr algn="ctr"/>
                      <a:r>
                        <a:rPr lang="en-GB" b="1" dirty="0"/>
                        <a:t>X</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8"/>
                  </a:ext>
                </a:extLst>
              </a:tr>
              <a:tr h="370840">
                <a:tc>
                  <a:txBody>
                    <a:bodyPr/>
                    <a:lstStyle/>
                    <a:p>
                      <a:r>
                        <a:rPr lang="en-GB" sz="1200" dirty="0"/>
                        <a:t>sur les droits des </a:t>
                      </a:r>
                      <a:r>
                        <a:rPr lang="en-GB" sz="1200" dirty="0" err="1"/>
                        <a:t>personnes</a:t>
                      </a:r>
                      <a:r>
                        <a:rPr lang="en-GB" sz="1200" dirty="0"/>
                        <a:t> </a:t>
                      </a:r>
                      <a:r>
                        <a:rPr lang="en-GB" sz="1200" dirty="0" err="1"/>
                        <a:t>handicapées</a:t>
                      </a:r>
                      <a:r>
                        <a:rPr lang="en-GB" sz="1200" dirty="0"/>
                        <a:t> (CDPH)</a:t>
                      </a:r>
                    </a:p>
                  </a:txBody>
                  <a:tcPr/>
                </a:tc>
                <a:tc>
                  <a:txBody>
                    <a:bodyPr/>
                    <a:lstStyle/>
                    <a:p>
                      <a:pPr algn="ctr"/>
                      <a:r>
                        <a:rPr lang="en-GB" b="1" dirty="0"/>
                        <a:t>X</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9"/>
                  </a:ext>
                </a:extLst>
              </a:tr>
              <a:tr h="370840">
                <a:tc>
                  <a:txBody>
                    <a:bodyPr/>
                    <a:lstStyle/>
                    <a:p>
                      <a:r>
                        <a:rPr lang="en-GB" sz="1200" dirty="0"/>
                        <a:t>sur les </a:t>
                      </a:r>
                      <a:r>
                        <a:rPr lang="en-GB" sz="1200" dirty="0" err="1"/>
                        <a:t>disparitions</a:t>
                      </a:r>
                      <a:r>
                        <a:rPr lang="en-GB" sz="1200" dirty="0"/>
                        <a:t> </a:t>
                      </a:r>
                      <a:r>
                        <a:rPr lang="en-GB" sz="1200" dirty="0" err="1"/>
                        <a:t>forcées</a:t>
                      </a:r>
                      <a:r>
                        <a:rPr lang="en-GB" sz="1200" dirty="0"/>
                        <a:t> (CED)</a:t>
                      </a:r>
                    </a:p>
                  </a:txBody>
                  <a:tcPr/>
                </a:tc>
                <a:tc>
                  <a:txBody>
                    <a:bodyPr/>
                    <a:lstStyle/>
                    <a:p>
                      <a:pPr algn="ctr"/>
                      <a:r>
                        <a:rPr lang="en-GB" b="1" dirty="0"/>
                        <a:t>X</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10"/>
                  </a:ext>
                </a:extLst>
              </a:tr>
            </a:tbl>
          </a:graphicData>
        </a:graphic>
      </p:graphicFrame>
      <p:sp>
        <p:nvSpPr>
          <p:cNvPr id="10" name="ZoneTexte 9">
            <a:extLst>
              <a:ext uri="{FF2B5EF4-FFF2-40B4-BE49-F238E27FC236}">
                <a16:creationId xmlns:a16="http://schemas.microsoft.com/office/drawing/2014/main" id="{4C76D999-A752-9372-C89C-133D79B9CDCE}"/>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1" name="Sous-titre 2">
            <a:extLst>
              <a:ext uri="{FF2B5EF4-FFF2-40B4-BE49-F238E27FC236}">
                <a16:creationId xmlns:a16="http://schemas.microsoft.com/office/drawing/2014/main" id="{A3B05C74-8C92-7D00-CB23-8E1DDE17FC98}"/>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3" name="Image 2" descr="Une image contenant texte&#10;&#10;Description générée automatiquement">
            <a:extLst>
              <a:ext uri="{FF2B5EF4-FFF2-40B4-BE49-F238E27FC236}">
                <a16:creationId xmlns:a16="http://schemas.microsoft.com/office/drawing/2014/main" id="{E995130A-F0A5-5A03-5707-53B1B05AF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12323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494365" y="657338"/>
            <a:ext cx="5421157" cy="312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a:solidFill>
                  <a:srgbClr val="FBA617"/>
                </a:solidFill>
              </a:rPr>
              <a:t>Jurisprudence </a:t>
            </a:r>
            <a:endParaRPr lang="fr-BE" sz="4000" dirty="0">
              <a:solidFill>
                <a:srgbClr val="FBA617"/>
              </a:solidFill>
            </a:endParaRPr>
          </a:p>
        </p:txBody>
      </p:sp>
      <p:sp>
        <p:nvSpPr>
          <p:cNvPr id="9" name="ZoneTexte 8"/>
          <p:cNvSpPr txBox="1"/>
          <p:nvPr/>
        </p:nvSpPr>
        <p:spPr>
          <a:xfrm>
            <a:off x="3478280" y="1743187"/>
            <a:ext cx="6437242" cy="3416320"/>
          </a:xfrm>
          <a:prstGeom prst="rect">
            <a:avLst/>
          </a:prstGeom>
          <a:noFill/>
        </p:spPr>
        <p:txBody>
          <a:bodyPr wrap="square" rtlCol="0">
            <a:spAutoFit/>
          </a:bodyPr>
          <a:lstStyle/>
          <a:p>
            <a:r>
              <a:rPr lang="fr-FR" b="1" i="1" dirty="0"/>
              <a:t>Toute la jurisprudence des organes conventionnels est disponible sur le site web du HCDH :</a:t>
            </a:r>
          </a:p>
          <a:p>
            <a:endParaRPr lang="fr-FR" dirty="0"/>
          </a:p>
          <a:p>
            <a:r>
              <a:rPr lang="fr-FR" dirty="0">
                <a:hlinkClick r:id="rId4"/>
              </a:rPr>
              <a:t>https://tbinternet.ohchr.org/_layouts/15/treatybodyexternal/TBSearch.aspx?Lang=fr</a:t>
            </a:r>
            <a:endParaRPr lang="fr-FR" dirty="0"/>
          </a:p>
          <a:p>
            <a:endParaRPr lang="fr-FR" dirty="0"/>
          </a:p>
          <a:p>
            <a:r>
              <a:rPr lang="fr-FR" dirty="0"/>
              <a:t>Décisions = interprétations faisant autorité des traités respectifs</a:t>
            </a:r>
          </a:p>
          <a:p>
            <a:r>
              <a:rPr lang="fr-FR" b="1" dirty="0"/>
              <a:t>Mais</a:t>
            </a:r>
          </a:p>
          <a:p>
            <a:r>
              <a:rPr lang="fr-FR" dirty="0"/>
              <a:t>elles ne sont pas juridiquement contraignantes </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en-US" dirty="0"/>
          </a:p>
          <a:p>
            <a:endParaRPr lang="en-US" dirty="0"/>
          </a:p>
        </p:txBody>
      </p:sp>
      <p:sp>
        <p:nvSpPr>
          <p:cNvPr id="11" name="ZoneTexte 10">
            <a:extLst>
              <a:ext uri="{FF2B5EF4-FFF2-40B4-BE49-F238E27FC236}">
                <a16:creationId xmlns:a16="http://schemas.microsoft.com/office/drawing/2014/main" id="{67377059-D44E-51F1-1981-59632E3ABECE}"/>
              </a:ext>
            </a:extLst>
          </p:cNvPr>
          <p:cNvSpPr txBox="1"/>
          <p:nvPr/>
        </p:nvSpPr>
        <p:spPr>
          <a:xfrm>
            <a:off x="10154141" y="5907322"/>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3" name="Sous-titre 2">
            <a:extLst>
              <a:ext uri="{FF2B5EF4-FFF2-40B4-BE49-F238E27FC236}">
                <a16:creationId xmlns:a16="http://schemas.microsoft.com/office/drawing/2014/main" id="{3AE8C8DD-6D92-AAA3-AFD8-2785AFD36795}"/>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3" name="Image 2" descr="Une image contenant texte&#10;&#10;Description générée automatiquement">
            <a:extLst>
              <a:ext uri="{FF2B5EF4-FFF2-40B4-BE49-F238E27FC236}">
                <a16:creationId xmlns:a16="http://schemas.microsoft.com/office/drawing/2014/main" id="{4F78E85F-C797-AC6C-48E3-4596F66AC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0300" y="5938099"/>
            <a:ext cx="2460448" cy="769441"/>
          </a:xfrm>
          <a:prstGeom prst="rect">
            <a:avLst/>
          </a:prstGeom>
        </p:spPr>
      </p:pic>
    </p:spTree>
    <p:extLst>
      <p:ext uri="{BB962C8B-B14F-4D97-AF65-F5344CB8AC3E}">
        <p14:creationId xmlns:p14="http://schemas.microsoft.com/office/powerpoint/2010/main" val="329247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9" name="ZoneTexte 8"/>
          <p:cNvSpPr txBox="1"/>
          <p:nvPr/>
        </p:nvSpPr>
        <p:spPr>
          <a:xfrm>
            <a:off x="2896046" y="2112439"/>
            <a:ext cx="4159847" cy="646331"/>
          </a:xfrm>
          <a:prstGeom prst="rect">
            <a:avLst/>
          </a:prstGeom>
          <a:noFill/>
        </p:spPr>
        <p:txBody>
          <a:bodyPr wrap="square" rtlCol="0">
            <a:spAutoFit/>
          </a:bodyPr>
          <a:lstStyle/>
          <a:p>
            <a:r>
              <a:rPr lang="en-US" dirty="0" err="1"/>
              <a:t>Cour</a:t>
            </a:r>
            <a:r>
              <a:rPr lang="en-US" dirty="0"/>
              <a:t> </a:t>
            </a:r>
            <a:r>
              <a:rPr lang="en-US" dirty="0" err="1"/>
              <a:t>européenne</a:t>
            </a:r>
            <a:r>
              <a:rPr lang="en-US" dirty="0"/>
              <a:t> des droits de </a:t>
            </a:r>
            <a:r>
              <a:rPr lang="en-US" dirty="0" err="1"/>
              <a:t>l'homme</a:t>
            </a:r>
            <a:endParaRPr lang="en-US" dirty="0"/>
          </a:p>
          <a:p>
            <a:r>
              <a:rPr lang="en-US" dirty="0" err="1"/>
              <a:t>Comité</a:t>
            </a:r>
            <a:r>
              <a:rPr lang="en-US" dirty="0"/>
              <a:t> </a:t>
            </a:r>
            <a:r>
              <a:rPr lang="en-US" dirty="0" err="1"/>
              <a:t>européen</a:t>
            </a:r>
            <a:r>
              <a:rPr lang="en-US" dirty="0"/>
              <a:t> des droits </a:t>
            </a:r>
            <a:r>
              <a:rPr lang="en-US" dirty="0" err="1"/>
              <a:t>sociaux</a:t>
            </a:r>
            <a:endParaRPr lang="en-US" dirty="0"/>
          </a:p>
        </p:txBody>
      </p:sp>
      <p:pic>
        <p:nvPicPr>
          <p:cNvPr id="11" name="Image 10"/>
          <p:cNvPicPr>
            <a:picLocks noChangeAspect="1"/>
          </p:cNvPicPr>
          <p:nvPr/>
        </p:nvPicPr>
        <p:blipFill rotWithShape="1">
          <a:blip r:embed="rId4"/>
          <a:srcRect l="2997" t="2737"/>
          <a:stretch/>
        </p:blipFill>
        <p:spPr>
          <a:xfrm>
            <a:off x="9460484" y="3667608"/>
            <a:ext cx="1097259" cy="732239"/>
          </a:xfrm>
          <a:prstGeom prst="rect">
            <a:avLst/>
          </a:prstGeom>
        </p:spPr>
      </p:pic>
      <p:sp>
        <p:nvSpPr>
          <p:cNvPr id="13" name="Titre 1">
            <a:extLst>
              <a:ext uri="{FF2B5EF4-FFF2-40B4-BE49-F238E27FC236}">
                <a16:creationId xmlns:a16="http://schemas.microsoft.com/office/drawing/2014/main" id="{B488E8A8-1127-461C-B276-1561DA8E25BF}"/>
              </a:ext>
            </a:extLst>
          </p:cNvPr>
          <p:cNvSpPr txBox="1">
            <a:spLocks/>
          </p:cNvSpPr>
          <p:nvPr/>
        </p:nvSpPr>
        <p:spPr>
          <a:xfrm>
            <a:off x="4708284" y="-76483"/>
            <a:ext cx="6328219" cy="1200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Les mécanismes européens</a:t>
            </a:r>
          </a:p>
        </p:txBody>
      </p:sp>
      <p:sp>
        <p:nvSpPr>
          <p:cNvPr id="14" name="ZoneTexte 13"/>
          <p:cNvSpPr txBox="1"/>
          <p:nvPr/>
        </p:nvSpPr>
        <p:spPr>
          <a:xfrm>
            <a:off x="7703649" y="2129356"/>
            <a:ext cx="4488351" cy="646331"/>
          </a:xfrm>
          <a:prstGeom prst="rect">
            <a:avLst/>
          </a:prstGeom>
          <a:noFill/>
        </p:spPr>
        <p:txBody>
          <a:bodyPr wrap="square" rtlCol="0">
            <a:spAutoFit/>
          </a:bodyPr>
          <a:lstStyle/>
          <a:p>
            <a:r>
              <a:rPr lang="en-US" dirty="0" err="1"/>
              <a:t>Cour</a:t>
            </a:r>
            <a:r>
              <a:rPr lang="en-US" dirty="0"/>
              <a:t> de justice de </a:t>
            </a:r>
            <a:r>
              <a:rPr lang="en-US" dirty="0" err="1"/>
              <a:t>l'Union</a:t>
            </a:r>
            <a:r>
              <a:rPr lang="en-US" dirty="0"/>
              <a:t> </a:t>
            </a:r>
            <a:r>
              <a:rPr lang="en-US" dirty="0" err="1"/>
              <a:t>européenne</a:t>
            </a:r>
            <a:endParaRPr lang="en-US" dirty="0"/>
          </a:p>
          <a:p>
            <a:pPr marL="285750" indent="-285750">
              <a:buFontTx/>
              <a:buChar char="-"/>
            </a:pPr>
            <a:endParaRPr lang="en-US" dirty="0"/>
          </a:p>
        </p:txBody>
      </p:sp>
      <p:pic>
        <p:nvPicPr>
          <p:cNvPr id="2" name="Image 1"/>
          <p:cNvPicPr>
            <a:picLocks noChangeAspect="1"/>
          </p:cNvPicPr>
          <p:nvPr/>
        </p:nvPicPr>
        <p:blipFill>
          <a:blip r:embed="rId5"/>
          <a:stretch>
            <a:fillRect/>
          </a:stretch>
        </p:blipFill>
        <p:spPr>
          <a:xfrm>
            <a:off x="7503071" y="3412932"/>
            <a:ext cx="1438275" cy="1581150"/>
          </a:xfrm>
          <a:prstGeom prst="rect">
            <a:avLst/>
          </a:prstGeom>
        </p:spPr>
      </p:pic>
      <p:pic>
        <p:nvPicPr>
          <p:cNvPr id="3" name="Image 2"/>
          <p:cNvPicPr>
            <a:picLocks noChangeAspect="1"/>
          </p:cNvPicPr>
          <p:nvPr/>
        </p:nvPicPr>
        <p:blipFill>
          <a:blip r:embed="rId6"/>
          <a:stretch>
            <a:fillRect/>
          </a:stretch>
        </p:blipFill>
        <p:spPr>
          <a:xfrm>
            <a:off x="2975302" y="3412932"/>
            <a:ext cx="2123178" cy="1798949"/>
          </a:xfrm>
          <a:prstGeom prst="rect">
            <a:avLst/>
          </a:prstGeom>
        </p:spPr>
      </p:pic>
      <p:pic>
        <p:nvPicPr>
          <p:cNvPr id="4" name="Image 3"/>
          <p:cNvPicPr>
            <a:picLocks noChangeAspect="1"/>
          </p:cNvPicPr>
          <p:nvPr/>
        </p:nvPicPr>
        <p:blipFill>
          <a:blip r:embed="rId7"/>
          <a:stretch>
            <a:fillRect/>
          </a:stretch>
        </p:blipFill>
        <p:spPr>
          <a:xfrm>
            <a:off x="5240134" y="3602765"/>
            <a:ext cx="1600200" cy="1276350"/>
          </a:xfrm>
          <a:prstGeom prst="rect">
            <a:avLst/>
          </a:prstGeom>
        </p:spPr>
      </p:pic>
      <p:sp>
        <p:nvSpPr>
          <p:cNvPr id="16" name="ZoneTexte 15">
            <a:extLst>
              <a:ext uri="{FF2B5EF4-FFF2-40B4-BE49-F238E27FC236}">
                <a16:creationId xmlns:a16="http://schemas.microsoft.com/office/drawing/2014/main" id="{BF6D9194-DF72-79DC-894F-93D2C8CCEFA9}"/>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7" name="Sous-titre 2">
            <a:extLst>
              <a:ext uri="{FF2B5EF4-FFF2-40B4-BE49-F238E27FC236}">
                <a16:creationId xmlns:a16="http://schemas.microsoft.com/office/drawing/2014/main" id="{E031D06F-353D-16CD-7788-4DA2C0811B49}"/>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5" name="Image 4" descr="Une image contenant texte&#10;&#10;Description générée automatiquement">
            <a:extLst>
              <a:ext uri="{FF2B5EF4-FFF2-40B4-BE49-F238E27FC236}">
                <a16:creationId xmlns:a16="http://schemas.microsoft.com/office/drawing/2014/main" id="{6A540BC9-6764-939D-06D8-3007EB683C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746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488E8A8-1127-461C-B276-1561DA8E25BF}"/>
              </a:ext>
            </a:extLst>
          </p:cNvPr>
          <p:cNvSpPr txBox="1">
            <a:spLocks/>
          </p:cNvSpPr>
          <p:nvPr/>
        </p:nvSpPr>
        <p:spPr>
          <a:xfrm>
            <a:off x="4419155" y="-476927"/>
            <a:ext cx="542115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err="1">
                <a:solidFill>
                  <a:srgbClr val="FBA617"/>
                </a:solidFill>
              </a:rPr>
              <a:t>Cour</a:t>
            </a:r>
            <a:r>
              <a:rPr lang="en-US" altLang="fr-FR" sz="4000" dirty="0">
                <a:solidFill>
                  <a:srgbClr val="FBA617"/>
                </a:solidFill>
              </a:rPr>
              <a:t> </a:t>
            </a:r>
            <a:r>
              <a:rPr lang="en-US" altLang="fr-FR" sz="4000" dirty="0" err="1">
                <a:solidFill>
                  <a:srgbClr val="FBA617"/>
                </a:solidFill>
              </a:rPr>
              <a:t>européenne</a:t>
            </a:r>
            <a:r>
              <a:rPr lang="en-US" altLang="fr-FR" sz="4000" dirty="0">
                <a:solidFill>
                  <a:srgbClr val="FBA617"/>
                </a:solidFill>
              </a:rPr>
              <a:t> des droits de </a:t>
            </a:r>
            <a:r>
              <a:rPr lang="en-US" altLang="fr-FR" sz="4000" dirty="0" err="1">
                <a:solidFill>
                  <a:srgbClr val="FBA617"/>
                </a:solidFill>
              </a:rPr>
              <a:t>l'homme</a:t>
            </a:r>
            <a:endParaRPr lang="en-US" altLang="fr-FR" sz="4000" dirty="0">
              <a:solidFill>
                <a:srgbClr val="FBA617"/>
              </a:solidFill>
            </a:endParaRPr>
          </a:p>
        </p:txBody>
      </p:sp>
      <p:pic>
        <p:nvPicPr>
          <p:cNvPr id="1026" name="Picture 2" descr="European court demands 'immediate' release of Navalny – EURACTIV.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448" y="2338942"/>
            <a:ext cx="4159848" cy="233812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5"/>
          <a:stretch>
            <a:fillRect/>
          </a:stretch>
        </p:blipFill>
        <p:spPr>
          <a:xfrm>
            <a:off x="10145949" y="226853"/>
            <a:ext cx="1733088" cy="1468429"/>
          </a:xfrm>
          <a:prstGeom prst="rect">
            <a:avLst/>
          </a:prstGeom>
        </p:spPr>
      </p:pic>
      <p:pic>
        <p:nvPicPr>
          <p:cNvPr id="15" name="Image 14"/>
          <p:cNvPicPr>
            <a:picLocks noChangeAspect="1"/>
          </p:cNvPicPr>
          <p:nvPr/>
        </p:nvPicPr>
        <p:blipFill>
          <a:blip r:embed="rId6"/>
          <a:stretch>
            <a:fillRect/>
          </a:stretch>
        </p:blipFill>
        <p:spPr>
          <a:xfrm>
            <a:off x="10470295" y="1942659"/>
            <a:ext cx="1600200" cy="1276350"/>
          </a:xfrm>
          <a:prstGeom prst="rect">
            <a:avLst/>
          </a:prstGeom>
        </p:spPr>
      </p:pic>
      <p:sp>
        <p:nvSpPr>
          <p:cNvPr id="11" name="ZoneTexte 10">
            <a:extLst>
              <a:ext uri="{FF2B5EF4-FFF2-40B4-BE49-F238E27FC236}">
                <a16:creationId xmlns:a16="http://schemas.microsoft.com/office/drawing/2014/main" id="{8D627B1A-20E8-417F-1CDD-272C978EB44A}"/>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6" name="Sous-titre 2">
            <a:extLst>
              <a:ext uri="{FF2B5EF4-FFF2-40B4-BE49-F238E27FC236}">
                <a16:creationId xmlns:a16="http://schemas.microsoft.com/office/drawing/2014/main" id="{FBF4CAD1-E256-A198-9880-8ABEEE6DE844}"/>
              </a:ext>
            </a:extLst>
          </p:cNvPr>
          <p:cNvSpPr txBox="1">
            <a:spLocks/>
          </p:cNvSpPr>
          <p:nvPr/>
        </p:nvSpPr>
        <p:spPr>
          <a:xfrm>
            <a:off x="126776" y="243344"/>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800">
                <a:solidFill>
                  <a:schemeClr val="bg1"/>
                </a:solidFill>
              </a:rPr>
              <a:t>Partie 1 :  Présentation des mécanismes onusiens et européens </a:t>
            </a:r>
            <a:endParaRPr lang="fr-BE" sz="2800" dirty="0">
              <a:solidFill>
                <a:schemeClr val="bg1"/>
              </a:solidFill>
            </a:endParaRPr>
          </a:p>
        </p:txBody>
      </p:sp>
      <p:pic>
        <p:nvPicPr>
          <p:cNvPr id="2" name="Image 1">
            <a:extLst>
              <a:ext uri="{FF2B5EF4-FFF2-40B4-BE49-F238E27FC236}">
                <a16:creationId xmlns:a16="http://schemas.microsoft.com/office/drawing/2014/main" id="{9684AB92-8F69-65CB-7EE1-C0E22766783E}"/>
              </a:ext>
            </a:extLst>
          </p:cNvPr>
          <p:cNvPicPr>
            <a:picLocks noChangeAspect="1"/>
          </p:cNvPicPr>
          <p:nvPr/>
        </p:nvPicPr>
        <p:blipFill>
          <a:blip r:embed="rId7"/>
          <a:stretch>
            <a:fillRect/>
          </a:stretch>
        </p:blipFill>
        <p:spPr>
          <a:xfrm>
            <a:off x="7570720" y="1999549"/>
            <a:ext cx="1934896" cy="2737672"/>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62D47F84-2AE8-6938-6DCA-B9D070783E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68443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B082743-1CCB-9FE5-C925-3BA6F0207954}"/>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283AE5E9-A355-425D-179D-BCCB7A75CC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
        <p:nvSpPr>
          <p:cNvPr id="3" name="Espace réservé du contenu 2">
            <a:extLst>
              <a:ext uri="{FF2B5EF4-FFF2-40B4-BE49-F238E27FC236}">
                <a16:creationId xmlns:a16="http://schemas.microsoft.com/office/drawing/2014/main" id="{55117F3B-6B15-6689-0D12-5603BDFFBFD9}"/>
              </a:ext>
            </a:extLst>
          </p:cNvPr>
          <p:cNvSpPr txBox="1">
            <a:spLocks/>
          </p:cNvSpPr>
          <p:nvPr/>
        </p:nvSpPr>
        <p:spPr>
          <a:xfrm>
            <a:off x="4686300" y="358774"/>
            <a:ext cx="6999376" cy="5089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Le présent module a été développé principalement par Défense des Enfants International – Belgique (DEI-Belgique) dans le cadre du projet européen CLEAR-</a:t>
            </a:r>
            <a:r>
              <a:rPr lang="fr-FR" dirty="0" err="1"/>
              <a:t>Rights</a:t>
            </a:r>
            <a:r>
              <a:rPr lang="fr-FR" dirty="0"/>
              <a:t>.</a:t>
            </a:r>
          </a:p>
          <a:p>
            <a:pPr algn="just"/>
            <a:endParaRPr lang="fr-FR" dirty="0"/>
          </a:p>
          <a:p>
            <a:pPr algn="just"/>
            <a:r>
              <a:rPr lang="fr-FR" dirty="0"/>
              <a:t>Le projet CLEAR-</a:t>
            </a:r>
            <a:r>
              <a:rPr lang="fr-FR" dirty="0" err="1"/>
              <a:t>Rights</a:t>
            </a:r>
            <a:r>
              <a:rPr lang="fr-FR" dirty="0"/>
              <a:t> a été coordonné par Terre des Hommes Hongrie et mené par PILNET, AADH, DEI-Pays Bas et DEI-Belgique.</a:t>
            </a:r>
          </a:p>
          <a:p>
            <a:pPr algn="just"/>
            <a:endParaRPr lang="fr-FR" dirty="0"/>
          </a:p>
          <a:p>
            <a:pPr algn="just"/>
            <a:r>
              <a:rPr lang="fr-FR" dirty="0"/>
              <a:t>Nous vous invitons à répliquer cette formation dans votre pays.</a:t>
            </a:r>
          </a:p>
        </p:txBody>
      </p:sp>
    </p:spTree>
    <p:extLst>
      <p:ext uri="{BB962C8B-B14F-4D97-AF65-F5344CB8AC3E}">
        <p14:creationId xmlns:p14="http://schemas.microsoft.com/office/powerpoint/2010/main" val="268987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fr-BE" sz="2800" dirty="0">
                <a:solidFill>
                  <a:schemeClr val="bg1"/>
                </a:solidFill>
              </a:rPr>
              <a:t>Partie 1 :  Présentation des mécanismes onusiens et européens </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15208" y="0"/>
            <a:ext cx="7165351"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fr-FR" sz="4000" dirty="0">
              <a:solidFill>
                <a:srgbClr val="FBA617"/>
              </a:solidFill>
            </a:endParaRPr>
          </a:p>
        </p:txBody>
      </p:sp>
      <p:pic>
        <p:nvPicPr>
          <p:cNvPr id="14" name="Image 13"/>
          <p:cNvPicPr>
            <a:picLocks noChangeAspect="1"/>
          </p:cNvPicPr>
          <p:nvPr/>
        </p:nvPicPr>
        <p:blipFill>
          <a:blip r:embed="rId4"/>
          <a:stretch>
            <a:fillRect/>
          </a:stretch>
        </p:blipFill>
        <p:spPr>
          <a:xfrm>
            <a:off x="11075332" y="86845"/>
            <a:ext cx="857360" cy="726433"/>
          </a:xfrm>
          <a:prstGeom prst="rect">
            <a:avLst/>
          </a:prstGeom>
        </p:spPr>
      </p:pic>
      <p:pic>
        <p:nvPicPr>
          <p:cNvPr id="15" name="Image 14"/>
          <p:cNvPicPr>
            <a:picLocks noChangeAspect="1"/>
          </p:cNvPicPr>
          <p:nvPr/>
        </p:nvPicPr>
        <p:blipFill>
          <a:blip r:embed="rId5"/>
          <a:stretch>
            <a:fillRect/>
          </a:stretch>
        </p:blipFill>
        <p:spPr>
          <a:xfrm>
            <a:off x="10910892" y="960570"/>
            <a:ext cx="1191467" cy="950337"/>
          </a:xfrm>
          <a:prstGeom prst="rect">
            <a:avLst/>
          </a:prstGeom>
        </p:spPr>
      </p:pic>
      <p:sp>
        <p:nvSpPr>
          <p:cNvPr id="10" name="ZoneTexte 9"/>
          <p:cNvSpPr txBox="1"/>
          <p:nvPr/>
        </p:nvSpPr>
        <p:spPr>
          <a:xfrm>
            <a:off x="3289051" y="1921140"/>
            <a:ext cx="8902949" cy="3416320"/>
          </a:xfrm>
          <a:prstGeom prst="rect">
            <a:avLst/>
          </a:prstGeom>
          <a:noFill/>
        </p:spPr>
        <p:txBody>
          <a:bodyPr wrap="square" rtlCol="0">
            <a:spAutoFit/>
          </a:bodyPr>
          <a:lstStyle/>
          <a:p>
            <a:r>
              <a:rPr lang="fr-FR" i="1" dirty="0"/>
              <a:t>Conditions principales </a:t>
            </a:r>
          </a:p>
          <a:p>
            <a:pPr marL="342900" indent="-342900">
              <a:buFont typeface="Wingdings" panose="05000000000000000000" pitchFamily="2" charset="2"/>
              <a:buChar char="q"/>
            </a:pPr>
            <a:r>
              <a:rPr lang="fr-FR" dirty="0"/>
              <a:t>Violation des droits prévus par la CEDH ou ses Protocoles</a:t>
            </a:r>
          </a:p>
          <a:p>
            <a:pPr marL="342900" indent="-342900">
              <a:buFont typeface="Wingdings" panose="05000000000000000000" pitchFamily="2" charset="2"/>
              <a:buChar char="q"/>
            </a:pPr>
            <a:r>
              <a:rPr lang="fr-FR" dirty="0"/>
              <a:t>Violation perpétrée par un État (actes ou omissions), pas par une personne ou une institution privée.</a:t>
            </a:r>
          </a:p>
          <a:p>
            <a:pPr marL="342900" indent="-342900">
              <a:buFont typeface="Wingdings" panose="05000000000000000000" pitchFamily="2" charset="2"/>
              <a:buChar char="q"/>
            </a:pPr>
            <a:r>
              <a:rPr lang="fr-FR" b="1" dirty="0"/>
              <a:t>Conditions personnelles :</a:t>
            </a:r>
          </a:p>
          <a:p>
            <a:pPr marL="342900" indent="-342900">
              <a:buFont typeface="Wingdings" panose="05000000000000000000" pitchFamily="2" charset="2"/>
              <a:buChar char="q"/>
            </a:pPr>
            <a:r>
              <a:rPr lang="fr-FR" dirty="0"/>
              <a:t>Pas besoin d'être un ressortissant (juridiction des Etats) ;</a:t>
            </a:r>
          </a:p>
          <a:p>
            <a:pPr marL="342900" indent="-342900">
              <a:buFont typeface="Wingdings" panose="05000000000000000000" pitchFamily="2" charset="2"/>
              <a:buChar char="q"/>
            </a:pPr>
            <a:r>
              <a:rPr lang="fr-FR" dirty="0"/>
              <a:t>Un particulier ou une personne morale telle qu'une société ou une association ;</a:t>
            </a:r>
          </a:p>
          <a:p>
            <a:pPr marL="342900" indent="-342900">
              <a:buFont typeface="Wingdings" panose="05000000000000000000" pitchFamily="2" charset="2"/>
              <a:buChar char="q"/>
            </a:pPr>
            <a:r>
              <a:rPr lang="fr-FR" dirty="0"/>
              <a:t>Avoir été directement et personnellement la victime (ou son représentant légal).</a:t>
            </a:r>
          </a:p>
          <a:p>
            <a:pPr marL="342900" indent="-342900">
              <a:buFont typeface="Wingdings" panose="05000000000000000000" pitchFamily="2" charset="2"/>
              <a:buChar char="q"/>
            </a:pPr>
            <a:r>
              <a:rPr lang="fr-FR" dirty="0"/>
              <a:t>Les enfants peuvent</a:t>
            </a:r>
          </a:p>
          <a:p>
            <a:pPr marL="342900" indent="-342900">
              <a:buFont typeface="Wingdings" panose="05000000000000000000" pitchFamily="2" charset="2"/>
              <a:buChar char="q"/>
            </a:pPr>
            <a:r>
              <a:rPr lang="fr-FR" b="1" dirty="0"/>
              <a:t>Recours préalables et délai </a:t>
            </a:r>
            <a:r>
              <a:rPr lang="fr-FR" dirty="0"/>
              <a:t>:</a:t>
            </a:r>
          </a:p>
          <a:p>
            <a:pPr marL="342900" indent="-342900">
              <a:buFont typeface="Wingdings" panose="05000000000000000000" pitchFamily="2" charset="2"/>
              <a:buChar char="q"/>
            </a:pPr>
            <a:r>
              <a:rPr lang="fr-FR" dirty="0"/>
              <a:t>Épuisement des voies de recours internes (y compris le fait d'avoir porté plainte)</a:t>
            </a:r>
          </a:p>
          <a:p>
            <a:pPr marL="342900" indent="-342900">
              <a:buFont typeface="Wingdings" panose="05000000000000000000" pitchFamily="2" charset="2"/>
              <a:buChar char="q"/>
            </a:pPr>
            <a:r>
              <a:rPr lang="fr-FR" dirty="0"/>
              <a:t>4 mois</a:t>
            </a:r>
            <a:endParaRPr lang="fr-FR" i="1" dirty="0"/>
          </a:p>
        </p:txBody>
      </p:sp>
      <p:sp>
        <p:nvSpPr>
          <p:cNvPr id="11" name="ZoneTexte 10">
            <a:extLst>
              <a:ext uri="{FF2B5EF4-FFF2-40B4-BE49-F238E27FC236}">
                <a16:creationId xmlns:a16="http://schemas.microsoft.com/office/drawing/2014/main" id="{F0BAAF01-7EF7-0683-F02D-827383525429}"/>
              </a:ext>
            </a:extLst>
          </p:cNvPr>
          <p:cNvSpPr txBox="1"/>
          <p:nvPr/>
        </p:nvSpPr>
        <p:spPr>
          <a:xfrm>
            <a:off x="4504623" y="213114"/>
            <a:ext cx="7047350" cy="1200329"/>
          </a:xfrm>
          <a:prstGeom prst="rect">
            <a:avLst/>
          </a:prstGeom>
          <a:noFill/>
        </p:spPr>
        <p:txBody>
          <a:bodyPr wrap="square">
            <a:spAutoFit/>
          </a:bodyPr>
          <a:lstStyle/>
          <a:p>
            <a:r>
              <a:rPr lang="fr-FR" sz="3600" dirty="0">
                <a:solidFill>
                  <a:srgbClr val="FBA617"/>
                </a:solidFill>
                <a:latin typeface="+mj-lt"/>
                <a:ea typeface="+mj-ea"/>
                <a:cs typeface="+mj-cs"/>
              </a:rPr>
              <a:t>Cour européenne des droits de l'homme - Liste de contrôle</a:t>
            </a:r>
          </a:p>
        </p:txBody>
      </p:sp>
      <p:sp>
        <p:nvSpPr>
          <p:cNvPr id="16" name="ZoneTexte 15">
            <a:extLst>
              <a:ext uri="{FF2B5EF4-FFF2-40B4-BE49-F238E27FC236}">
                <a16:creationId xmlns:a16="http://schemas.microsoft.com/office/drawing/2014/main" id="{DFB22CE8-6DCD-9148-D6FE-86619AE38BD8}"/>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BFE9B796-6101-5D33-3081-C3B3475902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282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fr-BE" sz="2800" dirty="0">
                <a:solidFill>
                  <a:schemeClr val="bg1"/>
                </a:solidFill>
              </a:rPr>
              <a:t>Partie 1 :  Présentation des mécanismes onusiens et européens </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15208" y="0"/>
            <a:ext cx="7165351"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3600" dirty="0" err="1">
                <a:solidFill>
                  <a:srgbClr val="FBA617"/>
                </a:solidFill>
              </a:rPr>
              <a:t>Cour</a:t>
            </a:r>
            <a:r>
              <a:rPr lang="en-US" altLang="fr-FR" sz="3600" dirty="0">
                <a:solidFill>
                  <a:srgbClr val="FBA617"/>
                </a:solidFill>
              </a:rPr>
              <a:t> </a:t>
            </a:r>
            <a:r>
              <a:rPr lang="en-US" altLang="fr-FR" sz="3600" dirty="0" err="1">
                <a:solidFill>
                  <a:srgbClr val="FBA617"/>
                </a:solidFill>
              </a:rPr>
              <a:t>européenne</a:t>
            </a:r>
            <a:r>
              <a:rPr lang="en-US" altLang="fr-FR" sz="3600" dirty="0">
                <a:solidFill>
                  <a:srgbClr val="FBA617"/>
                </a:solidFill>
              </a:rPr>
              <a:t> des droits </a:t>
            </a:r>
          </a:p>
          <a:p>
            <a:r>
              <a:rPr lang="en-US" altLang="fr-FR" sz="3600" dirty="0">
                <a:solidFill>
                  <a:srgbClr val="FBA617"/>
                </a:solidFill>
              </a:rPr>
              <a:t>de </a:t>
            </a:r>
            <a:r>
              <a:rPr lang="en-US" altLang="fr-FR" sz="3600" dirty="0" err="1">
                <a:solidFill>
                  <a:srgbClr val="FBA617"/>
                </a:solidFill>
              </a:rPr>
              <a:t>l'homme</a:t>
            </a:r>
            <a:endParaRPr lang="en-US" altLang="fr-FR" sz="3600" dirty="0">
              <a:solidFill>
                <a:srgbClr val="FBA617"/>
              </a:solidFill>
            </a:endParaRPr>
          </a:p>
          <a:p>
            <a:r>
              <a:rPr lang="en-US" altLang="fr-FR" sz="3600" dirty="0" err="1">
                <a:solidFill>
                  <a:srgbClr val="FBA617"/>
                </a:solidFill>
              </a:rPr>
              <a:t>Infos</a:t>
            </a:r>
            <a:r>
              <a:rPr lang="en-US" altLang="fr-FR" sz="3600" dirty="0">
                <a:solidFill>
                  <a:srgbClr val="FBA617"/>
                </a:solidFill>
              </a:rPr>
              <a:t> </a:t>
            </a:r>
            <a:r>
              <a:rPr lang="en-US" altLang="fr-FR" sz="3600" dirty="0" err="1">
                <a:solidFill>
                  <a:srgbClr val="FBA617"/>
                </a:solidFill>
              </a:rPr>
              <a:t>clés</a:t>
            </a:r>
            <a:endParaRPr lang="en-US" altLang="fr-FR" sz="4000" dirty="0">
              <a:solidFill>
                <a:srgbClr val="FBA617"/>
              </a:solidFill>
            </a:endParaRPr>
          </a:p>
        </p:txBody>
      </p:sp>
      <p:pic>
        <p:nvPicPr>
          <p:cNvPr id="14" name="Image 13"/>
          <p:cNvPicPr>
            <a:picLocks noChangeAspect="1"/>
          </p:cNvPicPr>
          <p:nvPr/>
        </p:nvPicPr>
        <p:blipFill>
          <a:blip r:embed="rId4"/>
          <a:stretch>
            <a:fillRect/>
          </a:stretch>
        </p:blipFill>
        <p:spPr>
          <a:xfrm>
            <a:off x="10895781" y="449179"/>
            <a:ext cx="1127606" cy="955410"/>
          </a:xfrm>
          <a:prstGeom prst="rect">
            <a:avLst/>
          </a:prstGeom>
        </p:spPr>
      </p:pic>
      <p:pic>
        <p:nvPicPr>
          <p:cNvPr id="15" name="Image 14"/>
          <p:cNvPicPr>
            <a:picLocks noChangeAspect="1"/>
          </p:cNvPicPr>
          <p:nvPr/>
        </p:nvPicPr>
        <p:blipFill>
          <a:blip r:embed="rId5"/>
          <a:stretch>
            <a:fillRect/>
          </a:stretch>
        </p:blipFill>
        <p:spPr>
          <a:xfrm>
            <a:off x="10902271" y="1712446"/>
            <a:ext cx="1197828" cy="955410"/>
          </a:xfrm>
          <a:prstGeom prst="rect">
            <a:avLst/>
          </a:prstGeom>
        </p:spPr>
      </p:pic>
      <p:sp>
        <p:nvSpPr>
          <p:cNvPr id="10" name="ZoneTexte 9"/>
          <p:cNvSpPr txBox="1"/>
          <p:nvPr/>
        </p:nvSpPr>
        <p:spPr>
          <a:xfrm>
            <a:off x="3529262" y="1623661"/>
            <a:ext cx="6437242" cy="369332"/>
          </a:xfrm>
          <a:prstGeom prst="rect">
            <a:avLst/>
          </a:prstGeom>
          <a:noFill/>
        </p:spPr>
        <p:txBody>
          <a:bodyPr wrap="square" rtlCol="0">
            <a:spAutoFit/>
          </a:bodyPr>
          <a:lstStyle/>
          <a:p>
            <a:pPr marL="285750" indent="-285750">
              <a:buFontTx/>
              <a:buChar char="-"/>
            </a:pPr>
            <a:endParaRPr lang="en-US" i="1" dirty="0"/>
          </a:p>
        </p:txBody>
      </p:sp>
      <p:sp>
        <p:nvSpPr>
          <p:cNvPr id="9" name="ZoneTexte 8"/>
          <p:cNvSpPr txBox="1"/>
          <p:nvPr/>
        </p:nvSpPr>
        <p:spPr>
          <a:xfrm>
            <a:off x="3865376" y="2694747"/>
            <a:ext cx="6437242" cy="1754326"/>
          </a:xfrm>
          <a:prstGeom prst="rect">
            <a:avLst/>
          </a:prstGeom>
          <a:noFill/>
        </p:spPr>
        <p:txBody>
          <a:bodyPr wrap="square" rtlCol="0">
            <a:spAutoFit/>
          </a:bodyPr>
          <a:lstStyle/>
          <a:p>
            <a:r>
              <a:rPr lang="fr-FR" i="1" dirty="0"/>
              <a:t>Toute la jurisprudence de la CEDH est disponible sur HUDOC :</a:t>
            </a:r>
          </a:p>
          <a:p>
            <a:r>
              <a:rPr lang="fr-FR" dirty="0">
                <a:hlinkClick r:id="rId6"/>
              </a:rPr>
              <a:t>https://echr.coe.int/Pages/home.aspx?p=caselaw/HUDOC&amp;c=fre`</a:t>
            </a:r>
            <a:endParaRPr lang="fr-FR" dirty="0"/>
          </a:p>
          <a:p>
            <a:endParaRPr lang="fr-FR" dirty="0"/>
          </a:p>
          <a:p>
            <a:r>
              <a:rPr lang="fr-FR" dirty="0"/>
              <a:t>Mesures provisoires possibles (obligatoires pour les États)</a:t>
            </a:r>
          </a:p>
          <a:p>
            <a:endParaRPr lang="fr-FR" dirty="0"/>
          </a:p>
          <a:p>
            <a:r>
              <a:rPr lang="fr-FR" dirty="0"/>
              <a:t>Les décisions de la CEDH </a:t>
            </a:r>
            <a:r>
              <a:rPr lang="fr-FR" u="sng" dirty="0"/>
              <a:t>sont contraignantes</a:t>
            </a:r>
            <a:r>
              <a:rPr lang="fr-FR" dirty="0"/>
              <a:t>.</a:t>
            </a:r>
          </a:p>
        </p:txBody>
      </p:sp>
      <p:sp>
        <p:nvSpPr>
          <p:cNvPr id="16" name="ZoneTexte 15">
            <a:extLst>
              <a:ext uri="{FF2B5EF4-FFF2-40B4-BE49-F238E27FC236}">
                <a16:creationId xmlns:a16="http://schemas.microsoft.com/office/drawing/2014/main" id="{01F81D4E-A2BF-354B-E358-9E4D57A7AB8A}"/>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6FBA28FD-4FAB-0BDC-A28E-4C159C7F4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68339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350514"/>
            <a:ext cx="4159847" cy="1129633"/>
          </a:xfrm>
        </p:spPr>
        <p:txBody>
          <a:bodyPr>
            <a:noAutofit/>
          </a:bodyPr>
          <a:lstStyle/>
          <a:p>
            <a:pPr algn="l"/>
            <a:r>
              <a:rPr lang="fr-BE" sz="2800" dirty="0">
                <a:solidFill>
                  <a:schemeClr val="bg1"/>
                </a:solidFill>
              </a:rPr>
              <a:t>Partie 1 :  Présentation des mécanismes onusiens et européens </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982213" y="86236"/>
            <a:ext cx="5421157" cy="1468157"/>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4000">
                <a:solidFill>
                  <a:srgbClr val="FBA617"/>
                </a:solidFill>
                <a:latin typeface="+mj-lt"/>
                <a:ea typeface="+mj-ea"/>
                <a:cs typeface="+mj-cs"/>
              </a:defRPr>
            </a:lvl1pPr>
          </a:lstStyle>
          <a:p>
            <a:r>
              <a:rPr lang="en-US" dirty="0" err="1"/>
              <a:t>Comité</a:t>
            </a:r>
            <a:r>
              <a:rPr lang="en-US" dirty="0"/>
              <a:t> </a:t>
            </a:r>
            <a:r>
              <a:rPr lang="en-US" dirty="0" err="1"/>
              <a:t>européen</a:t>
            </a:r>
            <a:r>
              <a:rPr lang="en-US" dirty="0"/>
              <a:t> des droits </a:t>
            </a:r>
            <a:r>
              <a:rPr lang="en-US" dirty="0" err="1"/>
              <a:t>sociaux</a:t>
            </a:r>
            <a:endParaRPr lang="en-US" altLang="fr-FR" dirty="0"/>
          </a:p>
        </p:txBody>
      </p:sp>
      <p:pic>
        <p:nvPicPr>
          <p:cNvPr id="14" name="Image 13"/>
          <p:cNvPicPr>
            <a:picLocks noChangeAspect="1"/>
          </p:cNvPicPr>
          <p:nvPr/>
        </p:nvPicPr>
        <p:blipFill>
          <a:blip r:embed="rId4"/>
          <a:stretch>
            <a:fillRect/>
          </a:stretch>
        </p:blipFill>
        <p:spPr>
          <a:xfrm>
            <a:off x="11105025" y="350514"/>
            <a:ext cx="918362" cy="778119"/>
          </a:xfrm>
          <a:prstGeom prst="rect">
            <a:avLst/>
          </a:prstGeom>
        </p:spPr>
      </p:pic>
      <p:pic>
        <p:nvPicPr>
          <p:cNvPr id="15" name="Image 14"/>
          <p:cNvPicPr>
            <a:picLocks noChangeAspect="1"/>
          </p:cNvPicPr>
          <p:nvPr/>
        </p:nvPicPr>
        <p:blipFill>
          <a:blip r:embed="rId5"/>
          <a:stretch>
            <a:fillRect/>
          </a:stretch>
        </p:blipFill>
        <p:spPr>
          <a:xfrm>
            <a:off x="10966429" y="1432907"/>
            <a:ext cx="1195553" cy="953596"/>
          </a:xfrm>
          <a:prstGeom prst="rect">
            <a:avLst/>
          </a:prstGeom>
        </p:spPr>
      </p:pic>
      <p:pic>
        <p:nvPicPr>
          <p:cNvPr id="2052" name="Picture 4" descr="Follow-up of the Conclusions of the European Committee of Social Rights by  the Committee of Minist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1452" y="2386503"/>
            <a:ext cx="3081010" cy="204887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D770DE8E-292B-47EB-A78F-8612629E0977}"/>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a:extLst>
              <a:ext uri="{FF2B5EF4-FFF2-40B4-BE49-F238E27FC236}">
                <a16:creationId xmlns:a16="http://schemas.microsoft.com/office/drawing/2014/main" id="{9F14D581-1AA2-A414-70F2-7CB7A263C7C4}"/>
              </a:ext>
            </a:extLst>
          </p:cNvPr>
          <p:cNvPicPr>
            <a:picLocks noChangeAspect="1"/>
          </p:cNvPicPr>
          <p:nvPr/>
        </p:nvPicPr>
        <p:blipFill>
          <a:blip r:embed="rId7"/>
          <a:stretch>
            <a:fillRect/>
          </a:stretch>
        </p:blipFill>
        <p:spPr>
          <a:xfrm>
            <a:off x="8197517" y="1909705"/>
            <a:ext cx="1995540" cy="3082001"/>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88CBA2CA-7B00-0A3C-8849-2EA5A2A07B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76347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fr-BE" sz="2800" dirty="0">
                <a:solidFill>
                  <a:schemeClr val="bg1"/>
                </a:solidFill>
              </a:rPr>
              <a:t>Partie 1 :  Présentation des mécanismes onusiens et européens </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395537" y="-256529"/>
            <a:ext cx="6008213" cy="192114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4000">
                <a:solidFill>
                  <a:srgbClr val="FBA617"/>
                </a:solidFill>
                <a:latin typeface="+mj-lt"/>
                <a:ea typeface="+mj-ea"/>
                <a:cs typeface="+mj-cs"/>
              </a:defRPr>
            </a:lvl1pPr>
          </a:lstStyle>
          <a:p>
            <a:r>
              <a:rPr lang="en-US" dirty="0" err="1"/>
              <a:t>Comité</a:t>
            </a:r>
            <a:r>
              <a:rPr lang="en-US" dirty="0"/>
              <a:t> </a:t>
            </a:r>
            <a:r>
              <a:rPr lang="en-US" dirty="0" err="1"/>
              <a:t>européen</a:t>
            </a:r>
            <a:r>
              <a:rPr lang="en-US" dirty="0"/>
              <a:t> des droits </a:t>
            </a:r>
            <a:r>
              <a:rPr lang="en-US" dirty="0" err="1"/>
              <a:t>sociaux</a:t>
            </a:r>
            <a:r>
              <a:rPr lang="en-US" dirty="0"/>
              <a:t> - </a:t>
            </a:r>
            <a:r>
              <a:rPr lang="en-US" dirty="0" err="1"/>
              <a:t>Informations</a:t>
            </a:r>
            <a:r>
              <a:rPr lang="en-US" dirty="0"/>
              <a:t> </a:t>
            </a:r>
            <a:r>
              <a:rPr lang="en-US" dirty="0" err="1"/>
              <a:t>clés</a:t>
            </a:r>
            <a:endParaRPr lang="en-US" altLang="fr-FR" dirty="0"/>
          </a:p>
        </p:txBody>
      </p:sp>
      <p:pic>
        <p:nvPicPr>
          <p:cNvPr id="14" name="Image 13"/>
          <p:cNvPicPr>
            <a:picLocks noChangeAspect="1"/>
          </p:cNvPicPr>
          <p:nvPr/>
        </p:nvPicPr>
        <p:blipFill>
          <a:blip r:embed="rId4"/>
          <a:stretch>
            <a:fillRect/>
          </a:stretch>
        </p:blipFill>
        <p:spPr>
          <a:xfrm>
            <a:off x="10764253" y="267354"/>
            <a:ext cx="1114784" cy="944546"/>
          </a:xfrm>
          <a:prstGeom prst="rect">
            <a:avLst/>
          </a:prstGeom>
        </p:spPr>
      </p:pic>
      <p:pic>
        <p:nvPicPr>
          <p:cNvPr id="15" name="Image 14"/>
          <p:cNvPicPr>
            <a:picLocks noChangeAspect="1"/>
          </p:cNvPicPr>
          <p:nvPr/>
        </p:nvPicPr>
        <p:blipFill>
          <a:blip r:embed="rId5"/>
          <a:stretch>
            <a:fillRect/>
          </a:stretch>
        </p:blipFill>
        <p:spPr>
          <a:xfrm>
            <a:off x="10721786" y="2128555"/>
            <a:ext cx="1184207" cy="944546"/>
          </a:xfrm>
          <a:prstGeom prst="rect">
            <a:avLst/>
          </a:prstGeom>
        </p:spPr>
      </p:pic>
      <p:sp>
        <p:nvSpPr>
          <p:cNvPr id="8" name="ZoneTexte 7"/>
          <p:cNvSpPr txBox="1"/>
          <p:nvPr/>
        </p:nvSpPr>
        <p:spPr>
          <a:xfrm>
            <a:off x="3708707" y="2352501"/>
            <a:ext cx="6437242" cy="3970318"/>
          </a:xfrm>
          <a:prstGeom prst="rect">
            <a:avLst/>
          </a:prstGeom>
          <a:noFill/>
        </p:spPr>
        <p:txBody>
          <a:bodyPr wrap="square" rtlCol="0">
            <a:spAutoFit/>
          </a:bodyPr>
          <a:lstStyle/>
          <a:p>
            <a:r>
              <a:rPr lang="fr-FR" i="1" dirty="0"/>
              <a:t>Procédure de plainte collective</a:t>
            </a:r>
          </a:p>
          <a:p>
            <a:endParaRPr lang="fr-FR" i="1" dirty="0"/>
          </a:p>
          <a:p>
            <a:r>
              <a:rPr lang="fr-FR" i="1" dirty="0"/>
              <a:t>Certaines ONG ayant un statut participatif auprès du </a:t>
            </a:r>
            <a:r>
              <a:rPr lang="fr-FR" i="1" dirty="0" err="1"/>
              <a:t>CoE</a:t>
            </a:r>
            <a:endParaRPr lang="fr-FR" i="1" dirty="0"/>
          </a:p>
          <a:p>
            <a:endParaRPr lang="fr-FR" i="1" dirty="0"/>
          </a:p>
          <a:p>
            <a:r>
              <a:rPr lang="fr-FR" i="1" dirty="0"/>
              <a:t>Suivi de l'application des décisions du Comité des Ministres du Conseil de l'Europe.</a:t>
            </a:r>
          </a:p>
          <a:p>
            <a:endParaRPr lang="fr-FR" i="1" dirty="0"/>
          </a:p>
          <a:p>
            <a:r>
              <a:rPr lang="fr-FR" dirty="0"/>
              <a:t>Belgique, Bulgarie, Croatie, Chypre, République tchèque, Finlande, France, Grèce, Irlande, Italie, Pays-Bas, Norvège, Portugal, Slovénie et Suède.</a:t>
            </a:r>
          </a:p>
          <a:p>
            <a:r>
              <a:rPr lang="fr-FR" i="1" dirty="0"/>
              <a:t> </a:t>
            </a:r>
          </a:p>
          <a:p>
            <a:endParaRPr lang="en-US" i="1" u="sng" dirty="0"/>
          </a:p>
          <a:p>
            <a:endParaRPr lang="en-US" u="sng" dirty="0"/>
          </a:p>
          <a:p>
            <a:endParaRPr lang="en-US" dirty="0"/>
          </a:p>
        </p:txBody>
      </p:sp>
      <p:sp>
        <p:nvSpPr>
          <p:cNvPr id="10" name="ZoneTexte 9">
            <a:extLst>
              <a:ext uri="{FF2B5EF4-FFF2-40B4-BE49-F238E27FC236}">
                <a16:creationId xmlns:a16="http://schemas.microsoft.com/office/drawing/2014/main" id="{4C1B5509-81DE-8BA8-DCCE-E8AE5C70511C}"/>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705487C8-87EA-0C33-3E02-28D1CC49C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058736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fr-BE" sz="2800" dirty="0">
                <a:solidFill>
                  <a:schemeClr val="bg1"/>
                </a:solidFill>
              </a:rPr>
              <a:t>Partie 1 :  Présentation des mécanismes onusiens et européens </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942797" y="321306"/>
            <a:ext cx="5421157" cy="1142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err="1">
                <a:solidFill>
                  <a:srgbClr val="FBA617"/>
                </a:solidFill>
              </a:rPr>
              <a:t>Cour</a:t>
            </a:r>
            <a:r>
              <a:rPr lang="en-US" altLang="fr-FR" sz="4000" dirty="0">
                <a:solidFill>
                  <a:srgbClr val="FBA617"/>
                </a:solidFill>
              </a:rPr>
              <a:t> de justice de </a:t>
            </a:r>
            <a:r>
              <a:rPr lang="en-US" altLang="fr-FR" sz="4000" dirty="0" err="1">
                <a:solidFill>
                  <a:srgbClr val="FBA617"/>
                </a:solidFill>
              </a:rPr>
              <a:t>l'Union</a:t>
            </a:r>
            <a:r>
              <a:rPr lang="en-US" altLang="fr-FR" sz="4000" dirty="0">
                <a:solidFill>
                  <a:srgbClr val="FBA617"/>
                </a:solidFill>
              </a:rPr>
              <a:t> </a:t>
            </a:r>
            <a:r>
              <a:rPr lang="en-US" altLang="fr-FR" sz="4000" dirty="0" err="1">
                <a:solidFill>
                  <a:srgbClr val="FBA617"/>
                </a:solidFill>
              </a:rPr>
              <a:t>européenne</a:t>
            </a:r>
            <a:r>
              <a:rPr lang="en-US" altLang="fr-FR" sz="4000" dirty="0">
                <a:solidFill>
                  <a:srgbClr val="FBA617"/>
                </a:solidFill>
              </a:rPr>
              <a:t> </a:t>
            </a:r>
          </a:p>
        </p:txBody>
      </p:sp>
      <p:pic>
        <p:nvPicPr>
          <p:cNvPr id="11" name="Image 10"/>
          <p:cNvPicPr>
            <a:picLocks noChangeAspect="1"/>
          </p:cNvPicPr>
          <p:nvPr/>
        </p:nvPicPr>
        <p:blipFill rotWithShape="1">
          <a:blip r:embed="rId4"/>
          <a:srcRect l="2997" t="2737"/>
          <a:stretch/>
        </p:blipFill>
        <p:spPr>
          <a:xfrm>
            <a:off x="11232686" y="1697588"/>
            <a:ext cx="790701" cy="527662"/>
          </a:xfrm>
          <a:prstGeom prst="rect">
            <a:avLst/>
          </a:prstGeom>
        </p:spPr>
      </p:pic>
      <p:pic>
        <p:nvPicPr>
          <p:cNvPr id="16" name="Image 15"/>
          <p:cNvPicPr>
            <a:picLocks noChangeAspect="1"/>
          </p:cNvPicPr>
          <p:nvPr/>
        </p:nvPicPr>
        <p:blipFill>
          <a:blip r:embed="rId5"/>
          <a:stretch>
            <a:fillRect/>
          </a:stretch>
        </p:blipFill>
        <p:spPr>
          <a:xfrm>
            <a:off x="11084668" y="226853"/>
            <a:ext cx="913366" cy="1004098"/>
          </a:xfrm>
          <a:prstGeom prst="rect">
            <a:avLst/>
          </a:prstGeom>
        </p:spPr>
      </p:pic>
      <p:pic>
        <p:nvPicPr>
          <p:cNvPr id="8" name="Image 7"/>
          <p:cNvPicPr>
            <a:picLocks noChangeAspect="1"/>
          </p:cNvPicPr>
          <p:nvPr/>
        </p:nvPicPr>
        <p:blipFill rotWithShape="1">
          <a:blip r:embed="rId6"/>
          <a:srcRect l="976"/>
          <a:stretch/>
        </p:blipFill>
        <p:spPr>
          <a:xfrm>
            <a:off x="5127966" y="2249673"/>
            <a:ext cx="4240623" cy="3219892"/>
          </a:xfrm>
          <a:prstGeom prst="rect">
            <a:avLst/>
          </a:prstGeom>
        </p:spPr>
      </p:pic>
      <p:sp>
        <p:nvSpPr>
          <p:cNvPr id="10" name="ZoneTexte 9">
            <a:extLst>
              <a:ext uri="{FF2B5EF4-FFF2-40B4-BE49-F238E27FC236}">
                <a16:creationId xmlns:a16="http://schemas.microsoft.com/office/drawing/2014/main" id="{4E9E813F-7242-8401-6F42-59055F9978DF}"/>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CEF375E3-DF7B-7455-8EAB-25A1172514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90202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fr-BE" sz="2800" dirty="0">
                <a:solidFill>
                  <a:schemeClr val="bg1"/>
                </a:solidFill>
              </a:rPr>
              <a:t>Partie 1 :  Présentation des mécanismes onusiens et européens </a:t>
            </a:r>
          </a:p>
        </p:txBody>
      </p:sp>
      <p:pic>
        <p:nvPicPr>
          <p:cNvPr id="11" name="Image 10"/>
          <p:cNvPicPr>
            <a:picLocks noChangeAspect="1"/>
          </p:cNvPicPr>
          <p:nvPr/>
        </p:nvPicPr>
        <p:blipFill rotWithShape="1">
          <a:blip r:embed="rId4"/>
          <a:srcRect l="2997" t="2737"/>
          <a:stretch/>
        </p:blipFill>
        <p:spPr>
          <a:xfrm>
            <a:off x="11232686" y="1697588"/>
            <a:ext cx="790701" cy="527662"/>
          </a:xfrm>
          <a:prstGeom prst="rect">
            <a:avLst/>
          </a:prstGeom>
        </p:spPr>
      </p:pic>
      <p:sp>
        <p:nvSpPr>
          <p:cNvPr id="10" name="ZoneTexte 9">
            <a:extLst>
              <a:ext uri="{FF2B5EF4-FFF2-40B4-BE49-F238E27FC236}">
                <a16:creationId xmlns:a16="http://schemas.microsoft.com/office/drawing/2014/main" id="{4E9E813F-7242-8401-6F42-59055F9978DF}"/>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5" name="ZoneTexte 14">
            <a:extLst>
              <a:ext uri="{FF2B5EF4-FFF2-40B4-BE49-F238E27FC236}">
                <a16:creationId xmlns:a16="http://schemas.microsoft.com/office/drawing/2014/main" id="{1D55C89D-2235-9E47-98A9-11DF47B3791F}"/>
              </a:ext>
            </a:extLst>
          </p:cNvPr>
          <p:cNvSpPr txBox="1"/>
          <p:nvPr/>
        </p:nvSpPr>
        <p:spPr>
          <a:xfrm>
            <a:off x="4723323" y="791669"/>
            <a:ext cx="6099048" cy="1600438"/>
          </a:xfrm>
          <a:prstGeom prst="rect">
            <a:avLst/>
          </a:prstGeom>
          <a:noFill/>
        </p:spPr>
        <p:txBody>
          <a:bodyPr wrap="square">
            <a:spAutoFit/>
          </a:bodyPr>
          <a:lstStyle/>
          <a:p>
            <a:r>
              <a:rPr lang="en-US" altLang="fr-FR" sz="4000" dirty="0" err="1">
                <a:solidFill>
                  <a:srgbClr val="FBA617"/>
                </a:solidFill>
              </a:rPr>
              <a:t>Qu’en</a:t>
            </a:r>
            <a:r>
              <a:rPr lang="en-US" altLang="fr-FR" sz="4000" dirty="0">
                <a:solidFill>
                  <a:srgbClr val="FBA617"/>
                </a:solidFill>
              </a:rPr>
              <a:t> </a:t>
            </a:r>
            <a:r>
              <a:rPr lang="en-US" altLang="fr-FR" sz="4000" dirty="0" err="1">
                <a:solidFill>
                  <a:srgbClr val="FBA617"/>
                </a:solidFill>
              </a:rPr>
              <a:t>est</a:t>
            </a:r>
            <a:r>
              <a:rPr lang="en-US" altLang="fr-FR" sz="4000" dirty="0">
                <a:solidFill>
                  <a:srgbClr val="FBA617"/>
                </a:solidFill>
              </a:rPr>
              <a:t>-il de </a:t>
            </a:r>
            <a:r>
              <a:rPr lang="en-US" altLang="fr-FR" sz="4000" dirty="0" err="1">
                <a:solidFill>
                  <a:srgbClr val="FBA617"/>
                </a:solidFill>
              </a:rPr>
              <a:t>nos</a:t>
            </a:r>
            <a:r>
              <a:rPr lang="en-US" altLang="fr-FR" sz="4000" dirty="0">
                <a:solidFill>
                  <a:srgbClr val="FBA617"/>
                </a:solidFill>
              </a:rPr>
              <a:t> </a:t>
            </a:r>
            <a:r>
              <a:rPr lang="en-US" altLang="fr-FR" sz="4000" dirty="0" err="1">
                <a:solidFill>
                  <a:srgbClr val="FBA617"/>
                </a:solidFill>
              </a:rPr>
              <a:t>mécanismes</a:t>
            </a:r>
            <a:r>
              <a:rPr lang="en-US" altLang="fr-FR" sz="4000" dirty="0">
                <a:solidFill>
                  <a:srgbClr val="FBA617"/>
                </a:solidFill>
              </a:rPr>
              <a:t> </a:t>
            </a:r>
            <a:r>
              <a:rPr lang="en-US" altLang="fr-FR" sz="4000" dirty="0" err="1">
                <a:solidFill>
                  <a:srgbClr val="FBA617"/>
                </a:solidFill>
              </a:rPr>
              <a:t>nationnaux</a:t>
            </a:r>
            <a:r>
              <a:rPr lang="en-US" altLang="fr-FR" sz="4000" dirty="0">
                <a:solidFill>
                  <a:srgbClr val="FBA617"/>
                </a:solidFill>
              </a:rPr>
              <a:t> ?  </a:t>
            </a:r>
          </a:p>
          <a:p>
            <a:r>
              <a:rPr lang="en-US" altLang="fr-FR" sz="1800" dirty="0">
                <a:solidFill>
                  <a:srgbClr val="FBA617"/>
                </a:solidFill>
              </a:rPr>
              <a:t> </a:t>
            </a:r>
            <a:endParaRPr lang="fr-FR" dirty="0"/>
          </a:p>
        </p:txBody>
      </p:sp>
      <p:pic>
        <p:nvPicPr>
          <p:cNvPr id="2" name="Image 1" descr="Une image contenant texte&#10;&#10;Description générée automatiquement">
            <a:extLst>
              <a:ext uri="{FF2B5EF4-FFF2-40B4-BE49-F238E27FC236}">
                <a16:creationId xmlns:a16="http://schemas.microsoft.com/office/drawing/2014/main" id="{D886251C-13BC-DD9F-5841-9EAEA196F3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795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2800" dirty="0" err="1">
                <a:solidFill>
                  <a:schemeClr val="bg1"/>
                </a:solidFill>
              </a:rPr>
              <a:t>Partie</a:t>
            </a:r>
            <a:r>
              <a:rPr lang="en-US" sz="2800" dirty="0">
                <a:solidFill>
                  <a:schemeClr val="bg1"/>
                </a:solidFill>
              </a:rPr>
              <a:t> 2 : </a:t>
            </a:r>
            <a:r>
              <a:rPr lang="en-US" sz="2800" dirty="0" err="1">
                <a:solidFill>
                  <a:schemeClr val="bg1"/>
                </a:solidFill>
              </a:rPr>
              <a:t>Analyser</a:t>
            </a:r>
            <a:r>
              <a:rPr lang="en-US" sz="2800" dirty="0">
                <a:solidFill>
                  <a:schemeClr val="bg1"/>
                </a:solidFill>
              </a:rPr>
              <a:t> les </a:t>
            </a:r>
            <a:r>
              <a:rPr lang="en-US" sz="2800" dirty="0" err="1">
                <a:solidFill>
                  <a:schemeClr val="bg1"/>
                </a:solidFill>
              </a:rPr>
              <a:t>avantages</a:t>
            </a:r>
            <a:r>
              <a:rPr lang="en-US" sz="2800" dirty="0">
                <a:solidFill>
                  <a:schemeClr val="bg1"/>
                </a:solidFill>
              </a:rPr>
              <a:t> et les </a:t>
            </a:r>
            <a:r>
              <a:rPr lang="en-US" sz="2800" dirty="0" err="1">
                <a:solidFill>
                  <a:schemeClr val="bg1"/>
                </a:solidFill>
              </a:rPr>
              <a:t>inconvénients</a:t>
            </a:r>
            <a:r>
              <a:rPr lang="en-US" sz="2800" dirty="0">
                <a:solidFill>
                  <a:schemeClr val="bg1"/>
                </a:solidFill>
              </a:rPr>
              <a:t> de </a:t>
            </a:r>
            <a:r>
              <a:rPr lang="en-US" sz="2800" dirty="0" err="1">
                <a:solidFill>
                  <a:schemeClr val="bg1"/>
                </a:solidFill>
              </a:rPr>
              <a:t>ces</a:t>
            </a:r>
            <a:r>
              <a:rPr lang="en-US" sz="2800" dirty="0">
                <a:solidFill>
                  <a:schemeClr val="bg1"/>
                </a:solidFill>
              </a:rPr>
              <a:t> </a:t>
            </a:r>
            <a:r>
              <a:rPr lang="en-US" sz="2800" dirty="0" err="1">
                <a:solidFill>
                  <a:schemeClr val="bg1"/>
                </a:solidFill>
              </a:rPr>
              <a:t>mécanismes</a:t>
            </a:r>
            <a:r>
              <a:rPr lang="en-US" sz="2800" dirty="0">
                <a:solidFill>
                  <a:schemeClr val="bg1"/>
                </a:solidFill>
              </a:rPr>
              <a:t> </a:t>
            </a:r>
            <a:endParaRPr lang="fr-BE" sz="28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278965" y="459700"/>
            <a:ext cx="765372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err="1">
                <a:solidFill>
                  <a:srgbClr val="FBA617"/>
                </a:solidFill>
              </a:rPr>
              <a:t>Partie</a:t>
            </a:r>
            <a:r>
              <a:rPr lang="en-US" altLang="fr-FR" sz="4000" dirty="0">
                <a:solidFill>
                  <a:srgbClr val="FBA617"/>
                </a:solidFill>
              </a:rPr>
              <a:t> 2 : </a:t>
            </a:r>
            <a:r>
              <a:rPr lang="en-US" altLang="fr-FR" sz="4000" dirty="0" err="1">
                <a:solidFill>
                  <a:srgbClr val="FBA617"/>
                </a:solidFill>
              </a:rPr>
              <a:t>Analyser</a:t>
            </a:r>
            <a:r>
              <a:rPr lang="en-US" altLang="fr-FR" sz="4000" dirty="0">
                <a:solidFill>
                  <a:srgbClr val="FBA617"/>
                </a:solidFill>
              </a:rPr>
              <a:t> les </a:t>
            </a:r>
            <a:r>
              <a:rPr lang="en-US" altLang="fr-FR" sz="4000" dirty="0" err="1">
                <a:solidFill>
                  <a:srgbClr val="FBA617"/>
                </a:solidFill>
              </a:rPr>
              <a:t>avantages</a:t>
            </a:r>
            <a:r>
              <a:rPr lang="en-US" altLang="fr-FR" sz="4000" dirty="0">
                <a:solidFill>
                  <a:srgbClr val="FBA617"/>
                </a:solidFill>
              </a:rPr>
              <a:t> et les </a:t>
            </a:r>
            <a:r>
              <a:rPr lang="en-US" altLang="fr-FR" sz="4000" dirty="0" err="1">
                <a:solidFill>
                  <a:srgbClr val="FBA617"/>
                </a:solidFill>
              </a:rPr>
              <a:t>inconvénients</a:t>
            </a:r>
            <a:r>
              <a:rPr lang="en-US" altLang="fr-FR" sz="4000" dirty="0">
                <a:solidFill>
                  <a:srgbClr val="FBA617"/>
                </a:solidFill>
              </a:rPr>
              <a:t> de </a:t>
            </a:r>
            <a:r>
              <a:rPr lang="en-US" altLang="fr-FR" sz="4000" dirty="0" err="1">
                <a:solidFill>
                  <a:srgbClr val="FBA617"/>
                </a:solidFill>
              </a:rPr>
              <a:t>ces</a:t>
            </a:r>
            <a:r>
              <a:rPr lang="en-US" altLang="fr-FR" sz="4000" dirty="0">
                <a:solidFill>
                  <a:srgbClr val="FBA617"/>
                </a:solidFill>
              </a:rPr>
              <a:t> </a:t>
            </a:r>
            <a:r>
              <a:rPr lang="en-US" altLang="fr-FR" sz="4000" dirty="0" err="1">
                <a:solidFill>
                  <a:srgbClr val="FBA617"/>
                </a:solidFill>
              </a:rPr>
              <a:t>mécanismes</a:t>
            </a:r>
            <a:endParaRPr lang="en-US" altLang="fr-FR" sz="4000" dirty="0">
              <a:solidFill>
                <a:srgbClr val="FBA617"/>
              </a:solidFill>
            </a:endParaRPr>
          </a:p>
          <a:p>
            <a:r>
              <a:rPr lang="en-US" altLang="fr-FR" sz="4000" dirty="0">
                <a:solidFill>
                  <a:srgbClr val="FBA617"/>
                </a:solidFill>
              </a:rPr>
              <a:t> </a:t>
            </a:r>
          </a:p>
        </p:txBody>
      </p:sp>
      <p:pic>
        <p:nvPicPr>
          <p:cNvPr id="9" name="Image 8"/>
          <p:cNvPicPr/>
          <p:nvPr/>
        </p:nvPicPr>
        <p:blipFill>
          <a:blip r:embed="rId4"/>
          <a:stretch>
            <a:fillRect/>
          </a:stretch>
        </p:blipFill>
        <p:spPr>
          <a:xfrm>
            <a:off x="3656400" y="2310265"/>
            <a:ext cx="3529960" cy="2702194"/>
          </a:xfrm>
          <a:prstGeom prst="rect">
            <a:avLst/>
          </a:prstGeom>
        </p:spPr>
      </p:pic>
      <p:sp>
        <p:nvSpPr>
          <p:cNvPr id="2" name="ZoneTexte 1"/>
          <p:cNvSpPr txBox="1"/>
          <p:nvPr/>
        </p:nvSpPr>
        <p:spPr>
          <a:xfrm>
            <a:off x="8105828" y="2228671"/>
            <a:ext cx="2715904" cy="1200329"/>
          </a:xfrm>
          <a:prstGeom prst="rect">
            <a:avLst/>
          </a:prstGeom>
          <a:noFill/>
        </p:spPr>
        <p:txBody>
          <a:bodyPr wrap="square" rtlCol="0">
            <a:spAutoFit/>
          </a:bodyPr>
          <a:lstStyle/>
          <a:p>
            <a:r>
              <a:rPr lang="en-GB" b="1" dirty="0"/>
              <a:t>Étapes de </a:t>
            </a:r>
            <a:r>
              <a:rPr lang="en-GB" b="1" dirty="0" err="1"/>
              <a:t>l'exercice</a:t>
            </a:r>
            <a:r>
              <a:rPr lang="en-GB" b="1" dirty="0"/>
              <a:t> :</a:t>
            </a:r>
          </a:p>
          <a:p>
            <a:endParaRPr lang="en-GB" dirty="0"/>
          </a:p>
          <a:p>
            <a:r>
              <a:rPr lang="en-GB" dirty="0"/>
              <a:t>- </a:t>
            </a:r>
            <a:r>
              <a:rPr lang="en-GB" dirty="0" err="1"/>
              <a:t>Réflexion</a:t>
            </a:r>
            <a:r>
              <a:rPr lang="en-GB" dirty="0"/>
              <a:t> </a:t>
            </a:r>
            <a:r>
              <a:rPr lang="en-GB" dirty="0" err="1"/>
              <a:t>en</a:t>
            </a:r>
            <a:r>
              <a:rPr lang="en-GB" dirty="0"/>
              <a:t> </a:t>
            </a:r>
            <a:r>
              <a:rPr lang="en-GB" dirty="0" err="1"/>
              <a:t>groupe</a:t>
            </a:r>
            <a:r>
              <a:rPr lang="en-GB" dirty="0"/>
              <a:t> – 10’</a:t>
            </a:r>
          </a:p>
          <a:p>
            <a:r>
              <a:rPr lang="en-GB" dirty="0"/>
              <a:t>- Correction - 10'</a:t>
            </a:r>
          </a:p>
        </p:txBody>
      </p:sp>
      <p:pic>
        <p:nvPicPr>
          <p:cNvPr id="14" name="Image 13"/>
          <p:cNvPicPr/>
          <p:nvPr/>
        </p:nvPicPr>
        <p:blipFill>
          <a:blip r:embed="rId5"/>
          <a:stretch>
            <a:fillRect/>
          </a:stretch>
        </p:blipFill>
        <p:spPr>
          <a:xfrm>
            <a:off x="8331917" y="3810831"/>
            <a:ext cx="1181051" cy="969716"/>
          </a:xfrm>
          <a:prstGeom prst="rect">
            <a:avLst/>
          </a:prstGeom>
        </p:spPr>
      </p:pic>
      <p:sp>
        <p:nvSpPr>
          <p:cNvPr id="11" name="ZoneTexte 10">
            <a:extLst>
              <a:ext uri="{FF2B5EF4-FFF2-40B4-BE49-F238E27FC236}">
                <a16:creationId xmlns:a16="http://schemas.microsoft.com/office/drawing/2014/main" id="{66A1ABB3-F117-D79E-2B8B-9DC1447E61C2}"/>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3" name="Image 2" descr="Une image contenant texte&#10;&#10;Description générée automatiquement">
            <a:extLst>
              <a:ext uri="{FF2B5EF4-FFF2-40B4-BE49-F238E27FC236}">
                <a16:creationId xmlns:a16="http://schemas.microsoft.com/office/drawing/2014/main" id="{E6714921-2416-AD6F-A85F-87BDD729C3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9692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br>
              <a:rPr lang="en-GB" dirty="0"/>
            </a:b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2619033"/>
              </p:ext>
            </p:extLst>
          </p:nvPr>
        </p:nvGraphicFramePr>
        <p:xfrm>
          <a:off x="469711" y="903218"/>
          <a:ext cx="5112223" cy="5765800"/>
        </p:xfrm>
        <a:graphic>
          <a:graphicData uri="http://schemas.openxmlformats.org/drawingml/2006/table">
            <a:tbl>
              <a:tblPr firstRow="1" bandRow="1">
                <a:tableStyleId>{5940675A-B579-460E-94D1-54222C63F5DA}</a:tableStyleId>
              </a:tblPr>
              <a:tblGrid>
                <a:gridCol w="2478206">
                  <a:extLst>
                    <a:ext uri="{9D8B030D-6E8A-4147-A177-3AD203B41FA5}">
                      <a16:colId xmlns:a16="http://schemas.microsoft.com/office/drawing/2014/main" val="20000"/>
                    </a:ext>
                  </a:extLst>
                </a:gridCol>
                <a:gridCol w="2634017">
                  <a:extLst>
                    <a:ext uri="{9D8B030D-6E8A-4147-A177-3AD203B41FA5}">
                      <a16:colId xmlns:a16="http://schemas.microsoft.com/office/drawing/2014/main" val="20001"/>
                    </a:ext>
                  </a:extLst>
                </a:gridCol>
              </a:tblGrid>
              <a:tr h="370840">
                <a:tc gridSpan="2">
                  <a:txBody>
                    <a:bodyPr/>
                    <a:lstStyle/>
                    <a:p>
                      <a:pPr algn="ctr"/>
                      <a:r>
                        <a:rPr lang="en-GB" b="1" dirty="0" err="1">
                          <a:solidFill>
                            <a:srgbClr val="5CBDB2"/>
                          </a:solidFill>
                        </a:rPr>
                        <a:t>Plainte</a:t>
                      </a:r>
                      <a:r>
                        <a:rPr lang="en-GB" b="1" dirty="0">
                          <a:solidFill>
                            <a:srgbClr val="5CBDB2"/>
                          </a:solidFill>
                        </a:rPr>
                        <a:t> </a:t>
                      </a:r>
                      <a:r>
                        <a:rPr lang="en-GB" b="1" dirty="0" err="1">
                          <a:solidFill>
                            <a:srgbClr val="5CBDB2"/>
                          </a:solidFill>
                        </a:rPr>
                        <a:t>auprès</a:t>
                      </a:r>
                      <a:r>
                        <a:rPr lang="en-GB" b="1" dirty="0">
                          <a:solidFill>
                            <a:srgbClr val="5CBDB2"/>
                          </a:solidFill>
                        </a:rPr>
                        <a:t> de la </a:t>
                      </a:r>
                      <a:r>
                        <a:rPr lang="en-GB" b="1" dirty="0" err="1">
                          <a:solidFill>
                            <a:srgbClr val="5CBDB2"/>
                          </a:solidFill>
                        </a:rPr>
                        <a:t>Cour</a:t>
                      </a:r>
                      <a:r>
                        <a:rPr lang="en-GB" b="1" dirty="0">
                          <a:solidFill>
                            <a:srgbClr val="5CBDB2"/>
                          </a:solidFill>
                        </a:rPr>
                        <a:t> </a:t>
                      </a:r>
                      <a:r>
                        <a:rPr lang="en-GB" b="1" dirty="0" err="1">
                          <a:solidFill>
                            <a:srgbClr val="5CBDB2"/>
                          </a:solidFill>
                        </a:rPr>
                        <a:t>européenne</a:t>
                      </a:r>
                      <a:r>
                        <a:rPr lang="en-GB" b="1" dirty="0">
                          <a:solidFill>
                            <a:srgbClr val="5CBDB2"/>
                          </a:solidFill>
                        </a:rPr>
                        <a:t> des droits de </a:t>
                      </a:r>
                      <a:r>
                        <a:rPr lang="en-GB" b="1" dirty="0" err="1">
                          <a:solidFill>
                            <a:srgbClr val="5CBDB2"/>
                          </a:solidFill>
                        </a:rPr>
                        <a:t>l'homme</a:t>
                      </a:r>
                      <a:endParaRPr lang="en-GB"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err="1">
                          <a:solidFill>
                            <a:srgbClr val="FBA617"/>
                          </a:solidFill>
                        </a:rPr>
                        <a:t>Avantages</a:t>
                      </a:r>
                      <a:endParaRPr lang="en-GB" dirty="0">
                        <a:solidFill>
                          <a:srgbClr val="FBA617"/>
                        </a:solidFill>
                      </a:endParaRPr>
                    </a:p>
                  </a:txBody>
                  <a:tcPr/>
                </a:tc>
                <a:tc>
                  <a:txBody>
                    <a:bodyPr/>
                    <a:lstStyle/>
                    <a:p>
                      <a:pPr algn="ctr"/>
                      <a:r>
                        <a:rPr lang="en-GB" dirty="0" err="1">
                          <a:solidFill>
                            <a:srgbClr val="FBA617"/>
                          </a:solidFill>
                        </a:rPr>
                        <a:t>Inconvénients</a:t>
                      </a:r>
                      <a:r>
                        <a:rPr lang="en-GB" dirty="0">
                          <a:solidFill>
                            <a:srgbClr val="FBA617"/>
                          </a:solidFill>
                        </a:rPr>
                        <a:t> </a:t>
                      </a:r>
                    </a:p>
                  </a:txBody>
                  <a:tcPr/>
                </a:tc>
                <a:extLst>
                  <a:ext uri="{0D108BD9-81ED-4DB2-BD59-A6C34878D82A}">
                    <a16:rowId xmlns:a16="http://schemas.microsoft.com/office/drawing/2014/main" val="1000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32699" y="101026"/>
            <a:ext cx="10166053" cy="646331"/>
          </a:xfrm>
          <a:prstGeom prst="rect">
            <a:avLst/>
          </a:prstGeom>
        </p:spPr>
        <p:txBody>
          <a:bodyPr wrap="none">
            <a:spAutoFit/>
          </a:bodyPr>
          <a:lstStyle/>
          <a:p>
            <a:r>
              <a:rPr lang="en-GB" sz="3600" dirty="0" err="1">
                <a:solidFill>
                  <a:srgbClr val="FBA617"/>
                </a:solidFill>
              </a:rPr>
              <a:t>Exercice</a:t>
            </a:r>
            <a:r>
              <a:rPr lang="en-GB" sz="3600" dirty="0">
                <a:solidFill>
                  <a:srgbClr val="FBA617"/>
                </a:solidFill>
              </a:rPr>
              <a:t> : Analyse des </a:t>
            </a:r>
            <a:r>
              <a:rPr lang="en-GB" sz="3600" dirty="0" err="1">
                <a:solidFill>
                  <a:srgbClr val="FBA617"/>
                </a:solidFill>
              </a:rPr>
              <a:t>avantages</a:t>
            </a:r>
            <a:r>
              <a:rPr lang="en-GB" sz="3600" dirty="0">
                <a:solidFill>
                  <a:srgbClr val="FBA617"/>
                </a:solidFill>
              </a:rPr>
              <a:t> et des </a:t>
            </a:r>
            <a:r>
              <a:rPr lang="en-GB" sz="3600" dirty="0" err="1">
                <a:solidFill>
                  <a:srgbClr val="FBA617"/>
                </a:solidFill>
              </a:rPr>
              <a:t>inconvénients</a:t>
            </a:r>
            <a:endParaRPr lang="en-GB" sz="36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600800464"/>
              </p:ext>
            </p:extLst>
          </p:nvPr>
        </p:nvGraphicFramePr>
        <p:xfrm>
          <a:off x="6478485" y="818866"/>
          <a:ext cx="5421225" cy="5765800"/>
        </p:xfrm>
        <a:graphic>
          <a:graphicData uri="http://schemas.openxmlformats.org/drawingml/2006/table">
            <a:tbl>
              <a:tblPr firstRow="1" bandRow="1">
                <a:tableStyleId>{5940675A-B579-460E-94D1-54222C63F5DA}</a:tableStyleId>
              </a:tblPr>
              <a:tblGrid>
                <a:gridCol w="2674838">
                  <a:extLst>
                    <a:ext uri="{9D8B030D-6E8A-4147-A177-3AD203B41FA5}">
                      <a16:colId xmlns:a16="http://schemas.microsoft.com/office/drawing/2014/main" val="20000"/>
                    </a:ext>
                  </a:extLst>
                </a:gridCol>
                <a:gridCol w="2746387">
                  <a:extLst>
                    <a:ext uri="{9D8B030D-6E8A-4147-A177-3AD203B41FA5}">
                      <a16:colId xmlns:a16="http://schemas.microsoft.com/office/drawing/2014/main" val="20001"/>
                    </a:ext>
                  </a:extLst>
                </a:gridCol>
              </a:tblGrid>
              <a:tr h="1258060">
                <a:tc gridSpan="2">
                  <a:txBody>
                    <a:bodyPr/>
                    <a:lstStyle/>
                    <a:p>
                      <a:pPr algn="ctr"/>
                      <a:r>
                        <a:rPr lang="en-GB" b="1" dirty="0">
                          <a:solidFill>
                            <a:srgbClr val="5CBDB2"/>
                          </a:solidFill>
                        </a:rPr>
                        <a:t>Communication </a:t>
                      </a:r>
                      <a:r>
                        <a:rPr lang="en-GB" b="1" dirty="0" err="1">
                          <a:solidFill>
                            <a:srgbClr val="5CBDB2"/>
                          </a:solidFill>
                        </a:rPr>
                        <a:t>individuelle</a:t>
                      </a:r>
                      <a:r>
                        <a:rPr lang="en-GB" b="1" dirty="0">
                          <a:solidFill>
                            <a:srgbClr val="5CBDB2"/>
                          </a:solidFill>
                        </a:rPr>
                        <a:t> aux </a:t>
                      </a:r>
                      <a:r>
                        <a:rPr lang="en-GB" b="1" dirty="0" err="1">
                          <a:solidFill>
                            <a:srgbClr val="5CBDB2"/>
                          </a:solidFill>
                        </a:rPr>
                        <a:t>organes</a:t>
                      </a:r>
                      <a:r>
                        <a:rPr lang="en-GB" b="1" dirty="0">
                          <a:solidFill>
                            <a:srgbClr val="5CBDB2"/>
                          </a:solidFill>
                        </a:rPr>
                        <a:t> conventionnels de </a:t>
                      </a:r>
                      <a:r>
                        <a:rPr lang="en-GB" b="1" dirty="0" err="1">
                          <a:solidFill>
                            <a:srgbClr val="5CBDB2"/>
                          </a:solidFill>
                        </a:rPr>
                        <a:t>l'ONU</a:t>
                      </a:r>
                      <a:endParaRPr lang="en-GB" baseline="0"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err="1">
                          <a:solidFill>
                            <a:srgbClr val="FBA617"/>
                          </a:solidFill>
                        </a:rPr>
                        <a:t>Avantages</a:t>
                      </a:r>
                      <a:endParaRPr lang="en-GB" dirty="0">
                        <a:solidFill>
                          <a:srgbClr val="FBA617"/>
                        </a:solidFill>
                      </a:endParaRPr>
                    </a:p>
                  </a:txBody>
                  <a:tcPr/>
                </a:tc>
                <a:tc>
                  <a:txBody>
                    <a:bodyPr/>
                    <a:lstStyle/>
                    <a:p>
                      <a:pPr algn="ctr"/>
                      <a:r>
                        <a:rPr lang="en-GB" dirty="0" err="1">
                          <a:solidFill>
                            <a:srgbClr val="FBA617"/>
                          </a:solidFill>
                        </a:rPr>
                        <a:t>Inconvénients</a:t>
                      </a:r>
                      <a:r>
                        <a:rPr lang="en-GB" dirty="0">
                          <a:solidFill>
                            <a:srgbClr val="FBA617"/>
                          </a:solidFill>
                        </a:rPr>
                        <a:t> </a:t>
                      </a:r>
                    </a:p>
                  </a:txBody>
                  <a:tcPr/>
                </a:tc>
                <a:extLst>
                  <a:ext uri="{0D108BD9-81ED-4DB2-BD59-A6C34878D82A}">
                    <a16:rowId xmlns:a16="http://schemas.microsoft.com/office/drawing/2014/main" val="1000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7" name="Image 6"/>
          <p:cNvPicPr>
            <a:picLocks noChangeAspect="1"/>
          </p:cNvPicPr>
          <p:nvPr/>
        </p:nvPicPr>
        <p:blipFill>
          <a:blip r:embed="rId3"/>
          <a:stretch>
            <a:fillRect/>
          </a:stretch>
        </p:blipFill>
        <p:spPr>
          <a:xfrm>
            <a:off x="2360393" y="1526063"/>
            <a:ext cx="861281" cy="729755"/>
          </a:xfrm>
          <a:prstGeom prst="rect">
            <a:avLst/>
          </a:prstGeom>
        </p:spPr>
      </p:pic>
      <p:pic>
        <p:nvPicPr>
          <p:cNvPr id="9" name="Image 8"/>
          <p:cNvPicPr>
            <a:picLocks noChangeAspect="1"/>
          </p:cNvPicPr>
          <p:nvPr/>
        </p:nvPicPr>
        <p:blipFill>
          <a:blip r:embed="rId4"/>
          <a:stretch>
            <a:fillRect/>
          </a:stretch>
        </p:blipFill>
        <p:spPr>
          <a:xfrm>
            <a:off x="7880999" y="1494090"/>
            <a:ext cx="1239965" cy="666431"/>
          </a:xfrm>
          <a:prstGeom prst="rect">
            <a:avLst/>
          </a:prstGeom>
        </p:spPr>
      </p:pic>
      <p:pic>
        <p:nvPicPr>
          <p:cNvPr id="10" name="Image 9"/>
          <p:cNvPicPr>
            <a:picLocks noChangeAspect="1"/>
          </p:cNvPicPr>
          <p:nvPr/>
        </p:nvPicPr>
        <p:blipFill>
          <a:blip r:embed="rId5"/>
          <a:stretch>
            <a:fillRect/>
          </a:stretch>
        </p:blipFill>
        <p:spPr>
          <a:xfrm>
            <a:off x="9327192" y="1476019"/>
            <a:ext cx="690323" cy="634459"/>
          </a:xfrm>
          <a:prstGeom prst="rect">
            <a:avLst/>
          </a:prstGeom>
        </p:spPr>
      </p:pic>
      <p:pic>
        <p:nvPicPr>
          <p:cNvPr id="11" name="Picture 4" descr="European Convention on Human Right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615" r="14818"/>
          <a:stretch/>
        </p:blipFill>
        <p:spPr bwMode="auto">
          <a:xfrm>
            <a:off x="3405919" y="1607779"/>
            <a:ext cx="457303" cy="6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7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br>
              <a:rPr lang="en-GB" dirty="0"/>
            </a:b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0435876"/>
              </p:ext>
            </p:extLst>
          </p:nvPr>
        </p:nvGraphicFramePr>
        <p:xfrm>
          <a:off x="592541" y="822960"/>
          <a:ext cx="5112223" cy="5824844"/>
        </p:xfrm>
        <a:graphic>
          <a:graphicData uri="http://schemas.openxmlformats.org/drawingml/2006/table">
            <a:tbl>
              <a:tblPr firstRow="1" bandRow="1">
                <a:tableStyleId>{5940675A-B579-460E-94D1-54222C63F5DA}</a:tableStyleId>
              </a:tblPr>
              <a:tblGrid>
                <a:gridCol w="2478206">
                  <a:extLst>
                    <a:ext uri="{9D8B030D-6E8A-4147-A177-3AD203B41FA5}">
                      <a16:colId xmlns:a16="http://schemas.microsoft.com/office/drawing/2014/main" val="20000"/>
                    </a:ext>
                  </a:extLst>
                </a:gridCol>
                <a:gridCol w="2634017">
                  <a:extLst>
                    <a:ext uri="{9D8B030D-6E8A-4147-A177-3AD203B41FA5}">
                      <a16:colId xmlns:a16="http://schemas.microsoft.com/office/drawing/2014/main" val="20001"/>
                    </a:ext>
                  </a:extLst>
                </a:gridCol>
              </a:tblGrid>
              <a:tr h="1527164">
                <a:tc gridSpan="2">
                  <a:txBody>
                    <a:bodyPr/>
                    <a:lstStyle/>
                    <a:p>
                      <a:pPr algn="ctr"/>
                      <a:r>
                        <a:rPr lang="en-GB" b="1" dirty="0" err="1">
                          <a:solidFill>
                            <a:srgbClr val="5CBDB2"/>
                          </a:solidFill>
                        </a:rPr>
                        <a:t>Plainte</a:t>
                      </a:r>
                      <a:r>
                        <a:rPr lang="en-GB" b="1" dirty="0">
                          <a:solidFill>
                            <a:srgbClr val="5CBDB2"/>
                          </a:solidFill>
                        </a:rPr>
                        <a:t> collective </a:t>
                      </a:r>
                      <a:r>
                        <a:rPr lang="en-GB" b="1" dirty="0" err="1">
                          <a:solidFill>
                            <a:srgbClr val="5CBDB2"/>
                          </a:solidFill>
                        </a:rPr>
                        <a:t>auprès</a:t>
                      </a:r>
                      <a:r>
                        <a:rPr lang="en-GB" b="1" dirty="0">
                          <a:solidFill>
                            <a:srgbClr val="5CBDB2"/>
                          </a:solidFill>
                        </a:rPr>
                        <a:t> du </a:t>
                      </a:r>
                      <a:r>
                        <a:rPr lang="en-GB" b="1" dirty="0" err="1">
                          <a:solidFill>
                            <a:srgbClr val="5CBDB2"/>
                          </a:solidFill>
                        </a:rPr>
                        <a:t>Comité</a:t>
                      </a:r>
                      <a:r>
                        <a:rPr lang="en-GB" b="1" dirty="0">
                          <a:solidFill>
                            <a:srgbClr val="5CBDB2"/>
                          </a:solidFill>
                        </a:rPr>
                        <a:t> </a:t>
                      </a:r>
                      <a:r>
                        <a:rPr lang="en-GB" b="1" dirty="0" err="1">
                          <a:solidFill>
                            <a:srgbClr val="5CBDB2"/>
                          </a:solidFill>
                        </a:rPr>
                        <a:t>européen</a:t>
                      </a:r>
                      <a:r>
                        <a:rPr lang="en-GB" b="1" dirty="0">
                          <a:solidFill>
                            <a:srgbClr val="5CBDB2"/>
                          </a:solidFill>
                        </a:rPr>
                        <a:t> des droits </a:t>
                      </a:r>
                      <a:r>
                        <a:rPr lang="en-GB" b="1" dirty="0" err="1">
                          <a:solidFill>
                            <a:srgbClr val="5CBDB2"/>
                          </a:solidFill>
                        </a:rPr>
                        <a:t>sociaux</a:t>
                      </a:r>
                      <a:endParaRPr lang="en-GB"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21508">
                <a:tc>
                  <a:txBody>
                    <a:bodyPr/>
                    <a:lstStyle/>
                    <a:p>
                      <a:pPr algn="ctr"/>
                      <a:r>
                        <a:rPr lang="en-GB" dirty="0" err="1">
                          <a:solidFill>
                            <a:srgbClr val="FBA617"/>
                          </a:solidFill>
                        </a:rPr>
                        <a:t>Avantages</a:t>
                      </a:r>
                      <a:endParaRPr lang="en-GB" dirty="0">
                        <a:solidFill>
                          <a:srgbClr val="FBA617"/>
                        </a:solidFill>
                      </a:endParaRPr>
                    </a:p>
                  </a:txBody>
                  <a:tcPr/>
                </a:tc>
                <a:tc>
                  <a:txBody>
                    <a:bodyPr/>
                    <a:lstStyle/>
                    <a:p>
                      <a:pPr algn="ctr"/>
                      <a:r>
                        <a:rPr lang="en-GB" dirty="0" err="1">
                          <a:solidFill>
                            <a:srgbClr val="FBA617"/>
                          </a:solidFill>
                        </a:rPr>
                        <a:t>Inconvénients</a:t>
                      </a:r>
                      <a:r>
                        <a:rPr lang="en-GB" dirty="0">
                          <a:solidFill>
                            <a:srgbClr val="FBA617"/>
                          </a:solidFill>
                        </a:rPr>
                        <a:t> </a:t>
                      </a:r>
                    </a:p>
                  </a:txBody>
                  <a:tcPr/>
                </a:tc>
                <a:extLst>
                  <a:ext uri="{0D108BD9-81ED-4DB2-BD59-A6C34878D82A}">
                    <a16:rowId xmlns:a16="http://schemas.microsoft.com/office/drawing/2014/main" val="10001"/>
                  </a:ext>
                </a:extLst>
              </a:tr>
              <a:tr h="345621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7" name="Image 6"/>
          <p:cNvPicPr>
            <a:picLocks noChangeAspect="1"/>
          </p:cNvPicPr>
          <p:nvPr/>
        </p:nvPicPr>
        <p:blipFill>
          <a:blip r:embed="rId3"/>
          <a:stretch>
            <a:fillRect/>
          </a:stretch>
        </p:blipFill>
        <p:spPr>
          <a:xfrm>
            <a:off x="2387472" y="1457252"/>
            <a:ext cx="861281" cy="729755"/>
          </a:xfrm>
          <a:prstGeom prst="rect">
            <a:avLst/>
          </a:prstGeom>
        </p:spPr>
      </p:pic>
      <p:pic>
        <p:nvPicPr>
          <p:cNvPr id="12" name="Picture 2" descr="European Social Charter (revised) 199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18" t="5339"/>
          <a:stretch/>
        </p:blipFill>
        <p:spPr bwMode="auto">
          <a:xfrm>
            <a:off x="3936901" y="1487681"/>
            <a:ext cx="508812" cy="7297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Espace réservé du contenu 3"/>
          <p:cNvGraphicFramePr>
            <a:graphicFrameLocks/>
          </p:cNvGraphicFramePr>
          <p:nvPr>
            <p:extLst>
              <p:ext uri="{D42A27DB-BD31-4B8C-83A1-F6EECF244321}">
                <p14:modId xmlns:p14="http://schemas.microsoft.com/office/powerpoint/2010/main" val="253752"/>
              </p:ext>
            </p:extLst>
          </p:nvPr>
        </p:nvGraphicFramePr>
        <p:xfrm>
          <a:off x="6478485" y="818866"/>
          <a:ext cx="5421225" cy="5772739"/>
        </p:xfrm>
        <a:graphic>
          <a:graphicData uri="http://schemas.openxmlformats.org/drawingml/2006/table">
            <a:tbl>
              <a:tblPr firstRow="1" bandRow="1">
                <a:tableStyleId>{5940675A-B579-460E-94D1-54222C63F5DA}</a:tableStyleId>
              </a:tblPr>
              <a:tblGrid>
                <a:gridCol w="2674838">
                  <a:extLst>
                    <a:ext uri="{9D8B030D-6E8A-4147-A177-3AD203B41FA5}">
                      <a16:colId xmlns:a16="http://schemas.microsoft.com/office/drawing/2014/main" val="20000"/>
                    </a:ext>
                  </a:extLst>
                </a:gridCol>
                <a:gridCol w="2746387">
                  <a:extLst>
                    <a:ext uri="{9D8B030D-6E8A-4147-A177-3AD203B41FA5}">
                      <a16:colId xmlns:a16="http://schemas.microsoft.com/office/drawing/2014/main" val="20001"/>
                    </a:ext>
                  </a:extLst>
                </a:gridCol>
              </a:tblGrid>
              <a:tr h="1258060">
                <a:tc gridSpan="2">
                  <a:txBody>
                    <a:bodyPr/>
                    <a:lstStyle/>
                    <a:p>
                      <a:pPr algn="ctr"/>
                      <a:r>
                        <a:rPr lang="en-GB" b="1" dirty="0">
                          <a:solidFill>
                            <a:srgbClr val="5CBDB2"/>
                          </a:solidFill>
                        </a:rPr>
                        <a:t>Rapports aux </a:t>
                      </a:r>
                      <a:r>
                        <a:rPr lang="en-GB" b="1" dirty="0" err="1">
                          <a:solidFill>
                            <a:srgbClr val="5CBDB2"/>
                          </a:solidFill>
                        </a:rPr>
                        <a:t>organes</a:t>
                      </a:r>
                      <a:r>
                        <a:rPr lang="en-GB" b="1" dirty="0">
                          <a:solidFill>
                            <a:srgbClr val="5CBDB2"/>
                          </a:solidFill>
                        </a:rPr>
                        <a:t> conventionnels de </a:t>
                      </a:r>
                      <a:r>
                        <a:rPr lang="en-GB" b="1" dirty="0" err="1">
                          <a:solidFill>
                            <a:srgbClr val="5CBDB2"/>
                          </a:solidFill>
                        </a:rPr>
                        <a:t>l'ONU</a:t>
                      </a:r>
                      <a:endParaRPr lang="en-GB" baseline="0"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err="1">
                          <a:solidFill>
                            <a:srgbClr val="FBA617"/>
                          </a:solidFill>
                        </a:rPr>
                        <a:t>Avantages</a:t>
                      </a:r>
                      <a:endParaRPr lang="en-GB" dirty="0">
                        <a:solidFill>
                          <a:srgbClr val="FBA617"/>
                        </a:solidFill>
                      </a:endParaRPr>
                    </a:p>
                  </a:txBody>
                  <a:tcPr/>
                </a:tc>
                <a:tc>
                  <a:txBody>
                    <a:bodyPr/>
                    <a:lstStyle/>
                    <a:p>
                      <a:pPr algn="ctr"/>
                      <a:r>
                        <a:rPr lang="en-GB" dirty="0" err="1">
                          <a:solidFill>
                            <a:srgbClr val="FBA617"/>
                          </a:solidFill>
                        </a:rPr>
                        <a:t>Inconvénients</a:t>
                      </a:r>
                      <a:r>
                        <a:rPr lang="en-GB" dirty="0">
                          <a:solidFill>
                            <a:srgbClr val="FBA617"/>
                          </a:solidFill>
                        </a:rPr>
                        <a:t> </a:t>
                      </a:r>
                    </a:p>
                  </a:txBody>
                  <a:tcPr/>
                </a:tc>
                <a:extLst>
                  <a:ext uri="{0D108BD9-81ED-4DB2-BD59-A6C34878D82A}">
                    <a16:rowId xmlns:a16="http://schemas.microsoft.com/office/drawing/2014/main" val="10001"/>
                  </a:ext>
                </a:extLst>
              </a:tr>
              <a:tr h="414383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14" name="Image 13"/>
          <p:cNvPicPr>
            <a:picLocks noChangeAspect="1"/>
          </p:cNvPicPr>
          <p:nvPr/>
        </p:nvPicPr>
        <p:blipFill>
          <a:blip r:embed="rId5"/>
          <a:stretch>
            <a:fillRect/>
          </a:stretch>
        </p:blipFill>
        <p:spPr>
          <a:xfrm>
            <a:off x="7675444" y="1232043"/>
            <a:ext cx="1522881" cy="818487"/>
          </a:xfrm>
          <a:prstGeom prst="rect">
            <a:avLst/>
          </a:prstGeom>
        </p:spPr>
      </p:pic>
      <p:pic>
        <p:nvPicPr>
          <p:cNvPr id="15" name="Image 14"/>
          <p:cNvPicPr>
            <a:picLocks noChangeAspect="1"/>
          </p:cNvPicPr>
          <p:nvPr/>
        </p:nvPicPr>
        <p:blipFill>
          <a:blip r:embed="rId6"/>
          <a:stretch>
            <a:fillRect/>
          </a:stretch>
        </p:blipFill>
        <p:spPr>
          <a:xfrm>
            <a:off x="9468159" y="1252535"/>
            <a:ext cx="807903" cy="742524"/>
          </a:xfrm>
          <a:prstGeom prst="rect">
            <a:avLst/>
          </a:prstGeom>
        </p:spPr>
      </p:pic>
      <p:sp>
        <p:nvSpPr>
          <p:cNvPr id="10" name="Rectangle 9">
            <a:extLst>
              <a:ext uri="{FF2B5EF4-FFF2-40B4-BE49-F238E27FC236}">
                <a16:creationId xmlns:a16="http://schemas.microsoft.com/office/drawing/2014/main" id="{268DAFEF-321A-E7B4-E64B-21B45F5524E2}"/>
              </a:ext>
            </a:extLst>
          </p:cNvPr>
          <p:cNvSpPr/>
          <p:nvPr/>
        </p:nvSpPr>
        <p:spPr>
          <a:xfrm>
            <a:off x="1460702" y="41959"/>
            <a:ext cx="10166053" cy="646331"/>
          </a:xfrm>
          <a:prstGeom prst="rect">
            <a:avLst/>
          </a:prstGeom>
        </p:spPr>
        <p:txBody>
          <a:bodyPr wrap="none">
            <a:spAutoFit/>
          </a:bodyPr>
          <a:lstStyle/>
          <a:p>
            <a:r>
              <a:rPr lang="en-GB" sz="3600" dirty="0" err="1">
                <a:solidFill>
                  <a:srgbClr val="FBA617"/>
                </a:solidFill>
              </a:rPr>
              <a:t>Exercice</a:t>
            </a:r>
            <a:r>
              <a:rPr lang="en-GB" sz="3600" dirty="0">
                <a:solidFill>
                  <a:srgbClr val="FBA617"/>
                </a:solidFill>
              </a:rPr>
              <a:t> : Analyse des </a:t>
            </a:r>
            <a:r>
              <a:rPr lang="en-GB" sz="3600" dirty="0" err="1">
                <a:solidFill>
                  <a:srgbClr val="FBA617"/>
                </a:solidFill>
              </a:rPr>
              <a:t>avantages</a:t>
            </a:r>
            <a:r>
              <a:rPr lang="en-GB" sz="3600" dirty="0">
                <a:solidFill>
                  <a:srgbClr val="FBA617"/>
                </a:solidFill>
              </a:rPr>
              <a:t> et des </a:t>
            </a:r>
            <a:r>
              <a:rPr lang="en-GB" sz="3600" dirty="0" err="1">
                <a:solidFill>
                  <a:srgbClr val="FBA617"/>
                </a:solidFill>
              </a:rPr>
              <a:t>inconvénients</a:t>
            </a:r>
            <a:endParaRPr lang="en-GB" sz="3600" dirty="0"/>
          </a:p>
        </p:txBody>
      </p:sp>
    </p:spTree>
    <p:extLst>
      <p:ext uri="{BB962C8B-B14F-4D97-AF65-F5344CB8AC3E}">
        <p14:creationId xmlns:p14="http://schemas.microsoft.com/office/powerpoint/2010/main" val="70324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488E8A8-1127-461C-B276-1561DA8E25BF}"/>
              </a:ext>
            </a:extLst>
          </p:cNvPr>
          <p:cNvSpPr txBox="1">
            <a:spLocks/>
          </p:cNvSpPr>
          <p:nvPr/>
        </p:nvSpPr>
        <p:spPr>
          <a:xfrm>
            <a:off x="4162541" y="-82970"/>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a:solidFill>
                  <a:srgbClr val="FBA617"/>
                </a:solidFill>
              </a:rPr>
              <a:t>Correction de l'exercice</a:t>
            </a:r>
            <a:endParaRPr lang="en-US" altLang="fr-FR" sz="4000" dirty="0">
              <a:solidFill>
                <a:srgbClr val="FBA617"/>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1486235436"/>
              </p:ext>
            </p:extLst>
          </p:nvPr>
        </p:nvGraphicFramePr>
        <p:xfrm>
          <a:off x="3948334" y="931539"/>
          <a:ext cx="7867934" cy="4885910"/>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313910">
                <a:tc gridSpan="2">
                  <a:txBody>
                    <a:bodyPr/>
                    <a:lstStyle/>
                    <a:p>
                      <a:pPr marL="0" algn="ctr" defTabSz="914400" rtl="0" eaLnBrk="1" latinLnBrk="0" hangingPunct="1"/>
                      <a:r>
                        <a:rPr lang="en-GB" sz="1400" b="1" kern="1200" dirty="0" err="1">
                          <a:solidFill>
                            <a:srgbClr val="5CBDB2"/>
                          </a:solidFill>
                          <a:latin typeface="+mn-lt"/>
                          <a:ea typeface="+mn-ea"/>
                          <a:cs typeface="+mn-cs"/>
                        </a:rPr>
                        <a:t>Plainte</a:t>
                      </a:r>
                      <a:r>
                        <a:rPr lang="en-GB" sz="1400" b="1" kern="1200" dirty="0">
                          <a:solidFill>
                            <a:srgbClr val="5CBDB2"/>
                          </a:solidFill>
                          <a:latin typeface="+mn-lt"/>
                          <a:ea typeface="+mn-ea"/>
                          <a:cs typeface="+mn-cs"/>
                        </a:rPr>
                        <a:t> </a:t>
                      </a:r>
                      <a:r>
                        <a:rPr lang="en-GB" sz="1400" b="1" kern="1200" dirty="0" err="1">
                          <a:solidFill>
                            <a:srgbClr val="5CBDB2"/>
                          </a:solidFill>
                          <a:latin typeface="+mn-lt"/>
                          <a:ea typeface="+mn-ea"/>
                          <a:cs typeface="+mn-cs"/>
                        </a:rPr>
                        <a:t>auprès</a:t>
                      </a:r>
                      <a:r>
                        <a:rPr lang="en-GB" sz="1400" b="1" kern="1200" dirty="0">
                          <a:solidFill>
                            <a:srgbClr val="5CBDB2"/>
                          </a:solidFill>
                          <a:latin typeface="+mn-lt"/>
                          <a:ea typeface="+mn-ea"/>
                          <a:cs typeface="+mn-cs"/>
                        </a:rPr>
                        <a:t> de la </a:t>
                      </a:r>
                      <a:r>
                        <a:rPr lang="en-GB" sz="1400" b="1" kern="1200" dirty="0" err="1">
                          <a:solidFill>
                            <a:srgbClr val="5CBDB2"/>
                          </a:solidFill>
                          <a:latin typeface="+mn-lt"/>
                          <a:ea typeface="+mn-ea"/>
                          <a:cs typeface="+mn-cs"/>
                        </a:rPr>
                        <a:t>Cour</a:t>
                      </a:r>
                      <a:r>
                        <a:rPr lang="en-GB" sz="1400" b="1" kern="1200" dirty="0">
                          <a:solidFill>
                            <a:srgbClr val="5CBDB2"/>
                          </a:solidFill>
                          <a:latin typeface="+mn-lt"/>
                          <a:ea typeface="+mn-ea"/>
                          <a:cs typeface="+mn-cs"/>
                        </a:rPr>
                        <a:t> </a:t>
                      </a:r>
                      <a:r>
                        <a:rPr lang="en-GB" sz="1400" b="1" kern="1200" dirty="0" err="1">
                          <a:solidFill>
                            <a:srgbClr val="5CBDB2"/>
                          </a:solidFill>
                          <a:latin typeface="+mn-lt"/>
                          <a:ea typeface="+mn-ea"/>
                          <a:cs typeface="+mn-cs"/>
                        </a:rPr>
                        <a:t>européenne</a:t>
                      </a:r>
                      <a:r>
                        <a:rPr lang="en-GB" sz="1400" b="1" kern="1200" dirty="0">
                          <a:solidFill>
                            <a:srgbClr val="5CBDB2"/>
                          </a:solidFill>
                          <a:latin typeface="+mn-lt"/>
                          <a:ea typeface="+mn-ea"/>
                          <a:cs typeface="+mn-cs"/>
                        </a:rPr>
                        <a:t> des droits de </a:t>
                      </a:r>
                      <a:r>
                        <a:rPr lang="en-GB" sz="1400" b="1" kern="1200" dirty="0" err="1">
                          <a:solidFill>
                            <a:srgbClr val="5CBDB2"/>
                          </a:solidFill>
                          <a:latin typeface="+mn-lt"/>
                          <a:ea typeface="+mn-ea"/>
                          <a:cs typeface="+mn-cs"/>
                        </a:rPr>
                        <a:t>l'homme</a:t>
                      </a:r>
                      <a:endParaRPr lang="en-GB" sz="1400" b="1" kern="1200" dirty="0">
                        <a:solidFill>
                          <a:srgbClr val="5CBDB2"/>
                        </a:solidFill>
                        <a:latin typeface="+mn-lt"/>
                        <a:ea typeface="+mn-ea"/>
                        <a:cs typeface="+mn-cs"/>
                      </a:endParaRPr>
                    </a:p>
                  </a:txBody>
                  <a:tcPr/>
                </a:tc>
                <a:tc hMerge="1">
                  <a:txBody>
                    <a:bodyPr/>
                    <a:lstStyle/>
                    <a:p>
                      <a:endParaRPr lang="en-GB"/>
                    </a:p>
                  </a:txBody>
                  <a:tcPr/>
                </a:tc>
                <a:extLst>
                  <a:ext uri="{0D108BD9-81ED-4DB2-BD59-A6C34878D82A}">
                    <a16:rowId xmlns:a16="http://schemas.microsoft.com/office/drawing/2014/main" val="10000"/>
                  </a:ext>
                </a:extLst>
              </a:tr>
              <a:tr h="313910">
                <a:tc>
                  <a:txBody>
                    <a:bodyPr/>
                    <a:lstStyle/>
                    <a:p>
                      <a:pPr algn="ctr"/>
                      <a:r>
                        <a:rPr lang="en-GB" sz="1600" dirty="0" err="1">
                          <a:solidFill>
                            <a:srgbClr val="FBA617"/>
                          </a:solidFill>
                        </a:rPr>
                        <a:t>Avantages</a:t>
                      </a:r>
                      <a:endParaRPr lang="en-GB" sz="1600" dirty="0">
                        <a:solidFill>
                          <a:srgbClr val="FBA617"/>
                        </a:solidFill>
                      </a:endParaRPr>
                    </a:p>
                  </a:txBody>
                  <a:tcPr/>
                </a:tc>
                <a:tc>
                  <a:txBody>
                    <a:bodyPr/>
                    <a:lstStyle/>
                    <a:p>
                      <a:pPr algn="ctr"/>
                      <a:r>
                        <a:rPr lang="en-GB" sz="1600" dirty="0" err="1">
                          <a:solidFill>
                            <a:srgbClr val="FBA617"/>
                          </a:solidFill>
                        </a:rPr>
                        <a:t>Inconvénients</a:t>
                      </a:r>
                      <a:r>
                        <a:rPr lang="en-GB" sz="1600" dirty="0">
                          <a:solidFill>
                            <a:srgbClr val="FBA617"/>
                          </a:solidFill>
                        </a:rPr>
                        <a:t> </a:t>
                      </a:r>
                    </a:p>
                  </a:txBody>
                  <a:tcPr/>
                </a:tc>
                <a:extLst>
                  <a:ext uri="{0D108BD9-81ED-4DB2-BD59-A6C34878D82A}">
                    <a16:rowId xmlns:a16="http://schemas.microsoft.com/office/drawing/2014/main" val="10001"/>
                  </a:ext>
                </a:extLst>
              </a:tr>
              <a:tr h="4159162">
                <a:tc>
                  <a:txBody>
                    <a:bodyPr/>
                    <a:lstStyle/>
                    <a:p>
                      <a:r>
                        <a:rPr lang="fr-FR" sz="1600" noProof="0"/>
                        <a:t>La décision est juridiquement contraignante pour l'État.</a:t>
                      </a:r>
                    </a:p>
                    <a:p>
                      <a:endParaRPr lang="fr-FR" sz="1600" noProof="0"/>
                    </a:p>
                    <a:p>
                      <a:r>
                        <a:rPr lang="fr-FR" sz="1600" noProof="0"/>
                        <a:t>La décision peut avoir un impact plus important que pour cet enfant, en créant un précédent.</a:t>
                      </a:r>
                    </a:p>
                    <a:p>
                      <a:endParaRPr lang="fr-FR" sz="1600" noProof="0"/>
                    </a:p>
                    <a:p>
                      <a:r>
                        <a:rPr lang="fr-FR" sz="1600" noProof="0"/>
                        <a:t>Si nécessaire, il existe une possibilité de mesures provisoires (et elles sont obligatoires pour les États).</a:t>
                      </a:r>
                    </a:p>
                    <a:p>
                      <a:endParaRPr lang="fr-FR" sz="1600" noProof="0"/>
                    </a:p>
                    <a:p>
                      <a:r>
                        <a:rPr lang="fr-FR" sz="1600" noProof="0"/>
                        <a:t>Contrairement à une plainte collective, il n'est pas nécessaire de prouver que le problème concerne de nombreuses personnes.</a:t>
                      </a:r>
                    </a:p>
                    <a:p>
                      <a:endParaRPr lang="fr-FR" sz="1600" noProof="0"/>
                    </a:p>
                    <a:p>
                      <a:r>
                        <a:rPr lang="fr-FR" sz="1600" noProof="0"/>
                        <a:t>Il n'y a pas d'âge requis pour agir.</a:t>
                      </a:r>
                    </a:p>
                  </a:txBody>
                  <a:tcPr/>
                </a:tc>
                <a:tc>
                  <a:txBody>
                    <a:bodyPr/>
                    <a:lstStyle/>
                    <a:p>
                      <a:r>
                        <a:rPr lang="fr-FR" sz="1600" noProof="0" dirty="0"/>
                        <a:t>Coût (avocat : possibilités d'aide juridique)</a:t>
                      </a:r>
                    </a:p>
                    <a:p>
                      <a:endParaRPr lang="fr-FR" sz="1600" noProof="0" dirty="0"/>
                    </a:p>
                    <a:p>
                      <a:r>
                        <a:rPr lang="fr-FR" sz="1600" noProof="0" dirty="0"/>
                        <a:t>Risques de représailles (également risque d'exposition médiatique, atteinte à la vie privée)</a:t>
                      </a:r>
                    </a:p>
                    <a:p>
                      <a:endParaRPr lang="fr-FR" sz="1600" noProof="0" dirty="0"/>
                    </a:p>
                    <a:p>
                      <a:r>
                        <a:rPr lang="fr-FR" sz="1600" noProof="0" dirty="0"/>
                        <a:t>Épuisement des voies de recours internes </a:t>
                      </a:r>
                    </a:p>
                    <a:p>
                      <a:endParaRPr lang="fr-FR" sz="1600" noProof="0" dirty="0"/>
                    </a:p>
                    <a:p>
                      <a:r>
                        <a:rPr lang="fr-FR" sz="1600" noProof="0" dirty="0"/>
                        <a:t>Durée de la procédure (y compris l'épuisement des voies de recours internes)</a:t>
                      </a:r>
                    </a:p>
                    <a:p>
                      <a:endParaRPr lang="fr-FR" sz="1600" noProof="0" dirty="0"/>
                    </a:p>
                    <a:p>
                      <a:r>
                        <a:rPr lang="fr-FR" sz="1600" noProof="0" dirty="0"/>
                        <a:t>Un choix doit être fait car la même question ne doit pas être soumise à deux instances internationales différentes</a:t>
                      </a:r>
                    </a:p>
                    <a:p>
                      <a:endParaRPr lang="fr-FR" sz="1600" noProof="0" dirty="0"/>
                    </a:p>
                    <a:p>
                      <a:r>
                        <a:rPr lang="fr-FR" sz="1600" noProof="0" dirty="0"/>
                        <a:t>Délai court (seulement 4 mois)</a:t>
                      </a:r>
                    </a:p>
                  </a:txBody>
                  <a:tcPr/>
                </a:tc>
                <a:extLst>
                  <a:ext uri="{0D108BD9-81ED-4DB2-BD59-A6C34878D82A}">
                    <a16:rowId xmlns:a16="http://schemas.microsoft.com/office/drawing/2014/main" val="10002"/>
                  </a:ext>
                </a:extLst>
              </a:tr>
            </a:tbl>
          </a:graphicData>
        </a:graphic>
      </p:graphicFrame>
      <p:sp>
        <p:nvSpPr>
          <p:cNvPr id="9" name="Sous-titre 2">
            <a:extLst>
              <a:ext uri="{FF2B5EF4-FFF2-40B4-BE49-F238E27FC236}">
                <a16:creationId xmlns:a16="http://schemas.microsoft.com/office/drawing/2014/main" id="{BE347833-402A-13FD-16A9-6C24CE05A245}"/>
              </a:ext>
            </a:extLst>
          </p:cNvPr>
          <p:cNvSpPr txBox="1">
            <a:spLocks/>
          </p:cNvSpPr>
          <p:nvPr/>
        </p:nvSpPr>
        <p:spPr>
          <a:xfrm>
            <a:off x="259308" y="226853"/>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solidFill>
                  <a:schemeClr val="bg1"/>
                </a:solidFill>
              </a:rPr>
              <a:t>Partie</a:t>
            </a:r>
            <a:r>
              <a:rPr lang="en-US" sz="2800" dirty="0">
                <a:solidFill>
                  <a:schemeClr val="bg1"/>
                </a:solidFill>
              </a:rPr>
              <a:t> 2 : </a:t>
            </a:r>
            <a:r>
              <a:rPr lang="en-US" sz="2800" dirty="0" err="1">
                <a:solidFill>
                  <a:schemeClr val="bg1"/>
                </a:solidFill>
              </a:rPr>
              <a:t>Analyser</a:t>
            </a:r>
            <a:r>
              <a:rPr lang="en-US" sz="2800" dirty="0">
                <a:solidFill>
                  <a:schemeClr val="bg1"/>
                </a:solidFill>
              </a:rPr>
              <a:t> les </a:t>
            </a:r>
            <a:r>
              <a:rPr lang="en-US" sz="2800" dirty="0" err="1">
                <a:solidFill>
                  <a:schemeClr val="bg1"/>
                </a:solidFill>
              </a:rPr>
              <a:t>avantages</a:t>
            </a:r>
            <a:r>
              <a:rPr lang="en-US" sz="2800" dirty="0">
                <a:solidFill>
                  <a:schemeClr val="bg1"/>
                </a:solidFill>
              </a:rPr>
              <a:t> et les </a:t>
            </a:r>
            <a:r>
              <a:rPr lang="en-US" sz="2800" dirty="0" err="1">
                <a:solidFill>
                  <a:schemeClr val="bg1"/>
                </a:solidFill>
              </a:rPr>
              <a:t>inconvénients</a:t>
            </a:r>
            <a:r>
              <a:rPr lang="en-US" sz="2800" dirty="0">
                <a:solidFill>
                  <a:schemeClr val="bg1"/>
                </a:solidFill>
              </a:rPr>
              <a:t> de </a:t>
            </a:r>
            <a:r>
              <a:rPr lang="en-US" sz="2800" dirty="0" err="1">
                <a:solidFill>
                  <a:schemeClr val="bg1"/>
                </a:solidFill>
              </a:rPr>
              <a:t>ces</a:t>
            </a:r>
            <a:r>
              <a:rPr lang="en-US" sz="2800" dirty="0">
                <a:solidFill>
                  <a:schemeClr val="bg1"/>
                </a:solidFill>
              </a:rPr>
              <a:t> </a:t>
            </a:r>
            <a:r>
              <a:rPr lang="en-US" sz="2800" dirty="0" err="1">
                <a:solidFill>
                  <a:schemeClr val="bg1"/>
                </a:solidFill>
              </a:rPr>
              <a:t>mécanismes</a:t>
            </a:r>
            <a:r>
              <a:rPr lang="en-US" sz="2800" dirty="0">
                <a:solidFill>
                  <a:schemeClr val="bg1"/>
                </a:solidFill>
              </a:rPr>
              <a:t> </a:t>
            </a:r>
            <a:endParaRPr lang="fr-BE" sz="2800" dirty="0">
              <a:solidFill>
                <a:schemeClr val="bg1"/>
              </a:solidFill>
            </a:endParaRPr>
          </a:p>
        </p:txBody>
      </p:sp>
      <p:sp>
        <p:nvSpPr>
          <p:cNvPr id="15" name="ZoneTexte 14">
            <a:extLst>
              <a:ext uri="{FF2B5EF4-FFF2-40B4-BE49-F238E27FC236}">
                <a16:creationId xmlns:a16="http://schemas.microsoft.com/office/drawing/2014/main" id="{6C224316-A1DE-A90F-E1A5-E4A22739195F}"/>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4" name="Image 3" descr="Une image contenant texte&#10;&#10;Description générée automatiquement">
            <a:extLst>
              <a:ext uri="{FF2B5EF4-FFF2-40B4-BE49-F238E27FC236}">
                <a16:creationId xmlns:a16="http://schemas.microsoft.com/office/drawing/2014/main" id="{EEDB79FA-DB3B-F3D5-B076-CC6754E9EB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4282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2610283" y="536908"/>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Module 7</a:t>
            </a:r>
            <a:br>
              <a:rPr lang="fr-BE" dirty="0">
                <a:solidFill>
                  <a:srgbClr val="EC7F20"/>
                </a:solidFill>
              </a:rPr>
            </a:br>
            <a:r>
              <a:rPr lang="fr-BE" dirty="0">
                <a:solidFill>
                  <a:srgbClr val="FF6600"/>
                </a:solidFill>
              </a:rPr>
              <a:t> </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3171757" y="167748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F9933"/>
                </a:solidFill>
              </a:rPr>
              <a:t>Les </a:t>
            </a:r>
            <a:r>
              <a:rPr lang="fr-FR" sz="3600" dirty="0">
                <a:solidFill>
                  <a:srgbClr val="FF9933"/>
                </a:solidFill>
              </a:rPr>
              <a:t>mécanismes</a:t>
            </a:r>
            <a:r>
              <a:rPr lang="en-GB" sz="3600" dirty="0">
                <a:solidFill>
                  <a:srgbClr val="FF9933"/>
                </a:solidFill>
              </a:rPr>
              <a:t> </a:t>
            </a:r>
            <a:r>
              <a:rPr lang="fr-FR" sz="3600" dirty="0">
                <a:solidFill>
                  <a:srgbClr val="FF9933"/>
                </a:solidFill>
              </a:rPr>
              <a:t>internationaux</a:t>
            </a:r>
            <a:r>
              <a:rPr lang="en-GB" sz="3600" dirty="0">
                <a:solidFill>
                  <a:srgbClr val="FF9933"/>
                </a:solidFill>
              </a:rPr>
              <a:t> de </a:t>
            </a:r>
          </a:p>
          <a:p>
            <a:r>
              <a:rPr lang="en-GB" sz="3600" dirty="0">
                <a:solidFill>
                  <a:srgbClr val="FF9933"/>
                </a:solidFill>
              </a:rPr>
              <a:t>Défense des droits de L'Enfant</a:t>
            </a:r>
            <a:endParaRPr lang="fr-BE" sz="3600" dirty="0">
              <a:solidFill>
                <a:srgbClr val="FF9933"/>
              </a:solidFill>
            </a:endParaRPr>
          </a:p>
        </p:txBody>
      </p:sp>
      <p:pic>
        <p:nvPicPr>
          <p:cNvPr id="10" name="Image 9"/>
          <p:cNvPicPr/>
          <p:nvPr/>
        </p:nvPicPr>
        <p:blipFill>
          <a:blip r:embed="rId4"/>
          <a:stretch>
            <a:fillRect/>
          </a:stretch>
        </p:blipFill>
        <p:spPr>
          <a:xfrm>
            <a:off x="3600734" y="3626938"/>
            <a:ext cx="1589606" cy="1332660"/>
          </a:xfrm>
          <a:prstGeom prst="rect">
            <a:avLst/>
          </a:prstGeom>
        </p:spPr>
      </p:pic>
      <p:sp>
        <p:nvSpPr>
          <p:cNvPr id="14" name="ZoneTexte 13">
            <a:extLst>
              <a:ext uri="{FF2B5EF4-FFF2-40B4-BE49-F238E27FC236}">
                <a16:creationId xmlns:a16="http://schemas.microsoft.com/office/drawing/2014/main" id="{2B082743-1CCB-9FE5-C925-3BA6F0207954}"/>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283AE5E9-A355-425D-179D-BCCB7A75C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09728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1522209786"/>
              </p:ext>
            </p:extLst>
          </p:nvPr>
        </p:nvGraphicFramePr>
        <p:xfrm>
          <a:off x="3948334" y="801032"/>
          <a:ext cx="7867934" cy="4786982"/>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313910">
                <a:tc gridSpan="2">
                  <a:txBody>
                    <a:bodyPr/>
                    <a:lstStyle/>
                    <a:p>
                      <a:pPr algn="ctr"/>
                      <a:r>
                        <a:rPr lang="en-GB" sz="1400" b="1" dirty="0" err="1">
                          <a:solidFill>
                            <a:srgbClr val="5CBDB2"/>
                          </a:solidFill>
                        </a:rPr>
                        <a:t>Plaintes</a:t>
                      </a:r>
                      <a:r>
                        <a:rPr lang="en-GB" sz="1400" b="1" dirty="0">
                          <a:solidFill>
                            <a:srgbClr val="5CBDB2"/>
                          </a:solidFill>
                        </a:rPr>
                        <a:t> </a:t>
                      </a:r>
                      <a:r>
                        <a:rPr lang="en-GB" sz="1400" b="1" dirty="0" err="1">
                          <a:solidFill>
                            <a:srgbClr val="5CBDB2"/>
                          </a:solidFill>
                        </a:rPr>
                        <a:t>individuelles</a:t>
                      </a:r>
                      <a:r>
                        <a:rPr lang="en-GB" sz="1400" b="1" dirty="0">
                          <a:solidFill>
                            <a:srgbClr val="5CBDB2"/>
                          </a:solidFill>
                        </a:rPr>
                        <a:t> </a:t>
                      </a:r>
                      <a:r>
                        <a:rPr lang="en-GB" sz="1400" b="1" dirty="0" err="1">
                          <a:solidFill>
                            <a:srgbClr val="5CBDB2"/>
                          </a:solidFill>
                        </a:rPr>
                        <a:t>auprès</a:t>
                      </a:r>
                      <a:r>
                        <a:rPr lang="en-GB" sz="1400" b="1" dirty="0">
                          <a:solidFill>
                            <a:srgbClr val="5CBDB2"/>
                          </a:solidFill>
                        </a:rPr>
                        <a:t> des </a:t>
                      </a:r>
                      <a:r>
                        <a:rPr lang="en-GB" sz="1400" b="1" dirty="0" err="1">
                          <a:solidFill>
                            <a:srgbClr val="5CBDB2"/>
                          </a:solidFill>
                        </a:rPr>
                        <a:t>organes</a:t>
                      </a:r>
                      <a:r>
                        <a:rPr lang="en-GB" sz="1400" b="1" dirty="0">
                          <a:solidFill>
                            <a:srgbClr val="5CBDB2"/>
                          </a:solidFill>
                        </a:rPr>
                        <a:t> conventionnels  de </a:t>
                      </a:r>
                      <a:r>
                        <a:rPr lang="en-GB" sz="1400" b="1" dirty="0" err="1">
                          <a:solidFill>
                            <a:srgbClr val="5CBDB2"/>
                          </a:solidFill>
                        </a:rPr>
                        <a:t>l'ONU</a:t>
                      </a:r>
                      <a:endParaRPr lang="en-GB" sz="1400" dirty="0"/>
                    </a:p>
                  </a:txBody>
                  <a:tcPr/>
                </a:tc>
                <a:tc hMerge="1">
                  <a:txBody>
                    <a:bodyPr/>
                    <a:lstStyle/>
                    <a:p>
                      <a:endParaRPr lang="en-GB"/>
                    </a:p>
                  </a:txBody>
                  <a:tcPr/>
                </a:tc>
                <a:extLst>
                  <a:ext uri="{0D108BD9-81ED-4DB2-BD59-A6C34878D82A}">
                    <a16:rowId xmlns:a16="http://schemas.microsoft.com/office/drawing/2014/main" val="10000"/>
                  </a:ext>
                </a:extLst>
              </a:tr>
              <a:tr h="313910">
                <a:tc>
                  <a:txBody>
                    <a:bodyPr/>
                    <a:lstStyle/>
                    <a:p>
                      <a:pPr algn="ctr"/>
                      <a:r>
                        <a:rPr lang="en-GB" sz="1400" dirty="0" err="1">
                          <a:solidFill>
                            <a:srgbClr val="FBA617"/>
                          </a:solidFill>
                        </a:rPr>
                        <a:t>Avantages</a:t>
                      </a:r>
                      <a:endParaRPr lang="en-GB" sz="1400" dirty="0">
                        <a:solidFill>
                          <a:srgbClr val="FBA617"/>
                        </a:solidFill>
                      </a:endParaRPr>
                    </a:p>
                  </a:txBody>
                  <a:tcPr/>
                </a:tc>
                <a:tc>
                  <a:txBody>
                    <a:bodyPr/>
                    <a:lstStyle/>
                    <a:p>
                      <a:pPr algn="ctr"/>
                      <a:r>
                        <a:rPr lang="en-GB" sz="1400" dirty="0" err="1">
                          <a:solidFill>
                            <a:srgbClr val="FBA617"/>
                          </a:solidFill>
                        </a:rPr>
                        <a:t>Inconvénients</a:t>
                      </a:r>
                      <a:r>
                        <a:rPr lang="en-GB" sz="1400" dirty="0">
                          <a:solidFill>
                            <a:srgbClr val="FBA617"/>
                          </a:solidFill>
                        </a:rPr>
                        <a:t> </a:t>
                      </a:r>
                    </a:p>
                  </a:txBody>
                  <a:tcPr/>
                </a:tc>
                <a:extLst>
                  <a:ext uri="{0D108BD9-81ED-4DB2-BD59-A6C34878D82A}">
                    <a16:rowId xmlns:a16="http://schemas.microsoft.com/office/drawing/2014/main" val="10001"/>
                  </a:ext>
                </a:extLst>
              </a:tr>
              <a:tr h="4159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Possibilité de mesures provisoires (mais de nombreux Etats considèrent qu'elles ne sont pas obligatoires).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Le formalisme est assez limité, ces procédures sont censées être "accessibles aux profanes".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Il existe 9 organes de traités, vous pouvez choisir le plus adapté à votre cas (si applicable dans votre pays) et/ou celui qui a une bonne jurisprudence préétablie dans la matière du 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Vous pouvez demander l'anonymat de l'affaire. </a:t>
                      </a:r>
                    </a:p>
                  </a:txBody>
                  <a:tcPr/>
                </a:tc>
                <a:tc>
                  <a:txBody>
                    <a:bodyPr/>
                    <a:lstStyle/>
                    <a:p>
                      <a:r>
                        <a:rPr lang="fr-FR" sz="1400" noProof="0" dirty="0"/>
                        <a:t>Pour la CDE (OPIC), délai plus long que la CEDH : 1 an.</a:t>
                      </a:r>
                    </a:p>
                    <a:p>
                      <a:endParaRPr lang="fr-FR" sz="1400" noProof="0" dirty="0"/>
                    </a:p>
                    <a:p>
                      <a:r>
                        <a:rPr lang="fr-FR" sz="1400" noProof="0" dirty="0"/>
                        <a:t>Délai : épuisement des voies de recours internes + délai d'examen de la plainte par le comité peut être très long (surtout pour un enfant qui a sa propre perception du temps).</a:t>
                      </a:r>
                    </a:p>
                    <a:p>
                      <a:endParaRPr lang="fr-FR" sz="1400" noProof="0" dirty="0"/>
                    </a:p>
                    <a:p>
                      <a:pPr algn="just"/>
                      <a:r>
                        <a:rPr lang="fr-FR" sz="1400" noProof="0" dirty="0"/>
                        <a:t>Même si les Etats doivent mettre en œuvre les décisions, elles ne sont pas stricto sensu contraignantes. Ainsi, certains Etats sont assez réticents dans l'application des décisions. </a:t>
                      </a:r>
                    </a:p>
                    <a:p>
                      <a:endParaRPr lang="fr-FR" sz="1400" noProof="0" dirty="0"/>
                    </a:p>
                    <a:p>
                      <a:r>
                        <a:rPr lang="fr-FR" sz="1400" noProof="0" dirty="0"/>
                        <a:t>Nécessité de prouver l'épuisement des voies de recours nationales (vous pouvez cependant prouver que vous ne les avez pas utilisées parce qu'elles n'étaient pas efficaces).</a:t>
                      </a:r>
                    </a:p>
                  </a:txBody>
                  <a:tcPr/>
                </a:tc>
                <a:extLst>
                  <a:ext uri="{0D108BD9-81ED-4DB2-BD59-A6C34878D82A}">
                    <a16:rowId xmlns:a16="http://schemas.microsoft.com/office/drawing/2014/main" val="10002"/>
                  </a:ext>
                </a:extLst>
              </a:tr>
            </a:tbl>
          </a:graphicData>
        </a:graphic>
      </p:graphicFrame>
      <p:sp>
        <p:nvSpPr>
          <p:cNvPr id="9" name="Sous-titre 2">
            <a:extLst>
              <a:ext uri="{FF2B5EF4-FFF2-40B4-BE49-F238E27FC236}">
                <a16:creationId xmlns:a16="http://schemas.microsoft.com/office/drawing/2014/main" id="{F4ACDCF8-DAE5-9980-2B73-07916D2DDA38}"/>
              </a:ext>
            </a:extLst>
          </p:cNvPr>
          <p:cNvSpPr txBox="1">
            <a:spLocks/>
          </p:cNvSpPr>
          <p:nvPr/>
        </p:nvSpPr>
        <p:spPr>
          <a:xfrm>
            <a:off x="375732" y="175209"/>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solidFill>
                  <a:schemeClr val="bg1"/>
                </a:solidFill>
              </a:rPr>
              <a:t>Partie</a:t>
            </a:r>
            <a:r>
              <a:rPr lang="en-US" sz="2800" dirty="0">
                <a:solidFill>
                  <a:schemeClr val="bg1"/>
                </a:solidFill>
              </a:rPr>
              <a:t> 2 : </a:t>
            </a:r>
            <a:r>
              <a:rPr lang="en-US" sz="2800" dirty="0" err="1">
                <a:solidFill>
                  <a:schemeClr val="bg1"/>
                </a:solidFill>
              </a:rPr>
              <a:t>Analyser</a:t>
            </a:r>
            <a:r>
              <a:rPr lang="en-US" sz="2800" dirty="0">
                <a:solidFill>
                  <a:schemeClr val="bg1"/>
                </a:solidFill>
              </a:rPr>
              <a:t> les </a:t>
            </a:r>
            <a:r>
              <a:rPr lang="en-US" sz="2800" dirty="0" err="1">
                <a:solidFill>
                  <a:schemeClr val="bg1"/>
                </a:solidFill>
              </a:rPr>
              <a:t>avantages</a:t>
            </a:r>
            <a:r>
              <a:rPr lang="en-US" sz="2800" dirty="0">
                <a:solidFill>
                  <a:schemeClr val="bg1"/>
                </a:solidFill>
              </a:rPr>
              <a:t> et les </a:t>
            </a:r>
            <a:r>
              <a:rPr lang="en-US" sz="2800" dirty="0" err="1">
                <a:solidFill>
                  <a:schemeClr val="bg1"/>
                </a:solidFill>
              </a:rPr>
              <a:t>inconvénients</a:t>
            </a:r>
            <a:r>
              <a:rPr lang="en-US" sz="2800" dirty="0">
                <a:solidFill>
                  <a:schemeClr val="bg1"/>
                </a:solidFill>
              </a:rPr>
              <a:t> de </a:t>
            </a:r>
            <a:r>
              <a:rPr lang="en-US" sz="2800" dirty="0" err="1">
                <a:solidFill>
                  <a:schemeClr val="bg1"/>
                </a:solidFill>
              </a:rPr>
              <a:t>ces</a:t>
            </a:r>
            <a:r>
              <a:rPr lang="en-US" sz="2800" dirty="0">
                <a:solidFill>
                  <a:schemeClr val="bg1"/>
                </a:solidFill>
              </a:rPr>
              <a:t> </a:t>
            </a:r>
            <a:r>
              <a:rPr lang="en-US" sz="2800" dirty="0" err="1">
                <a:solidFill>
                  <a:schemeClr val="bg1"/>
                </a:solidFill>
              </a:rPr>
              <a:t>mécanismes</a:t>
            </a:r>
            <a:r>
              <a:rPr lang="en-US" sz="2800" dirty="0">
                <a:solidFill>
                  <a:schemeClr val="bg1"/>
                </a:solidFill>
              </a:rPr>
              <a:t> </a:t>
            </a:r>
            <a:endParaRPr lang="fr-BE" sz="2800" dirty="0">
              <a:solidFill>
                <a:schemeClr val="bg1"/>
              </a:solidFill>
            </a:endParaRPr>
          </a:p>
        </p:txBody>
      </p:sp>
      <p:sp>
        <p:nvSpPr>
          <p:cNvPr id="14" name="Titre 1">
            <a:extLst>
              <a:ext uri="{FF2B5EF4-FFF2-40B4-BE49-F238E27FC236}">
                <a16:creationId xmlns:a16="http://schemas.microsoft.com/office/drawing/2014/main" id="{1344A193-0B09-2AEA-E6F1-395527F57D26}"/>
              </a:ext>
            </a:extLst>
          </p:cNvPr>
          <p:cNvSpPr txBox="1">
            <a:spLocks/>
          </p:cNvSpPr>
          <p:nvPr/>
        </p:nvSpPr>
        <p:spPr>
          <a:xfrm>
            <a:off x="4162541" y="-82970"/>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a:solidFill>
                  <a:srgbClr val="FBA617"/>
                </a:solidFill>
              </a:rPr>
              <a:t>Correction de l'exercice</a:t>
            </a:r>
            <a:endParaRPr lang="en-US" altLang="fr-FR" sz="4000" dirty="0">
              <a:solidFill>
                <a:srgbClr val="FBA617"/>
              </a:solidFill>
            </a:endParaRPr>
          </a:p>
        </p:txBody>
      </p:sp>
      <p:sp>
        <p:nvSpPr>
          <p:cNvPr id="16" name="ZoneTexte 15">
            <a:extLst>
              <a:ext uri="{FF2B5EF4-FFF2-40B4-BE49-F238E27FC236}">
                <a16:creationId xmlns:a16="http://schemas.microsoft.com/office/drawing/2014/main" id="{7AB6479B-6489-66E9-C824-EA1113EC97A4}"/>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4" name="Image 3" descr="Une image contenant texte&#10;&#10;Description générée automatiquement">
            <a:extLst>
              <a:ext uri="{FF2B5EF4-FFF2-40B4-BE49-F238E27FC236}">
                <a16:creationId xmlns:a16="http://schemas.microsoft.com/office/drawing/2014/main" id="{AA41523A-5FC4-098B-653A-6639722FA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548326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94" y="0"/>
            <a:ext cx="4159847" cy="1129633"/>
          </a:xfrm>
        </p:spPr>
        <p:txBody>
          <a:bodyPr>
            <a:noAutofit/>
          </a:bodyPr>
          <a:lstStyle/>
          <a:p>
            <a:pPr algn="l"/>
            <a:r>
              <a:rPr lang="en-US" sz="3200" dirty="0" err="1">
                <a:solidFill>
                  <a:schemeClr val="bg1"/>
                </a:solidFill>
              </a:rPr>
              <a:t>Partie</a:t>
            </a:r>
            <a:r>
              <a:rPr lang="en-US" sz="3200" dirty="0">
                <a:solidFill>
                  <a:schemeClr val="bg1"/>
                </a:solidFill>
              </a:rPr>
              <a:t> 2 : </a:t>
            </a:r>
            <a:r>
              <a:rPr lang="en-US" sz="3200" dirty="0" err="1">
                <a:solidFill>
                  <a:schemeClr val="bg1"/>
                </a:solidFill>
              </a:rPr>
              <a:t>Analyser</a:t>
            </a:r>
            <a:r>
              <a:rPr lang="en-US" sz="3200" dirty="0">
                <a:solidFill>
                  <a:schemeClr val="bg1"/>
                </a:solidFill>
              </a:rPr>
              <a:t> les </a:t>
            </a:r>
            <a:r>
              <a:rPr lang="en-US" sz="3200" dirty="0" err="1">
                <a:solidFill>
                  <a:schemeClr val="bg1"/>
                </a:solidFill>
              </a:rPr>
              <a:t>avantages</a:t>
            </a:r>
            <a:r>
              <a:rPr lang="en-US" sz="3200" dirty="0">
                <a:solidFill>
                  <a:schemeClr val="bg1"/>
                </a:solidFill>
              </a:rPr>
              <a:t> et les </a:t>
            </a:r>
            <a:r>
              <a:rPr lang="en-US" sz="3200" dirty="0" err="1">
                <a:solidFill>
                  <a:schemeClr val="bg1"/>
                </a:solidFill>
              </a:rPr>
              <a:t>inconvénients</a:t>
            </a:r>
            <a:r>
              <a:rPr lang="en-US" sz="3200" dirty="0">
                <a:solidFill>
                  <a:schemeClr val="bg1"/>
                </a:solidFill>
              </a:rPr>
              <a:t> de </a:t>
            </a:r>
            <a:r>
              <a:rPr lang="en-US" sz="3200" dirty="0" err="1">
                <a:solidFill>
                  <a:schemeClr val="bg1"/>
                </a:solidFill>
              </a:rPr>
              <a:t>ces</a:t>
            </a:r>
            <a:r>
              <a:rPr lang="en-US" sz="3200" dirty="0">
                <a:solidFill>
                  <a:schemeClr val="bg1"/>
                </a:solidFill>
              </a:rPr>
              <a:t> </a:t>
            </a:r>
            <a:r>
              <a:rPr lang="en-US" sz="3200" dirty="0" err="1">
                <a:solidFill>
                  <a:schemeClr val="bg1"/>
                </a:solidFill>
              </a:rPr>
              <a:t>mécanismes</a:t>
            </a:r>
            <a:r>
              <a:rPr lang="en-US" sz="3200" dirty="0">
                <a:solidFill>
                  <a:schemeClr val="bg1"/>
                </a:solidFill>
              </a:rPr>
              <a:t> </a:t>
            </a:r>
            <a:endParaRPr lang="fr-BE" sz="3200" dirty="0">
              <a:solidFill>
                <a:schemeClr val="bg1"/>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3241777908"/>
              </p:ext>
            </p:extLst>
          </p:nvPr>
        </p:nvGraphicFramePr>
        <p:xfrm>
          <a:off x="3299346" y="1210434"/>
          <a:ext cx="7867934" cy="4663440"/>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219540">
                <a:tc gridSpan="2">
                  <a:txBody>
                    <a:bodyPr/>
                    <a:lstStyle/>
                    <a:p>
                      <a:pPr algn="ctr"/>
                      <a:r>
                        <a:rPr lang="en-US" sz="1600" b="1" kern="1200" dirty="0" err="1">
                          <a:solidFill>
                            <a:srgbClr val="5CBDB2"/>
                          </a:solidFill>
                          <a:latin typeface="+mn-lt"/>
                          <a:ea typeface="+mn-ea"/>
                          <a:cs typeface="+mn-cs"/>
                        </a:rPr>
                        <a:t>Plainte</a:t>
                      </a:r>
                      <a:r>
                        <a:rPr lang="en-US" sz="1600" b="1" kern="1200" dirty="0">
                          <a:solidFill>
                            <a:srgbClr val="5CBDB2"/>
                          </a:solidFill>
                          <a:latin typeface="+mn-lt"/>
                          <a:ea typeface="+mn-ea"/>
                          <a:cs typeface="+mn-cs"/>
                        </a:rPr>
                        <a:t> collective </a:t>
                      </a:r>
                      <a:r>
                        <a:rPr lang="en-US" sz="1600" b="1" kern="1200" dirty="0" err="1">
                          <a:solidFill>
                            <a:srgbClr val="5CBDB2"/>
                          </a:solidFill>
                          <a:latin typeface="+mn-lt"/>
                          <a:ea typeface="+mn-ea"/>
                          <a:cs typeface="+mn-cs"/>
                        </a:rPr>
                        <a:t>auprès</a:t>
                      </a:r>
                      <a:r>
                        <a:rPr lang="en-US" sz="1600" b="1" kern="1200" dirty="0">
                          <a:solidFill>
                            <a:srgbClr val="5CBDB2"/>
                          </a:solidFill>
                          <a:latin typeface="+mn-lt"/>
                          <a:ea typeface="+mn-ea"/>
                          <a:cs typeface="+mn-cs"/>
                        </a:rPr>
                        <a:t> du </a:t>
                      </a:r>
                      <a:r>
                        <a:rPr lang="en-US" sz="1600" b="1" kern="1200" dirty="0" err="1">
                          <a:solidFill>
                            <a:srgbClr val="5CBDB2"/>
                          </a:solidFill>
                          <a:latin typeface="+mn-lt"/>
                          <a:ea typeface="+mn-ea"/>
                          <a:cs typeface="+mn-cs"/>
                        </a:rPr>
                        <a:t>Comité</a:t>
                      </a:r>
                      <a:r>
                        <a:rPr lang="en-US" sz="1600" b="1" kern="1200" dirty="0">
                          <a:solidFill>
                            <a:srgbClr val="5CBDB2"/>
                          </a:solidFill>
                          <a:latin typeface="+mn-lt"/>
                          <a:ea typeface="+mn-ea"/>
                          <a:cs typeface="+mn-cs"/>
                        </a:rPr>
                        <a:t> </a:t>
                      </a:r>
                      <a:r>
                        <a:rPr lang="en-US" sz="1600" b="1" kern="1200" dirty="0" err="1">
                          <a:solidFill>
                            <a:srgbClr val="5CBDB2"/>
                          </a:solidFill>
                          <a:latin typeface="+mn-lt"/>
                          <a:ea typeface="+mn-ea"/>
                          <a:cs typeface="+mn-cs"/>
                        </a:rPr>
                        <a:t>européen</a:t>
                      </a:r>
                      <a:r>
                        <a:rPr lang="en-US" sz="1600" b="1" kern="1200" dirty="0">
                          <a:solidFill>
                            <a:srgbClr val="5CBDB2"/>
                          </a:solidFill>
                          <a:latin typeface="+mn-lt"/>
                          <a:ea typeface="+mn-ea"/>
                          <a:cs typeface="+mn-cs"/>
                        </a:rPr>
                        <a:t> des droits </a:t>
                      </a:r>
                      <a:r>
                        <a:rPr lang="en-US" sz="1600" b="1" kern="1200" dirty="0" err="1">
                          <a:solidFill>
                            <a:srgbClr val="5CBDB2"/>
                          </a:solidFill>
                          <a:latin typeface="+mn-lt"/>
                          <a:ea typeface="+mn-ea"/>
                          <a:cs typeface="+mn-cs"/>
                        </a:rPr>
                        <a:t>sociaux</a:t>
                      </a:r>
                      <a:endParaRPr lang="en-US" sz="1600" b="1" kern="1200" dirty="0">
                        <a:solidFill>
                          <a:srgbClr val="5CBDB2"/>
                        </a:solidFill>
                        <a:latin typeface="+mn-lt"/>
                        <a:ea typeface="+mn-ea"/>
                        <a:cs typeface="+mn-cs"/>
                      </a:endParaRPr>
                    </a:p>
                  </a:txBody>
                  <a:tcPr/>
                </a:tc>
                <a:tc hMerge="1">
                  <a:txBody>
                    <a:bodyPr/>
                    <a:lstStyle/>
                    <a:p>
                      <a:endParaRPr lang="en-GB"/>
                    </a:p>
                  </a:txBody>
                  <a:tcPr/>
                </a:tc>
                <a:extLst>
                  <a:ext uri="{0D108BD9-81ED-4DB2-BD59-A6C34878D82A}">
                    <a16:rowId xmlns:a16="http://schemas.microsoft.com/office/drawing/2014/main" val="10000"/>
                  </a:ext>
                </a:extLst>
              </a:tr>
              <a:tr h="219540">
                <a:tc>
                  <a:txBody>
                    <a:bodyPr/>
                    <a:lstStyle/>
                    <a:p>
                      <a:pPr algn="ctr"/>
                      <a:r>
                        <a:rPr lang="en-GB" sz="1600" dirty="0" err="1">
                          <a:solidFill>
                            <a:srgbClr val="FBA617"/>
                          </a:solidFill>
                        </a:rPr>
                        <a:t>Avantages</a:t>
                      </a:r>
                      <a:endParaRPr lang="en-GB" sz="1600" dirty="0">
                        <a:solidFill>
                          <a:srgbClr val="FBA617"/>
                        </a:solidFill>
                      </a:endParaRPr>
                    </a:p>
                  </a:txBody>
                  <a:tcPr/>
                </a:tc>
                <a:tc>
                  <a:txBody>
                    <a:bodyPr/>
                    <a:lstStyle/>
                    <a:p>
                      <a:pPr algn="ctr"/>
                      <a:r>
                        <a:rPr lang="en-GB" sz="1600" dirty="0" err="1">
                          <a:solidFill>
                            <a:srgbClr val="FBA617"/>
                          </a:solidFill>
                        </a:rPr>
                        <a:t>Inconvénients</a:t>
                      </a:r>
                      <a:r>
                        <a:rPr lang="en-GB" sz="1600" dirty="0">
                          <a:solidFill>
                            <a:srgbClr val="FBA617"/>
                          </a:solidFill>
                        </a:rPr>
                        <a:t> </a:t>
                      </a:r>
                    </a:p>
                  </a:txBody>
                  <a:tcPr/>
                </a:tc>
                <a:extLst>
                  <a:ext uri="{0D108BD9-81ED-4DB2-BD59-A6C34878D82A}">
                    <a16:rowId xmlns:a16="http://schemas.microsoft.com/office/drawing/2014/main" val="10001"/>
                  </a:ext>
                </a:extLst>
              </a:tr>
              <a:tr h="2908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Pas besoin d'épuiser les voies de recours internes.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Influence du groupe par rapport à l'individu : il apporte un poids supplémentaire.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Obligation pour l'État de répondre aux plaintes reçues.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Permet d'identifier des violations qui ne pourraient pas être portées devant les tribunaux nationaux.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Pas besoin d'avoir le mandat/de représenter la ou les personnes en question.</a:t>
                      </a:r>
                    </a:p>
                  </a:txBody>
                  <a:tcPr/>
                </a:tc>
                <a:tc>
                  <a:txBody>
                    <a:bodyPr/>
                    <a:lstStyle/>
                    <a:p>
                      <a:r>
                        <a:rPr lang="fr-FR" sz="1600" noProof="0" dirty="0"/>
                        <a:t>Doit passer par une ONG accréditée</a:t>
                      </a:r>
                    </a:p>
                    <a:p>
                      <a:endParaRPr lang="fr-FR" sz="1600" noProof="0" dirty="0"/>
                    </a:p>
                    <a:p>
                      <a:r>
                        <a:rPr lang="fr-FR" sz="1600" noProof="0" dirty="0"/>
                        <a:t>Force des décisions : effet moindre qu'une décision individuelle</a:t>
                      </a:r>
                    </a:p>
                    <a:p>
                      <a:endParaRPr lang="fr-FR" sz="1600" noProof="0" dirty="0"/>
                    </a:p>
                    <a:p>
                      <a:r>
                        <a:rPr lang="fr-FR" sz="1600" noProof="0" dirty="0"/>
                        <a:t>Tous les États n'ont pas adhéré à ce mécanisme</a:t>
                      </a:r>
                    </a:p>
                    <a:p>
                      <a:r>
                        <a:rPr lang="fr-FR" sz="1600" noProof="0" dirty="0"/>
                        <a:t>Procédure lourde et longue</a:t>
                      </a:r>
                    </a:p>
                    <a:p>
                      <a:endParaRPr lang="fr-FR" sz="1600" noProof="0" dirty="0"/>
                    </a:p>
                    <a:p>
                      <a:r>
                        <a:rPr lang="fr-FR" sz="1600" noProof="0" dirty="0"/>
                        <a:t>Diplomatie contre droits - mise en œuvre des décisions ?</a:t>
                      </a:r>
                    </a:p>
                  </a:txBody>
                  <a:tcPr/>
                </a:tc>
                <a:extLst>
                  <a:ext uri="{0D108BD9-81ED-4DB2-BD59-A6C34878D82A}">
                    <a16:rowId xmlns:a16="http://schemas.microsoft.com/office/drawing/2014/main" val="10002"/>
                  </a:ext>
                </a:extLst>
              </a:tr>
            </a:tbl>
          </a:graphicData>
        </a:graphic>
      </p:graphicFrame>
      <p:sp>
        <p:nvSpPr>
          <p:cNvPr id="9" name="ZoneTexte 8">
            <a:extLst>
              <a:ext uri="{FF2B5EF4-FFF2-40B4-BE49-F238E27FC236}">
                <a16:creationId xmlns:a16="http://schemas.microsoft.com/office/drawing/2014/main" id="{B4964430-6893-DFCA-6886-7EB1A0AA4A3C}"/>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10" name="Titre 1">
            <a:extLst>
              <a:ext uri="{FF2B5EF4-FFF2-40B4-BE49-F238E27FC236}">
                <a16:creationId xmlns:a16="http://schemas.microsoft.com/office/drawing/2014/main" id="{75064EEF-6047-E107-D036-9FC4A245AACA}"/>
              </a:ext>
            </a:extLst>
          </p:cNvPr>
          <p:cNvSpPr txBox="1">
            <a:spLocks/>
          </p:cNvSpPr>
          <p:nvPr/>
        </p:nvSpPr>
        <p:spPr>
          <a:xfrm>
            <a:off x="4369660" y="8853"/>
            <a:ext cx="7653727" cy="745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a:solidFill>
                  <a:srgbClr val="FBA617"/>
                </a:solidFill>
              </a:rPr>
              <a:t>Correction de l'exercice</a:t>
            </a:r>
            <a:endParaRPr lang="en-US" altLang="fr-FR" sz="4000" dirty="0">
              <a:solidFill>
                <a:srgbClr val="FBA617"/>
              </a:solidFill>
            </a:endParaRPr>
          </a:p>
        </p:txBody>
      </p:sp>
      <p:pic>
        <p:nvPicPr>
          <p:cNvPr id="4" name="Image 3" descr="Une image contenant texte&#10;&#10;Description générée automatiquement">
            <a:extLst>
              <a:ext uri="{FF2B5EF4-FFF2-40B4-BE49-F238E27FC236}">
                <a16:creationId xmlns:a16="http://schemas.microsoft.com/office/drawing/2014/main" id="{F0F9B67A-F1C0-806D-C447-9A92E5BAE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013584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237924125"/>
              </p:ext>
            </p:extLst>
          </p:nvPr>
        </p:nvGraphicFramePr>
        <p:xfrm>
          <a:off x="3948334" y="870868"/>
          <a:ext cx="7867934" cy="4907280"/>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219540">
                <a:tc gridSpan="2">
                  <a:txBody>
                    <a:bodyPr/>
                    <a:lstStyle/>
                    <a:p>
                      <a:pPr algn="ctr"/>
                      <a:r>
                        <a:rPr lang="fr-FR" sz="1600" b="1" baseline="0" noProof="0" dirty="0">
                          <a:solidFill>
                            <a:srgbClr val="5CBDB2"/>
                          </a:solidFill>
                        </a:rPr>
                        <a:t>Rapports aux organes de traités de l'ONU</a:t>
                      </a:r>
                    </a:p>
                  </a:txBody>
                  <a:tcPr/>
                </a:tc>
                <a:tc hMerge="1">
                  <a:txBody>
                    <a:bodyPr/>
                    <a:lstStyle/>
                    <a:p>
                      <a:endParaRPr lang="en-GB"/>
                    </a:p>
                  </a:txBody>
                  <a:tcPr/>
                </a:tc>
                <a:extLst>
                  <a:ext uri="{0D108BD9-81ED-4DB2-BD59-A6C34878D82A}">
                    <a16:rowId xmlns:a16="http://schemas.microsoft.com/office/drawing/2014/main" val="10000"/>
                  </a:ext>
                </a:extLst>
              </a:tr>
              <a:tr h="219540">
                <a:tc>
                  <a:txBody>
                    <a:bodyPr/>
                    <a:lstStyle/>
                    <a:p>
                      <a:pPr algn="ctr"/>
                      <a:r>
                        <a:rPr lang="en-GB" sz="1600" dirty="0" err="1">
                          <a:solidFill>
                            <a:srgbClr val="FBA617"/>
                          </a:solidFill>
                        </a:rPr>
                        <a:t>Avantages</a:t>
                      </a:r>
                      <a:endParaRPr lang="en-GB" sz="1600" dirty="0">
                        <a:solidFill>
                          <a:srgbClr val="FBA617"/>
                        </a:solidFill>
                      </a:endParaRPr>
                    </a:p>
                  </a:txBody>
                  <a:tcPr/>
                </a:tc>
                <a:tc>
                  <a:txBody>
                    <a:bodyPr/>
                    <a:lstStyle/>
                    <a:p>
                      <a:pPr algn="ctr"/>
                      <a:r>
                        <a:rPr lang="en-GB" sz="1600" dirty="0" err="1">
                          <a:solidFill>
                            <a:srgbClr val="FBA617"/>
                          </a:solidFill>
                        </a:rPr>
                        <a:t>Inconvénients</a:t>
                      </a:r>
                      <a:r>
                        <a:rPr lang="en-GB" sz="1600" dirty="0">
                          <a:solidFill>
                            <a:srgbClr val="FBA617"/>
                          </a:solidFill>
                        </a:rPr>
                        <a:t> </a:t>
                      </a:r>
                    </a:p>
                  </a:txBody>
                  <a:tcPr/>
                </a:tc>
                <a:extLst>
                  <a:ext uri="{0D108BD9-81ED-4DB2-BD59-A6C34878D82A}">
                    <a16:rowId xmlns:a16="http://schemas.microsoft.com/office/drawing/2014/main" val="10001"/>
                  </a:ext>
                </a:extLst>
              </a:tr>
              <a:tr h="2908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Analyse très large de l'ensemble des droits sur le territoire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Implication de différents acteurs (Etats, société civile)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Espace de dialogue (parfois)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Pas besoin d'un cas spécifique pour aborder les manquements sur certains droits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Possibilité de recevoir des conseils d'experts internationaux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a:t>L'observation finale peut être un argument intéressant devant une juridiction nationale.</a:t>
                      </a:r>
                    </a:p>
                  </a:txBody>
                  <a:tcPr/>
                </a:tc>
                <a:tc>
                  <a:txBody>
                    <a:bodyPr/>
                    <a:lstStyle/>
                    <a:p>
                      <a:r>
                        <a:rPr lang="fr-FR" sz="1600" noProof="0" dirty="0"/>
                        <a:t>Non contraignant - dépend de l'engagement de l'État - difficultés de mise en œuvre des observations finales.</a:t>
                      </a:r>
                    </a:p>
                    <a:p>
                      <a:endParaRPr lang="fr-FR" sz="1600" noProof="0" dirty="0"/>
                    </a:p>
                    <a:p>
                      <a:r>
                        <a:rPr lang="fr-FR" sz="1600" noProof="0" dirty="0"/>
                        <a:t>Cycles de rapport très espacés (parfois près de 10 ans)</a:t>
                      </a:r>
                    </a:p>
                    <a:p>
                      <a:endParaRPr lang="fr-FR" sz="1600" noProof="0" dirty="0"/>
                    </a:p>
                    <a:p>
                      <a:r>
                        <a:rPr lang="fr-FR" sz="1600" noProof="0" dirty="0"/>
                        <a:t>Il ne fournit pas de réponse à une situation individuelle : les recommandations sont générales.</a:t>
                      </a:r>
                    </a:p>
                  </a:txBody>
                  <a:tcPr/>
                </a:tc>
                <a:extLst>
                  <a:ext uri="{0D108BD9-81ED-4DB2-BD59-A6C34878D82A}">
                    <a16:rowId xmlns:a16="http://schemas.microsoft.com/office/drawing/2014/main" val="10002"/>
                  </a:ext>
                </a:extLst>
              </a:tr>
            </a:tbl>
          </a:graphicData>
        </a:graphic>
      </p:graphicFrame>
      <p:sp>
        <p:nvSpPr>
          <p:cNvPr id="11" name="Sous-titre 2">
            <a:extLst>
              <a:ext uri="{FF2B5EF4-FFF2-40B4-BE49-F238E27FC236}">
                <a16:creationId xmlns:a16="http://schemas.microsoft.com/office/drawing/2014/main" id="{D74D34A8-71E1-C416-6FC4-5904406D7F64}"/>
              </a:ext>
            </a:extLst>
          </p:cNvPr>
          <p:cNvSpPr txBox="1">
            <a:spLocks/>
          </p:cNvSpPr>
          <p:nvPr/>
        </p:nvSpPr>
        <p:spPr>
          <a:xfrm>
            <a:off x="259308" y="226853"/>
            <a:ext cx="4159847" cy="1129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solidFill>
                  <a:schemeClr val="bg1"/>
                </a:solidFill>
              </a:rPr>
              <a:t>Partie</a:t>
            </a:r>
            <a:r>
              <a:rPr lang="en-US" sz="2800" dirty="0">
                <a:solidFill>
                  <a:schemeClr val="bg1"/>
                </a:solidFill>
              </a:rPr>
              <a:t> 2 : </a:t>
            </a:r>
            <a:r>
              <a:rPr lang="en-US" sz="2800" dirty="0" err="1">
                <a:solidFill>
                  <a:schemeClr val="bg1"/>
                </a:solidFill>
              </a:rPr>
              <a:t>Analyser</a:t>
            </a:r>
            <a:r>
              <a:rPr lang="en-US" sz="2800" dirty="0">
                <a:solidFill>
                  <a:schemeClr val="bg1"/>
                </a:solidFill>
              </a:rPr>
              <a:t> les </a:t>
            </a:r>
            <a:r>
              <a:rPr lang="en-US" sz="2800" dirty="0" err="1">
                <a:solidFill>
                  <a:schemeClr val="bg1"/>
                </a:solidFill>
              </a:rPr>
              <a:t>avantages</a:t>
            </a:r>
            <a:r>
              <a:rPr lang="en-US" sz="2800" dirty="0">
                <a:solidFill>
                  <a:schemeClr val="bg1"/>
                </a:solidFill>
              </a:rPr>
              <a:t> et les </a:t>
            </a:r>
            <a:r>
              <a:rPr lang="en-US" sz="2800" dirty="0" err="1">
                <a:solidFill>
                  <a:schemeClr val="bg1"/>
                </a:solidFill>
              </a:rPr>
              <a:t>inconvénients</a:t>
            </a:r>
            <a:r>
              <a:rPr lang="en-US" sz="2800" dirty="0">
                <a:solidFill>
                  <a:schemeClr val="bg1"/>
                </a:solidFill>
              </a:rPr>
              <a:t> de </a:t>
            </a:r>
            <a:r>
              <a:rPr lang="en-US" sz="2800" dirty="0" err="1">
                <a:solidFill>
                  <a:schemeClr val="bg1"/>
                </a:solidFill>
              </a:rPr>
              <a:t>ces</a:t>
            </a:r>
            <a:r>
              <a:rPr lang="en-US" sz="2800" dirty="0">
                <a:solidFill>
                  <a:schemeClr val="bg1"/>
                </a:solidFill>
              </a:rPr>
              <a:t> </a:t>
            </a:r>
            <a:r>
              <a:rPr lang="en-US" sz="2800" dirty="0" err="1">
                <a:solidFill>
                  <a:schemeClr val="bg1"/>
                </a:solidFill>
              </a:rPr>
              <a:t>mécanismes</a:t>
            </a:r>
            <a:r>
              <a:rPr lang="en-US" sz="2800" dirty="0">
                <a:solidFill>
                  <a:schemeClr val="bg1"/>
                </a:solidFill>
              </a:rPr>
              <a:t> </a:t>
            </a:r>
            <a:endParaRPr lang="fr-BE" sz="2800" dirty="0">
              <a:solidFill>
                <a:schemeClr val="bg1"/>
              </a:solidFill>
            </a:endParaRPr>
          </a:p>
        </p:txBody>
      </p:sp>
      <p:sp>
        <p:nvSpPr>
          <p:cNvPr id="14" name="Titre 1">
            <a:extLst>
              <a:ext uri="{FF2B5EF4-FFF2-40B4-BE49-F238E27FC236}">
                <a16:creationId xmlns:a16="http://schemas.microsoft.com/office/drawing/2014/main" id="{BA012430-3CB2-CE70-D0C0-48D36BF83895}"/>
              </a:ext>
            </a:extLst>
          </p:cNvPr>
          <p:cNvSpPr txBox="1">
            <a:spLocks/>
          </p:cNvSpPr>
          <p:nvPr/>
        </p:nvSpPr>
        <p:spPr>
          <a:xfrm>
            <a:off x="4369660" y="8853"/>
            <a:ext cx="7653727" cy="745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a:solidFill>
                  <a:srgbClr val="FBA617"/>
                </a:solidFill>
              </a:rPr>
              <a:t>Correction de l'exercice</a:t>
            </a:r>
            <a:endParaRPr lang="en-US" altLang="fr-FR" sz="4000" dirty="0">
              <a:solidFill>
                <a:srgbClr val="FBA617"/>
              </a:solidFill>
            </a:endParaRPr>
          </a:p>
        </p:txBody>
      </p:sp>
      <p:sp>
        <p:nvSpPr>
          <p:cNvPr id="15" name="ZoneTexte 14">
            <a:extLst>
              <a:ext uri="{FF2B5EF4-FFF2-40B4-BE49-F238E27FC236}">
                <a16:creationId xmlns:a16="http://schemas.microsoft.com/office/drawing/2014/main" id="{B3993C3D-956A-57A0-89B8-D0677D889181}"/>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4" name="Image 3" descr="Une image contenant texte&#10;&#10;Description générée automatiquement">
            <a:extLst>
              <a:ext uri="{FF2B5EF4-FFF2-40B4-BE49-F238E27FC236}">
                <a16:creationId xmlns:a16="http://schemas.microsoft.com/office/drawing/2014/main" id="{E3368BDE-84DC-B31E-29A5-77FC19529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79551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488E8A8-1127-461C-B276-1561DA8E25BF}"/>
              </a:ext>
            </a:extLst>
          </p:cNvPr>
          <p:cNvSpPr txBox="1">
            <a:spLocks/>
          </p:cNvSpPr>
          <p:nvPr/>
        </p:nvSpPr>
        <p:spPr>
          <a:xfrm>
            <a:off x="4006112" y="121682"/>
            <a:ext cx="8458604"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3600" dirty="0" err="1">
                <a:solidFill>
                  <a:srgbClr val="FBA617"/>
                </a:solidFill>
              </a:rPr>
              <a:t>Partie</a:t>
            </a:r>
            <a:r>
              <a:rPr lang="en-US" altLang="fr-FR" sz="3600" dirty="0">
                <a:solidFill>
                  <a:srgbClr val="FBA617"/>
                </a:solidFill>
              </a:rPr>
              <a:t> 3 : Étude de </a:t>
            </a:r>
            <a:r>
              <a:rPr lang="en-US" altLang="fr-FR" sz="3600" dirty="0" err="1">
                <a:solidFill>
                  <a:srgbClr val="FBA617"/>
                </a:solidFill>
              </a:rPr>
              <a:t>cas</a:t>
            </a:r>
            <a:r>
              <a:rPr lang="en-US" altLang="fr-FR" sz="3600" dirty="0">
                <a:solidFill>
                  <a:srgbClr val="FBA617"/>
                </a:solidFill>
              </a:rPr>
              <a:t> : </a:t>
            </a:r>
            <a:r>
              <a:rPr lang="en-US" altLang="fr-FR" sz="3600" dirty="0" err="1">
                <a:solidFill>
                  <a:srgbClr val="FBA617"/>
                </a:solidFill>
              </a:rPr>
              <a:t>quel</a:t>
            </a:r>
            <a:r>
              <a:rPr lang="en-US" altLang="fr-FR" sz="3600" dirty="0">
                <a:solidFill>
                  <a:srgbClr val="FBA617"/>
                </a:solidFill>
              </a:rPr>
              <a:t> </a:t>
            </a:r>
            <a:r>
              <a:rPr lang="en-US" altLang="fr-FR" sz="3600" dirty="0" err="1">
                <a:solidFill>
                  <a:srgbClr val="FBA617"/>
                </a:solidFill>
              </a:rPr>
              <a:t>mécanisme</a:t>
            </a:r>
            <a:r>
              <a:rPr lang="en-US" altLang="fr-FR" sz="3600" dirty="0">
                <a:solidFill>
                  <a:srgbClr val="FBA617"/>
                </a:solidFill>
              </a:rPr>
              <a:t> </a:t>
            </a:r>
            <a:r>
              <a:rPr lang="en-US" altLang="fr-FR" sz="3600" dirty="0" err="1">
                <a:solidFill>
                  <a:srgbClr val="FBA617"/>
                </a:solidFill>
              </a:rPr>
              <a:t>dois</a:t>
            </a:r>
            <a:r>
              <a:rPr lang="en-US" altLang="fr-FR" sz="3600" dirty="0">
                <a:solidFill>
                  <a:srgbClr val="FBA617"/>
                </a:solidFill>
              </a:rPr>
              <a:t>-je </a:t>
            </a:r>
            <a:r>
              <a:rPr lang="en-US" altLang="fr-FR" sz="3600" dirty="0" err="1">
                <a:solidFill>
                  <a:srgbClr val="FBA617"/>
                </a:solidFill>
              </a:rPr>
              <a:t>utiliser</a:t>
            </a:r>
            <a:r>
              <a:rPr lang="en-US" altLang="fr-FR" sz="3600" dirty="0">
                <a:solidFill>
                  <a:srgbClr val="FBA617"/>
                </a:solidFill>
              </a:rPr>
              <a:t> pour </a:t>
            </a:r>
            <a:r>
              <a:rPr lang="en-US" altLang="fr-FR" sz="3600" dirty="0" err="1">
                <a:solidFill>
                  <a:srgbClr val="FBA617"/>
                </a:solidFill>
              </a:rPr>
              <a:t>défendre</a:t>
            </a:r>
            <a:r>
              <a:rPr lang="en-US" altLang="fr-FR" sz="3600" dirty="0">
                <a:solidFill>
                  <a:srgbClr val="FBA617"/>
                </a:solidFill>
              </a:rPr>
              <a:t> les droits de </a:t>
            </a:r>
            <a:r>
              <a:rPr lang="en-US" altLang="fr-FR" sz="3600" dirty="0" err="1">
                <a:solidFill>
                  <a:srgbClr val="FBA617"/>
                </a:solidFill>
              </a:rPr>
              <a:t>mon</a:t>
            </a:r>
            <a:r>
              <a:rPr lang="en-US" altLang="fr-FR" sz="3600" dirty="0">
                <a:solidFill>
                  <a:srgbClr val="FBA617"/>
                </a:solidFill>
              </a:rPr>
              <a:t> </a:t>
            </a:r>
            <a:r>
              <a:rPr lang="en-US" altLang="fr-FR" sz="3600" dirty="0" err="1">
                <a:solidFill>
                  <a:srgbClr val="FBA617"/>
                </a:solidFill>
              </a:rPr>
              <a:t>jeune</a:t>
            </a:r>
            <a:r>
              <a:rPr lang="en-US" altLang="fr-FR" sz="3600" dirty="0">
                <a:solidFill>
                  <a:srgbClr val="FBA617"/>
                </a:solidFill>
              </a:rPr>
              <a:t> client ?  </a:t>
            </a:r>
          </a:p>
        </p:txBody>
      </p:sp>
      <p:pic>
        <p:nvPicPr>
          <p:cNvPr id="9" name="Image 8"/>
          <p:cNvPicPr/>
          <p:nvPr/>
        </p:nvPicPr>
        <p:blipFill>
          <a:blip r:embed="rId4"/>
          <a:stretch>
            <a:fillRect/>
          </a:stretch>
        </p:blipFill>
        <p:spPr>
          <a:xfrm>
            <a:off x="3490885" y="2340069"/>
            <a:ext cx="3227406" cy="2475110"/>
          </a:xfrm>
          <a:prstGeom prst="rect">
            <a:avLst/>
          </a:prstGeom>
        </p:spPr>
      </p:pic>
      <p:sp>
        <p:nvSpPr>
          <p:cNvPr id="2" name="ZoneTexte 1"/>
          <p:cNvSpPr txBox="1"/>
          <p:nvPr/>
        </p:nvSpPr>
        <p:spPr>
          <a:xfrm>
            <a:off x="7633129" y="2461934"/>
            <a:ext cx="2715904" cy="2031325"/>
          </a:xfrm>
          <a:prstGeom prst="rect">
            <a:avLst/>
          </a:prstGeom>
          <a:noFill/>
        </p:spPr>
        <p:txBody>
          <a:bodyPr wrap="square" rtlCol="0">
            <a:spAutoFit/>
          </a:bodyPr>
          <a:lstStyle/>
          <a:p>
            <a:r>
              <a:rPr lang="en-GB" b="1" dirty="0"/>
              <a:t>Étapes de </a:t>
            </a:r>
            <a:r>
              <a:rPr lang="en-GB" b="1" dirty="0" err="1"/>
              <a:t>l'exercice</a:t>
            </a:r>
            <a:r>
              <a:rPr lang="en-GB" b="1" dirty="0"/>
              <a:t> :</a:t>
            </a:r>
          </a:p>
          <a:p>
            <a:pPr marL="285750" indent="-285750">
              <a:buFont typeface="Arial" panose="020B0604020202020204" pitchFamily="34" charset="0"/>
              <a:buChar char="•"/>
            </a:pPr>
            <a:r>
              <a:rPr lang="en-GB" dirty="0"/>
              <a:t>Travail </a:t>
            </a:r>
            <a:r>
              <a:rPr lang="en-GB" dirty="0" err="1"/>
              <a:t>en</a:t>
            </a:r>
            <a:r>
              <a:rPr lang="en-GB" dirty="0"/>
              <a:t> </a:t>
            </a:r>
            <a:r>
              <a:rPr lang="en-GB" dirty="0" err="1"/>
              <a:t>groupe</a:t>
            </a:r>
            <a:r>
              <a:rPr lang="en-GB" dirty="0"/>
              <a:t> sur </a:t>
            </a:r>
            <a:r>
              <a:rPr lang="en-GB" dirty="0" err="1"/>
              <a:t>l'étude</a:t>
            </a:r>
            <a:r>
              <a:rPr lang="en-GB" dirty="0"/>
              <a:t> de </a:t>
            </a:r>
            <a:r>
              <a:rPr lang="en-GB" dirty="0" err="1"/>
              <a:t>cas</a:t>
            </a:r>
            <a:r>
              <a:rPr lang="en-GB" dirty="0"/>
              <a:t> - 20'</a:t>
            </a:r>
          </a:p>
          <a:p>
            <a:pPr marL="285750" indent="-285750">
              <a:buFont typeface="Arial" panose="020B0604020202020204" pitchFamily="34" charset="0"/>
              <a:buChar char="•"/>
            </a:pPr>
            <a:r>
              <a:rPr lang="en-GB" dirty="0"/>
              <a:t>Correction - 15'</a:t>
            </a:r>
          </a:p>
          <a:p>
            <a:endParaRPr lang="en-GB" dirty="0"/>
          </a:p>
          <a:p>
            <a:endParaRPr lang="en-GB" dirty="0"/>
          </a:p>
          <a:p>
            <a:endParaRPr lang="en-GB" dirty="0"/>
          </a:p>
        </p:txBody>
      </p:sp>
      <p:pic>
        <p:nvPicPr>
          <p:cNvPr id="14" name="Image 13"/>
          <p:cNvPicPr/>
          <p:nvPr/>
        </p:nvPicPr>
        <p:blipFill>
          <a:blip r:embed="rId5"/>
          <a:stretch>
            <a:fillRect/>
          </a:stretch>
        </p:blipFill>
        <p:spPr>
          <a:xfrm>
            <a:off x="7844589" y="3962400"/>
            <a:ext cx="1042737" cy="852780"/>
          </a:xfrm>
          <a:prstGeom prst="rect">
            <a:avLst/>
          </a:prstGeom>
        </p:spPr>
      </p:pic>
      <p:sp>
        <p:nvSpPr>
          <p:cNvPr id="10" name="ZoneTexte 9">
            <a:extLst>
              <a:ext uri="{FF2B5EF4-FFF2-40B4-BE49-F238E27FC236}">
                <a16:creationId xmlns:a16="http://schemas.microsoft.com/office/drawing/2014/main" id="{D5CC6F16-6A5D-49CA-30CA-5A6D71000851}"/>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3" name="Image 2" descr="Une image contenant texte&#10;&#10;Description générée automatiquement">
            <a:extLst>
              <a:ext uri="{FF2B5EF4-FFF2-40B4-BE49-F238E27FC236}">
                <a16:creationId xmlns:a16="http://schemas.microsoft.com/office/drawing/2014/main" id="{B072CD2F-703D-8441-F42F-224190B348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142225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1" y="-297657"/>
            <a:ext cx="11694694" cy="1325563"/>
          </a:xfrm>
        </p:spPr>
        <p:txBody>
          <a:bodyPr>
            <a:normAutofit/>
          </a:bodyPr>
          <a:lstStyle/>
          <a:p>
            <a:pPr algn="ctr"/>
            <a:r>
              <a:rPr lang="en-US" sz="2400" dirty="0">
                <a:solidFill>
                  <a:srgbClr val="FBA617"/>
                </a:solidFill>
              </a:rPr>
              <a:t>Étude de </a:t>
            </a:r>
            <a:r>
              <a:rPr lang="en-US" sz="2400" dirty="0" err="1">
                <a:solidFill>
                  <a:srgbClr val="FBA617"/>
                </a:solidFill>
              </a:rPr>
              <a:t>cas</a:t>
            </a:r>
            <a:r>
              <a:rPr lang="en-US" sz="2400" dirty="0">
                <a:solidFill>
                  <a:srgbClr val="FBA617"/>
                </a:solidFill>
              </a:rPr>
              <a:t> : </a:t>
            </a:r>
            <a:r>
              <a:rPr lang="en-US" sz="2400" dirty="0" err="1">
                <a:solidFill>
                  <a:srgbClr val="FBA617"/>
                </a:solidFill>
              </a:rPr>
              <a:t>quel</a:t>
            </a:r>
            <a:r>
              <a:rPr lang="en-US" sz="2400" dirty="0">
                <a:solidFill>
                  <a:srgbClr val="FBA617"/>
                </a:solidFill>
              </a:rPr>
              <a:t> </a:t>
            </a:r>
            <a:r>
              <a:rPr lang="en-US" sz="2400" dirty="0" err="1">
                <a:solidFill>
                  <a:srgbClr val="FBA617"/>
                </a:solidFill>
              </a:rPr>
              <a:t>mécanisme</a:t>
            </a:r>
            <a:r>
              <a:rPr lang="en-US" sz="2400" dirty="0">
                <a:solidFill>
                  <a:srgbClr val="FBA617"/>
                </a:solidFill>
              </a:rPr>
              <a:t> </a:t>
            </a:r>
            <a:r>
              <a:rPr lang="en-US" sz="2400" dirty="0" err="1">
                <a:solidFill>
                  <a:srgbClr val="FBA617"/>
                </a:solidFill>
              </a:rPr>
              <a:t>dois</a:t>
            </a:r>
            <a:r>
              <a:rPr lang="en-US" sz="2400" dirty="0">
                <a:solidFill>
                  <a:srgbClr val="FBA617"/>
                </a:solidFill>
              </a:rPr>
              <a:t>-je </a:t>
            </a:r>
            <a:r>
              <a:rPr lang="en-US" sz="2400" dirty="0" err="1">
                <a:solidFill>
                  <a:srgbClr val="FBA617"/>
                </a:solidFill>
              </a:rPr>
              <a:t>utiliser</a:t>
            </a:r>
            <a:r>
              <a:rPr lang="en-US" sz="2400" dirty="0">
                <a:solidFill>
                  <a:srgbClr val="FBA617"/>
                </a:solidFill>
              </a:rPr>
              <a:t> pour </a:t>
            </a:r>
            <a:r>
              <a:rPr lang="en-US" sz="2400" dirty="0" err="1">
                <a:solidFill>
                  <a:srgbClr val="FBA617"/>
                </a:solidFill>
              </a:rPr>
              <a:t>défendre</a:t>
            </a:r>
            <a:r>
              <a:rPr lang="en-US" sz="2400" dirty="0">
                <a:solidFill>
                  <a:srgbClr val="FBA617"/>
                </a:solidFill>
              </a:rPr>
              <a:t> les droits de </a:t>
            </a:r>
            <a:r>
              <a:rPr lang="en-US" sz="2400" dirty="0" err="1">
                <a:solidFill>
                  <a:srgbClr val="FBA617"/>
                </a:solidFill>
              </a:rPr>
              <a:t>mon</a:t>
            </a:r>
            <a:r>
              <a:rPr lang="en-US" sz="2400" dirty="0">
                <a:solidFill>
                  <a:srgbClr val="FBA617"/>
                </a:solidFill>
              </a:rPr>
              <a:t> </a:t>
            </a:r>
            <a:r>
              <a:rPr lang="en-US" sz="2400" dirty="0" err="1">
                <a:solidFill>
                  <a:srgbClr val="FBA617"/>
                </a:solidFill>
              </a:rPr>
              <a:t>jeune</a:t>
            </a:r>
            <a:r>
              <a:rPr lang="en-US" sz="2400" dirty="0">
                <a:solidFill>
                  <a:srgbClr val="FBA617"/>
                </a:solidFill>
              </a:rPr>
              <a:t> client ?</a:t>
            </a:r>
            <a:endParaRPr lang="en-GB" sz="2400" dirty="0"/>
          </a:p>
        </p:txBody>
      </p:sp>
      <p:sp>
        <p:nvSpPr>
          <p:cNvPr id="5" name="Rectangle 4"/>
          <p:cNvSpPr/>
          <p:nvPr/>
        </p:nvSpPr>
        <p:spPr>
          <a:xfrm>
            <a:off x="2442949" y="230188"/>
            <a:ext cx="8188657" cy="646331"/>
          </a:xfrm>
          <a:prstGeom prst="rect">
            <a:avLst/>
          </a:prstGeom>
        </p:spPr>
        <p:txBody>
          <a:bodyPr wrap="square">
            <a:spAutoFit/>
          </a:bodyPr>
          <a:lstStyle/>
          <a:p>
            <a:endParaRPr lang="en-GB" sz="36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21704569"/>
              </p:ext>
            </p:extLst>
          </p:nvPr>
        </p:nvGraphicFramePr>
        <p:xfrm>
          <a:off x="802105" y="867195"/>
          <a:ext cx="9556546" cy="4541520"/>
        </p:xfrm>
        <a:graphic>
          <a:graphicData uri="http://schemas.openxmlformats.org/drawingml/2006/table">
            <a:tbl>
              <a:tblPr firstRow="1" bandRow="1">
                <a:tableStyleId>{5940675A-B579-460E-94D1-54222C63F5DA}</a:tableStyleId>
              </a:tblPr>
              <a:tblGrid>
                <a:gridCol w="4778273">
                  <a:extLst>
                    <a:ext uri="{9D8B030D-6E8A-4147-A177-3AD203B41FA5}">
                      <a16:colId xmlns:a16="http://schemas.microsoft.com/office/drawing/2014/main" val="20000"/>
                    </a:ext>
                  </a:extLst>
                </a:gridCol>
                <a:gridCol w="4778273">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Cas 1 : description de la situation </a:t>
                      </a:r>
                      <a:r>
                        <a:rPr lang="en-GB" sz="14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Cas 2: description of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noProof="0"/>
                        <a:t>Analysez la situation en groupe, quel mécanisme international est le plus adapté à la situation ? </a:t>
                      </a:r>
                    </a:p>
                  </a:txBody>
                  <a:tcPr/>
                </a:tc>
                <a:tc>
                  <a:txBody>
                    <a:bodyPr/>
                    <a:lstStyle/>
                    <a:p>
                      <a:r>
                        <a:rPr lang="fr-FR" sz="1400" b="0" noProof="0" dirty="0"/>
                        <a:t>Analysez la situation en groupe, quel mécanisme international est le plus adapté à la situation ? </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405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488E8A8-1127-461C-B276-1561DA8E25BF}"/>
              </a:ext>
            </a:extLst>
          </p:cNvPr>
          <p:cNvSpPr txBox="1">
            <a:spLocks/>
          </p:cNvSpPr>
          <p:nvPr/>
        </p:nvSpPr>
        <p:spPr>
          <a:xfrm>
            <a:off x="4616464" y="92261"/>
            <a:ext cx="7653727" cy="1526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solidFill>
                  <a:srgbClr val="FBA617"/>
                </a:solidFill>
              </a:rPr>
              <a:t>Partie</a:t>
            </a:r>
            <a:r>
              <a:rPr lang="en-US" sz="4000" dirty="0">
                <a:solidFill>
                  <a:srgbClr val="FBA617"/>
                </a:solidFill>
              </a:rPr>
              <a:t> 4 : </a:t>
            </a:r>
            <a:r>
              <a:rPr lang="en-US" sz="4000" dirty="0" err="1">
                <a:solidFill>
                  <a:srgbClr val="FBA617"/>
                </a:solidFill>
              </a:rPr>
              <a:t>Considérations</a:t>
            </a:r>
            <a:r>
              <a:rPr lang="en-US" sz="4000" dirty="0">
                <a:solidFill>
                  <a:srgbClr val="FBA617"/>
                </a:solidFill>
              </a:rPr>
              <a:t> </a:t>
            </a:r>
            <a:r>
              <a:rPr lang="en-US" sz="4000" dirty="0" err="1">
                <a:solidFill>
                  <a:srgbClr val="FBA617"/>
                </a:solidFill>
              </a:rPr>
              <a:t>éthiques</a:t>
            </a:r>
            <a:r>
              <a:rPr lang="en-US" sz="4000" dirty="0">
                <a:solidFill>
                  <a:srgbClr val="FBA617"/>
                </a:solidFill>
              </a:rPr>
              <a:t> </a:t>
            </a:r>
            <a:endParaRPr lang="en-US" altLang="fr-FR" sz="4000" dirty="0">
              <a:solidFill>
                <a:srgbClr val="FBA617"/>
              </a:solidFill>
            </a:endParaRPr>
          </a:p>
          <a:p>
            <a:r>
              <a:rPr lang="en-US" altLang="fr-FR" sz="4000" dirty="0">
                <a:solidFill>
                  <a:srgbClr val="FBA617"/>
                </a:solidFill>
              </a:rPr>
              <a:t> </a:t>
            </a:r>
          </a:p>
        </p:txBody>
      </p:sp>
      <p:sp>
        <p:nvSpPr>
          <p:cNvPr id="8" name="Bulle ronde 7"/>
          <p:cNvSpPr/>
          <p:nvPr/>
        </p:nvSpPr>
        <p:spPr>
          <a:xfrm>
            <a:off x="5951324" y="3199859"/>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7523016" y="3773927"/>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Bulle ronde 10"/>
          <p:cNvSpPr/>
          <p:nvPr/>
        </p:nvSpPr>
        <p:spPr>
          <a:xfrm>
            <a:off x="3965067" y="3820682"/>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4394579" y="1478945"/>
            <a:ext cx="5995397" cy="1200329"/>
          </a:xfrm>
          <a:prstGeom prst="rect">
            <a:avLst/>
          </a:prstGeom>
          <a:noFill/>
        </p:spPr>
        <p:txBody>
          <a:bodyPr wrap="square" rtlCol="0">
            <a:spAutoFit/>
          </a:bodyPr>
          <a:lstStyle/>
          <a:p>
            <a:r>
              <a:rPr lang="en-GB" b="1" dirty="0"/>
              <a:t>Brainstorming </a:t>
            </a:r>
            <a:r>
              <a:rPr lang="en-GB" dirty="0"/>
              <a:t>: </a:t>
            </a:r>
            <a:r>
              <a:rPr lang="fr-FR" dirty="0"/>
              <a:t>quelles sont les considérations éthiques qu'un avocat doit prendre en compte lorsqu'il évalue l'opportunité d'utiliser un mécanisme international pour le cas de son client enfant ?</a:t>
            </a:r>
          </a:p>
        </p:txBody>
      </p:sp>
      <p:sp>
        <p:nvSpPr>
          <p:cNvPr id="14" name="ZoneTexte 13">
            <a:extLst>
              <a:ext uri="{FF2B5EF4-FFF2-40B4-BE49-F238E27FC236}">
                <a16:creationId xmlns:a16="http://schemas.microsoft.com/office/drawing/2014/main" id="{AFC0C51A-A660-F4BB-5F6D-C38EB7AF831A}"/>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A06F8E3E-04DB-F3BA-CCA1-9A3063725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150475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ZoneTexte 11"/>
          <p:cNvSpPr txBox="1"/>
          <p:nvPr/>
        </p:nvSpPr>
        <p:spPr>
          <a:xfrm>
            <a:off x="3522223" y="1858505"/>
            <a:ext cx="5172502" cy="3416320"/>
          </a:xfrm>
          <a:prstGeom prst="rect">
            <a:avLst/>
          </a:prstGeom>
          <a:noFill/>
        </p:spPr>
        <p:txBody>
          <a:bodyPr wrap="square" rtlCol="0">
            <a:spAutoFit/>
          </a:bodyPr>
          <a:lstStyle/>
          <a:p>
            <a:r>
              <a:rPr lang="fr-CA" b="1" dirty="0"/>
              <a:t>Ne pas nuire :</a:t>
            </a:r>
          </a:p>
          <a:p>
            <a:pPr marL="285750" indent="-285750">
              <a:buFont typeface="Arial" panose="020B0604020202020204" pitchFamily="34" charset="0"/>
              <a:buChar char="•"/>
            </a:pPr>
            <a:r>
              <a:rPr lang="fr-CA" dirty="0"/>
              <a:t>Principe de précaution</a:t>
            </a:r>
          </a:p>
          <a:p>
            <a:pPr marL="285750" indent="-285750">
              <a:buFont typeface="Arial" panose="020B0604020202020204" pitchFamily="34" charset="0"/>
              <a:buChar char="•"/>
            </a:pPr>
            <a:r>
              <a:rPr lang="fr-CA" dirty="0"/>
              <a:t>Analyse des risques potentiels avec l'enfant</a:t>
            </a:r>
          </a:p>
          <a:p>
            <a:pPr marL="285750" indent="-285750">
              <a:buFont typeface="Arial" panose="020B0604020202020204" pitchFamily="34" charset="0"/>
              <a:buChar char="•"/>
            </a:pPr>
            <a:r>
              <a:rPr lang="fr-CA" dirty="0"/>
              <a:t>Environnement protecteur et entretiens.</a:t>
            </a:r>
          </a:p>
          <a:p>
            <a:pPr marL="285750" indent="-285750">
              <a:buFont typeface="Arial" panose="020B0604020202020204" pitchFamily="34" charset="0"/>
              <a:buChar char="•"/>
            </a:pPr>
            <a:r>
              <a:rPr lang="fr-CA" dirty="0"/>
              <a:t>Information </a:t>
            </a:r>
          </a:p>
          <a:p>
            <a:endParaRPr lang="fr-CA" dirty="0"/>
          </a:p>
          <a:p>
            <a:pPr marL="285750" indent="-285750">
              <a:buFontTx/>
              <a:buChar char="-"/>
            </a:pPr>
            <a:r>
              <a:rPr lang="fr-CA" b="1" dirty="0"/>
              <a:t>Participation</a:t>
            </a:r>
            <a:r>
              <a:rPr lang="fr-CA" dirty="0"/>
              <a:t> - consentement libre et éclairé</a:t>
            </a:r>
          </a:p>
          <a:p>
            <a:pPr marL="285750" indent="-285750">
              <a:buFontTx/>
              <a:buChar char="-"/>
            </a:pPr>
            <a:endParaRPr lang="fr-CA" dirty="0"/>
          </a:p>
          <a:p>
            <a:pPr marL="285750" indent="-285750">
              <a:buFontTx/>
              <a:buChar char="-"/>
            </a:pPr>
            <a:r>
              <a:rPr lang="fr-CA" b="1" dirty="0"/>
              <a:t>Droit à la vie privée</a:t>
            </a:r>
          </a:p>
          <a:p>
            <a:endParaRPr lang="en-GB" dirty="0"/>
          </a:p>
          <a:p>
            <a:endParaRPr lang="en-GB" dirty="0"/>
          </a:p>
          <a:p>
            <a:endParaRPr lang="en-GB" dirty="0"/>
          </a:p>
        </p:txBody>
      </p:sp>
      <p:pic>
        <p:nvPicPr>
          <p:cNvPr id="2" name="Image 1"/>
          <p:cNvPicPr>
            <a:picLocks noChangeAspect="1"/>
          </p:cNvPicPr>
          <p:nvPr/>
        </p:nvPicPr>
        <p:blipFill>
          <a:blip r:embed="rId4"/>
          <a:stretch>
            <a:fillRect/>
          </a:stretch>
        </p:blipFill>
        <p:spPr>
          <a:xfrm>
            <a:off x="8664695" y="1244356"/>
            <a:ext cx="2954099" cy="3802456"/>
          </a:xfrm>
          <a:prstGeom prst="rect">
            <a:avLst/>
          </a:prstGeom>
        </p:spPr>
      </p:pic>
      <p:sp>
        <p:nvSpPr>
          <p:cNvPr id="9" name="Titre 1">
            <a:extLst>
              <a:ext uri="{FF2B5EF4-FFF2-40B4-BE49-F238E27FC236}">
                <a16:creationId xmlns:a16="http://schemas.microsoft.com/office/drawing/2014/main" id="{4717BBB3-E751-6AD4-410E-AFBA31C1AE18}"/>
              </a:ext>
            </a:extLst>
          </p:cNvPr>
          <p:cNvSpPr txBox="1">
            <a:spLocks/>
          </p:cNvSpPr>
          <p:nvPr/>
        </p:nvSpPr>
        <p:spPr>
          <a:xfrm>
            <a:off x="4616464" y="92261"/>
            <a:ext cx="7653727" cy="1526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solidFill>
                  <a:srgbClr val="FBA617"/>
                </a:solidFill>
              </a:rPr>
              <a:t>Partie</a:t>
            </a:r>
            <a:r>
              <a:rPr lang="en-US" sz="4000" dirty="0">
                <a:solidFill>
                  <a:srgbClr val="FBA617"/>
                </a:solidFill>
              </a:rPr>
              <a:t> 4 : </a:t>
            </a:r>
            <a:r>
              <a:rPr lang="en-US" sz="4000" dirty="0" err="1">
                <a:solidFill>
                  <a:srgbClr val="FBA617"/>
                </a:solidFill>
              </a:rPr>
              <a:t>Considérations</a:t>
            </a:r>
            <a:r>
              <a:rPr lang="en-US" sz="4000" dirty="0">
                <a:solidFill>
                  <a:srgbClr val="FBA617"/>
                </a:solidFill>
              </a:rPr>
              <a:t> </a:t>
            </a:r>
            <a:r>
              <a:rPr lang="en-US" sz="4000" dirty="0" err="1">
                <a:solidFill>
                  <a:srgbClr val="FBA617"/>
                </a:solidFill>
              </a:rPr>
              <a:t>éthiques</a:t>
            </a:r>
            <a:r>
              <a:rPr lang="en-US" sz="4000" dirty="0">
                <a:solidFill>
                  <a:srgbClr val="FBA617"/>
                </a:solidFill>
              </a:rPr>
              <a:t> </a:t>
            </a:r>
            <a:endParaRPr lang="en-US" altLang="fr-FR" sz="4000" dirty="0">
              <a:solidFill>
                <a:srgbClr val="FBA617"/>
              </a:solidFill>
            </a:endParaRPr>
          </a:p>
          <a:p>
            <a:r>
              <a:rPr lang="en-US" altLang="fr-FR" sz="4000" dirty="0">
                <a:solidFill>
                  <a:srgbClr val="FBA617"/>
                </a:solidFill>
              </a:rPr>
              <a:t> </a:t>
            </a:r>
          </a:p>
        </p:txBody>
      </p:sp>
      <p:pic>
        <p:nvPicPr>
          <p:cNvPr id="3" name="Image 2" descr="Une image contenant texte&#10;&#10;Description générée automatiquement">
            <a:extLst>
              <a:ext uri="{FF2B5EF4-FFF2-40B4-BE49-F238E27FC236}">
                <a16:creationId xmlns:a16="http://schemas.microsoft.com/office/drawing/2014/main" id="{531949F2-B246-C3A2-D5AA-F32249B352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16042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ZoneTexte 11"/>
          <p:cNvSpPr txBox="1"/>
          <p:nvPr/>
        </p:nvSpPr>
        <p:spPr>
          <a:xfrm>
            <a:off x="4427539" y="2213346"/>
            <a:ext cx="5718410" cy="1908215"/>
          </a:xfrm>
          <a:prstGeom prst="rect">
            <a:avLst/>
          </a:prstGeom>
          <a:noFill/>
        </p:spPr>
        <p:txBody>
          <a:bodyPr wrap="square" rtlCol="0">
            <a:spAutoFit/>
          </a:bodyPr>
          <a:lstStyle/>
          <a:p>
            <a:endParaRPr lang="en-GB" dirty="0"/>
          </a:p>
          <a:p>
            <a:pPr algn="ctr"/>
            <a:r>
              <a:rPr lang="en-GB" sz="2800" b="1" dirty="0"/>
              <a:t>Merci pour </a:t>
            </a:r>
            <a:r>
              <a:rPr lang="en-GB" sz="2800" b="1" dirty="0" err="1"/>
              <a:t>votre</a:t>
            </a:r>
            <a:r>
              <a:rPr lang="en-GB" sz="2800" b="1" dirty="0"/>
              <a:t> participation!</a:t>
            </a:r>
          </a:p>
          <a:p>
            <a:pPr marL="285750" indent="-285750">
              <a:buFontTx/>
              <a:buChar char="-"/>
            </a:pPr>
            <a:endParaRPr lang="en-GB" dirty="0"/>
          </a:p>
          <a:p>
            <a:endParaRPr lang="en-GB" dirty="0"/>
          </a:p>
          <a:p>
            <a:endParaRPr lang="en-GB" dirty="0"/>
          </a:p>
          <a:p>
            <a:endParaRPr lang="en-GB" dirty="0"/>
          </a:p>
        </p:txBody>
      </p:sp>
      <p:sp>
        <p:nvSpPr>
          <p:cNvPr id="6" name="ZoneTexte 5">
            <a:extLst>
              <a:ext uri="{FF2B5EF4-FFF2-40B4-BE49-F238E27FC236}">
                <a16:creationId xmlns:a16="http://schemas.microsoft.com/office/drawing/2014/main" id="{7342271A-0839-86FD-7A50-EDD5B63DD6AB}"/>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3" name="Image 2" descr="Une image contenant texte&#10;&#10;Description générée automatiquement">
            <a:extLst>
              <a:ext uri="{FF2B5EF4-FFF2-40B4-BE49-F238E27FC236}">
                <a16:creationId xmlns:a16="http://schemas.microsoft.com/office/drawing/2014/main" id="{BB4B6FFE-C662-AC7F-7725-1113CD587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59287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3571491" y="-92117"/>
            <a:ext cx="9144000" cy="12082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Contenus</a:t>
            </a:r>
            <a:endParaRPr lang="fr-BE" dirty="0">
              <a:solidFill>
                <a:srgbClr val="FF6600"/>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5241368" y="1371177"/>
            <a:ext cx="6782019" cy="4181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err="1">
                <a:solidFill>
                  <a:srgbClr val="FF9933"/>
                </a:solidFill>
              </a:rPr>
              <a:t>Mécanismes</a:t>
            </a:r>
            <a:r>
              <a:rPr lang="en-GB" sz="3600" dirty="0">
                <a:solidFill>
                  <a:srgbClr val="FF9933"/>
                </a:solidFill>
              </a:rPr>
              <a:t> </a:t>
            </a:r>
            <a:r>
              <a:rPr lang="en-GB" sz="3600" dirty="0" err="1">
                <a:solidFill>
                  <a:srgbClr val="FF9933"/>
                </a:solidFill>
              </a:rPr>
              <a:t>Onusiens</a:t>
            </a:r>
            <a:endParaRPr lang="en-GB" sz="3600" dirty="0">
              <a:solidFill>
                <a:srgbClr val="FF9933"/>
              </a:solidFill>
            </a:endParaRPr>
          </a:p>
          <a:p>
            <a:pPr marL="342900" indent="-342900" algn="l">
              <a:buFont typeface="Arial" panose="020B0604020202020204" pitchFamily="34" charset="0"/>
              <a:buChar char="•"/>
            </a:pPr>
            <a:r>
              <a:rPr lang="en-GB" sz="1900" dirty="0"/>
              <a:t>Le </a:t>
            </a:r>
            <a:r>
              <a:rPr lang="fr-FR" sz="1900" dirty="0"/>
              <a:t>système</a:t>
            </a:r>
            <a:r>
              <a:rPr lang="en-GB" sz="1900" dirty="0"/>
              <a:t> des droits </a:t>
            </a:r>
            <a:r>
              <a:rPr lang="en-GB" sz="1900" dirty="0" err="1"/>
              <a:t>humains</a:t>
            </a:r>
            <a:r>
              <a:rPr lang="en-GB" sz="1900" dirty="0"/>
              <a:t> des Nations </a:t>
            </a:r>
            <a:r>
              <a:rPr lang="en-GB" sz="1900" dirty="0" err="1"/>
              <a:t>Unies</a:t>
            </a:r>
            <a:r>
              <a:rPr lang="en-GB" sz="1900" dirty="0"/>
              <a:t> </a:t>
            </a:r>
          </a:p>
          <a:p>
            <a:pPr marL="342900" indent="-342900" algn="l">
              <a:buFont typeface="Arial" panose="020B0604020202020204" pitchFamily="34" charset="0"/>
              <a:buChar char="•"/>
            </a:pPr>
            <a:r>
              <a:rPr lang="en-GB" sz="1900" dirty="0"/>
              <a:t>Les </a:t>
            </a:r>
            <a:r>
              <a:rPr lang="en-GB" sz="1900" dirty="0" err="1"/>
              <a:t>Traités</a:t>
            </a:r>
            <a:r>
              <a:rPr lang="en-GB" sz="1900" dirty="0"/>
              <a:t> : les </a:t>
            </a:r>
            <a:r>
              <a:rPr lang="en-GB" sz="1900" dirty="0" err="1"/>
              <a:t>procédures</a:t>
            </a:r>
            <a:r>
              <a:rPr lang="en-GB" sz="1900" dirty="0"/>
              <a:t> de </a:t>
            </a:r>
            <a:r>
              <a:rPr lang="en-GB" sz="1900" dirty="0" err="1"/>
              <a:t>contrôle</a:t>
            </a:r>
            <a:r>
              <a:rPr lang="en-GB" sz="1900" dirty="0"/>
              <a:t> </a:t>
            </a:r>
          </a:p>
          <a:p>
            <a:pPr marL="342900" indent="-342900" algn="l">
              <a:buFont typeface="Arial" panose="020B0604020202020204" pitchFamily="34" charset="0"/>
              <a:buChar char="•"/>
            </a:pPr>
            <a:r>
              <a:rPr lang="en-GB" sz="1900" dirty="0"/>
              <a:t>Focus sur les </a:t>
            </a:r>
            <a:r>
              <a:rPr lang="en-GB" sz="1900" dirty="0" err="1"/>
              <a:t>plaintes</a:t>
            </a:r>
            <a:r>
              <a:rPr lang="en-GB" sz="1900" dirty="0"/>
              <a:t> </a:t>
            </a:r>
            <a:r>
              <a:rPr lang="en-GB" sz="1900" dirty="0" err="1"/>
              <a:t>individuelles</a:t>
            </a:r>
            <a:r>
              <a:rPr lang="en-GB" sz="1900" dirty="0"/>
              <a:t> </a:t>
            </a:r>
          </a:p>
          <a:p>
            <a:pPr algn="l"/>
            <a:endParaRPr lang="en-GB" sz="3600" dirty="0">
              <a:solidFill>
                <a:srgbClr val="FF9933"/>
              </a:solidFill>
            </a:endParaRPr>
          </a:p>
          <a:p>
            <a:pPr algn="l"/>
            <a:r>
              <a:rPr lang="en-GB" sz="3600" dirty="0" err="1">
                <a:solidFill>
                  <a:srgbClr val="FF9933"/>
                </a:solidFill>
              </a:rPr>
              <a:t>Mécanismes</a:t>
            </a:r>
            <a:r>
              <a:rPr lang="en-GB" sz="3600" dirty="0">
                <a:solidFill>
                  <a:srgbClr val="FF9933"/>
                </a:solidFill>
              </a:rPr>
              <a:t> </a:t>
            </a:r>
            <a:r>
              <a:rPr lang="en-GB" sz="3600" dirty="0" err="1">
                <a:solidFill>
                  <a:srgbClr val="FF9933"/>
                </a:solidFill>
              </a:rPr>
              <a:t>Européens</a:t>
            </a:r>
            <a:endParaRPr lang="en-GB" sz="3600" dirty="0">
              <a:solidFill>
                <a:srgbClr val="FF9933"/>
              </a:solidFill>
            </a:endParaRPr>
          </a:p>
          <a:p>
            <a:pPr marL="342900" indent="-342900" algn="l">
              <a:buFont typeface="Arial" panose="020B0604020202020204" pitchFamily="34" charset="0"/>
              <a:buChar char="•"/>
            </a:pPr>
            <a:r>
              <a:rPr lang="en-GB" sz="1900" dirty="0" err="1"/>
              <a:t>Cour</a:t>
            </a:r>
            <a:r>
              <a:rPr lang="en-GB" sz="1900" dirty="0"/>
              <a:t> </a:t>
            </a:r>
            <a:r>
              <a:rPr lang="fr-FR" sz="1900" dirty="0"/>
              <a:t>Européenne</a:t>
            </a:r>
            <a:r>
              <a:rPr lang="en-GB" sz="1900" dirty="0"/>
              <a:t> des droits de </a:t>
            </a:r>
            <a:r>
              <a:rPr lang="en-GB" sz="1900" dirty="0" err="1"/>
              <a:t>l’Homme</a:t>
            </a:r>
            <a:r>
              <a:rPr lang="en-GB" sz="1900" dirty="0"/>
              <a:t> </a:t>
            </a:r>
          </a:p>
          <a:p>
            <a:pPr marL="342900" indent="-342900" algn="l">
              <a:buFont typeface="Arial" panose="020B0604020202020204" pitchFamily="34" charset="0"/>
              <a:buChar char="•"/>
            </a:pPr>
            <a:r>
              <a:rPr lang="en-US" sz="1900" dirty="0" err="1"/>
              <a:t>Comité</a:t>
            </a:r>
            <a:r>
              <a:rPr lang="en-US" sz="1900" dirty="0"/>
              <a:t> </a:t>
            </a:r>
            <a:r>
              <a:rPr lang="en-US" sz="1900" dirty="0" err="1"/>
              <a:t>européen</a:t>
            </a:r>
            <a:r>
              <a:rPr lang="en-US" sz="1900" dirty="0"/>
              <a:t> des droits </a:t>
            </a:r>
            <a:r>
              <a:rPr lang="en-US" sz="1900" dirty="0" err="1"/>
              <a:t>sociaux</a:t>
            </a:r>
            <a:endParaRPr lang="en-US" sz="1900" dirty="0"/>
          </a:p>
          <a:p>
            <a:pPr marL="342900" indent="-342900" algn="l">
              <a:buFont typeface="Arial" panose="020B0604020202020204" pitchFamily="34" charset="0"/>
              <a:buChar char="•"/>
            </a:pPr>
            <a:r>
              <a:rPr lang="en-US" sz="1900" dirty="0" err="1"/>
              <a:t>Cour</a:t>
            </a:r>
            <a:r>
              <a:rPr lang="en-US" sz="1900" dirty="0"/>
              <a:t> de Justice des </a:t>
            </a:r>
            <a:r>
              <a:rPr lang="en-US" sz="1900" dirty="0" err="1"/>
              <a:t>Communautés</a:t>
            </a:r>
            <a:r>
              <a:rPr lang="en-US" sz="1900" dirty="0"/>
              <a:t> </a:t>
            </a:r>
            <a:r>
              <a:rPr lang="en-US" sz="1900" dirty="0" err="1"/>
              <a:t>européennes</a:t>
            </a:r>
            <a:r>
              <a:rPr lang="en-US" sz="1900" dirty="0"/>
              <a:t> </a:t>
            </a:r>
            <a:endParaRPr lang="fr-BE" sz="1900" dirty="0"/>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Autofit/>
          </a:bodyPr>
          <a:lstStyle/>
          <a:p>
            <a:pPr algn="l"/>
            <a:r>
              <a:rPr lang="en-US" sz="2800" dirty="0">
                <a:solidFill>
                  <a:schemeClr val="bg1"/>
                </a:solidFill>
              </a:rPr>
              <a:t>Part 1:  </a:t>
            </a:r>
            <a:r>
              <a:rPr lang="en-GB" sz="2800" dirty="0">
                <a:solidFill>
                  <a:schemeClr val="bg1"/>
                </a:solidFill>
              </a:rPr>
              <a:t>Presentation des </a:t>
            </a:r>
            <a:r>
              <a:rPr lang="en-GB" sz="2800" dirty="0" err="1">
                <a:solidFill>
                  <a:schemeClr val="bg1"/>
                </a:solidFill>
              </a:rPr>
              <a:t>mécanismes</a:t>
            </a:r>
            <a:r>
              <a:rPr lang="en-GB" sz="2800" dirty="0">
                <a:solidFill>
                  <a:schemeClr val="bg1"/>
                </a:solidFill>
              </a:rPr>
              <a:t> </a:t>
            </a:r>
            <a:r>
              <a:rPr lang="en-GB" sz="2800" dirty="0" err="1">
                <a:solidFill>
                  <a:schemeClr val="bg1"/>
                </a:solidFill>
              </a:rPr>
              <a:t>onusiens</a:t>
            </a:r>
            <a:r>
              <a:rPr lang="en-GB" sz="2800" dirty="0">
                <a:solidFill>
                  <a:schemeClr val="bg1"/>
                </a:solidFill>
              </a:rPr>
              <a:t> et </a:t>
            </a:r>
            <a:r>
              <a:rPr lang="en-GB" sz="2800" dirty="0" err="1">
                <a:solidFill>
                  <a:schemeClr val="bg1"/>
                </a:solidFill>
              </a:rPr>
              <a:t>européens</a:t>
            </a:r>
            <a:endParaRPr lang="fr-BE" sz="2800" dirty="0">
              <a:solidFill>
                <a:schemeClr val="bg1"/>
              </a:solidFill>
            </a:endParaRPr>
          </a:p>
        </p:txBody>
      </p:sp>
      <p:pic>
        <p:nvPicPr>
          <p:cNvPr id="2" name="Image 1"/>
          <p:cNvPicPr>
            <a:picLocks noChangeAspect="1"/>
          </p:cNvPicPr>
          <p:nvPr/>
        </p:nvPicPr>
        <p:blipFill rotWithShape="1">
          <a:blip r:embed="rId4"/>
          <a:srcRect b="3184"/>
          <a:stretch/>
        </p:blipFill>
        <p:spPr>
          <a:xfrm>
            <a:off x="2976309" y="3791565"/>
            <a:ext cx="1387141" cy="1245656"/>
          </a:xfrm>
          <a:prstGeom prst="rect">
            <a:avLst/>
          </a:prstGeom>
        </p:spPr>
      </p:pic>
      <p:pic>
        <p:nvPicPr>
          <p:cNvPr id="3" name="Image 2"/>
          <p:cNvPicPr>
            <a:picLocks noChangeAspect="1"/>
          </p:cNvPicPr>
          <p:nvPr/>
        </p:nvPicPr>
        <p:blipFill>
          <a:blip r:embed="rId5"/>
          <a:stretch>
            <a:fillRect/>
          </a:stretch>
        </p:blipFill>
        <p:spPr>
          <a:xfrm>
            <a:off x="2917763" y="2004119"/>
            <a:ext cx="1670621" cy="897891"/>
          </a:xfrm>
          <a:prstGeom prst="rect">
            <a:avLst/>
          </a:prstGeom>
        </p:spPr>
      </p:pic>
      <p:pic>
        <p:nvPicPr>
          <p:cNvPr id="4" name="Image 3"/>
          <p:cNvPicPr>
            <a:picLocks noChangeAspect="1"/>
          </p:cNvPicPr>
          <p:nvPr/>
        </p:nvPicPr>
        <p:blipFill>
          <a:blip r:embed="rId6"/>
          <a:stretch>
            <a:fillRect/>
          </a:stretch>
        </p:blipFill>
        <p:spPr>
          <a:xfrm>
            <a:off x="10994571" y="1314165"/>
            <a:ext cx="796713" cy="732239"/>
          </a:xfrm>
          <a:prstGeom prst="rect">
            <a:avLst/>
          </a:prstGeom>
        </p:spPr>
      </p:pic>
      <p:pic>
        <p:nvPicPr>
          <p:cNvPr id="5" name="Image 4"/>
          <p:cNvPicPr>
            <a:picLocks noChangeAspect="1"/>
          </p:cNvPicPr>
          <p:nvPr/>
        </p:nvPicPr>
        <p:blipFill rotWithShape="1">
          <a:blip r:embed="rId7"/>
          <a:srcRect l="2997" t="2737"/>
          <a:stretch/>
        </p:blipFill>
        <p:spPr>
          <a:xfrm>
            <a:off x="10836847" y="3957427"/>
            <a:ext cx="796713" cy="531674"/>
          </a:xfrm>
          <a:prstGeom prst="rect">
            <a:avLst/>
          </a:prstGeom>
        </p:spPr>
      </p:pic>
      <p:sp>
        <p:nvSpPr>
          <p:cNvPr id="13" name="ZoneTexte 12">
            <a:extLst>
              <a:ext uri="{FF2B5EF4-FFF2-40B4-BE49-F238E27FC236}">
                <a16:creationId xmlns:a16="http://schemas.microsoft.com/office/drawing/2014/main" id="{C412CFBE-7977-FC95-2FC3-1DBB68906821}"/>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6" name="Image 5" descr="Une image contenant texte&#10;&#10;Description générée automatiquement">
            <a:extLst>
              <a:ext uri="{FF2B5EF4-FFF2-40B4-BE49-F238E27FC236}">
                <a16:creationId xmlns:a16="http://schemas.microsoft.com/office/drawing/2014/main" id="{3FE391C3-5E47-13AC-E1C3-ED63994000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58076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489927" y="655889"/>
            <a:ext cx="5421157" cy="546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solidFill>
                  <a:srgbClr val="FBA617"/>
                </a:solidFill>
              </a:rPr>
              <a:t>Système</a:t>
            </a:r>
            <a:r>
              <a:rPr lang="en-US" sz="3200" dirty="0">
                <a:solidFill>
                  <a:srgbClr val="FBA617"/>
                </a:solidFill>
              </a:rPr>
              <a:t> des droits de </a:t>
            </a:r>
            <a:r>
              <a:rPr lang="en-US" sz="3200" dirty="0" err="1">
                <a:solidFill>
                  <a:srgbClr val="FBA617"/>
                </a:solidFill>
              </a:rPr>
              <a:t>l'homme</a:t>
            </a:r>
            <a:r>
              <a:rPr lang="en-US" sz="3200" dirty="0">
                <a:solidFill>
                  <a:srgbClr val="FBA617"/>
                </a:solidFill>
              </a:rPr>
              <a:t> de </a:t>
            </a:r>
            <a:r>
              <a:rPr lang="en-US" sz="3200" dirty="0" err="1">
                <a:solidFill>
                  <a:srgbClr val="FBA617"/>
                </a:solidFill>
              </a:rPr>
              <a:t>l'ONU</a:t>
            </a:r>
            <a:endParaRPr lang="fr-BE" sz="3200" dirty="0">
              <a:solidFill>
                <a:srgbClr val="FBA617"/>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14655" y="1859993"/>
            <a:ext cx="4872348" cy="4013881"/>
          </a:xfrm>
          <a:prstGeom prst="rect">
            <a:avLst/>
          </a:prstGeom>
          <a:ln>
            <a:solidFill>
              <a:srgbClr val="FBA617"/>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dirty="0">
                <a:solidFill>
                  <a:srgbClr val="FBA617"/>
                </a:solidFill>
              </a:rPr>
              <a:t>Les </a:t>
            </a:r>
            <a:r>
              <a:rPr lang="en-GB" sz="2100" dirty="0" err="1">
                <a:solidFill>
                  <a:srgbClr val="FBA617"/>
                </a:solidFill>
              </a:rPr>
              <a:t>Traités</a:t>
            </a:r>
            <a:endParaRPr lang="en-GB" sz="2100" dirty="0">
              <a:solidFill>
                <a:srgbClr val="FBA617"/>
              </a:solidFill>
            </a:endParaRPr>
          </a:p>
          <a:p>
            <a:endParaRPr lang="en-GB" sz="2100" dirty="0">
              <a:solidFill>
                <a:srgbClr val="FBA617"/>
              </a:solidFill>
            </a:endParaRPr>
          </a:p>
          <a:p>
            <a:pPr marL="285750" indent="-285750" algn="l">
              <a:buFont typeface="Arial" panose="020B0604020202020204" pitchFamily="34" charset="0"/>
              <a:buChar char="•"/>
            </a:pPr>
            <a:r>
              <a:rPr lang="en-US" sz="1600" dirty="0" err="1"/>
              <a:t>Comité</a:t>
            </a:r>
            <a:r>
              <a:rPr lang="en-US" sz="1600" dirty="0"/>
              <a:t> pour </a:t>
            </a:r>
            <a:r>
              <a:rPr lang="en-US" sz="1600" dirty="0" err="1"/>
              <a:t>l'élimination</a:t>
            </a:r>
            <a:r>
              <a:rPr lang="en-US" sz="1600" dirty="0"/>
              <a:t> de la discrimination </a:t>
            </a:r>
            <a:r>
              <a:rPr lang="en-US" sz="1600" dirty="0" err="1"/>
              <a:t>raciale</a:t>
            </a:r>
            <a:r>
              <a:rPr lang="en-US" sz="1600" dirty="0"/>
              <a:t> </a:t>
            </a:r>
            <a:r>
              <a:rPr lang="en-US" sz="1600" b="1" dirty="0"/>
              <a:t>(CEDR) </a:t>
            </a:r>
          </a:p>
          <a:p>
            <a:pPr marL="285750" indent="-285750" algn="l">
              <a:buFont typeface="Arial" panose="020B0604020202020204" pitchFamily="34" charset="0"/>
              <a:buChar char="•"/>
            </a:pPr>
            <a:r>
              <a:rPr lang="en-US" sz="1600" dirty="0" err="1"/>
              <a:t>Comité</a:t>
            </a:r>
            <a:r>
              <a:rPr lang="en-US" sz="1600" dirty="0"/>
              <a:t> des droits </a:t>
            </a:r>
            <a:r>
              <a:rPr lang="en-US" sz="1600" dirty="0" err="1"/>
              <a:t>économiques</a:t>
            </a:r>
            <a:r>
              <a:rPr lang="en-US" sz="1600" dirty="0"/>
              <a:t>, </a:t>
            </a:r>
            <a:r>
              <a:rPr lang="en-US" sz="1600" dirty="0" err="1"/>
              <a:t>sociaux</a:t>
            </a:r>
            <a:r>
              <a:rPr lang="en-US" sz="1600" dirty="0"/>
              <a:t> et </a:t>
            </a:r>
            <a:r>
              <a:rPr lang="en-US" sz="1600" dirty="0" err="1"/>
              <a:t>culturels</a:t>
            </a:r>
            <a:r>
              <a:rPr lang="en-US" sz="1600" dirty="0"/>
              <a:t> (</a:t>
            </a:r>
            <a:r>
              <a:rPr lang="en-US" sz="1600" b="1" dirty="0"/>
              <a:t>CDESC</a:t>
            </a:r>
            <a:r>
              <a:rPr lang="en-US" sz="1600" dirty="0"/>
              <a:t>)</a:t>
            </a:r>
          </a:p>
          <a:p>
            <a:pPr marL="285750" indent="-285750" algn="l">
              <a:buFont typeface="Arial" panose="020B0604020202020204" pitchFamily="34" charset="0"/>
              <a:buChar char="•"/>
            </a:pPr>
            <a:r>
              <a:rPr lang="en-US" sz="1600" dirty="0"/>
              <a:t> </a:t>
            </a:r>
            <a:r>
              <a:rPr lang="en-US" sz="1600" dirty="0" err="1"/>
              <a:t>Comité</a:t>
            </a:r>
            <a:r>
              <a:rPr lang="en-US" sz="1600" dirty="0"/>
              <a:t> des Droits de </a:t>
            </a:r>
            <a:r>
              <a:rPr lang="en-US" sz="1600" dirty="0" err="1"/>
              <a:t>l’Homme</a:t>
            </a:r>
            <a:r>
              <a:rPr lang="en-US" sz="1600" dirty="0"/>
              <a:t> </a:t>
            </a:r>
            <a:r>
              <a:rPr lang="en-US" sz="1600" b="1" dirty="0"/>
              <a:t>(CDH)</a:t>
            </a:r>
          </a:p>
          <a:p>
            <a:pPr marL="285750" indent="-285750" algn="l">
              <a:buFont typeface="Arial" panose="020B0604020202020204" pitchFamily="34" charset="0"/>
              <a:buChar char="•"/>
            </a:pPr>
            <a:r>
              <a:rPr lang="en-US" sz="1600" dirty="0" err="1"/>
              <a:t>Comité</a:t>
            </a:r>
            <a:r>
              <a:rPr lang="en-US" sz="1600" dirty="0"/>
              <a:t> pour </a:t>
            </a:r>
            <a:r>
              <a:rPr lang="en-US" sz="1600" dirty="0" err="1"/>
              <a:t>l'élimination</a:t>
            </a:r>
            <a:r>
              <a:rPr lang="en-US" sz="1600" dirty="0"/>
              <a:t> de la discrimination </a:t>
            </a:r>
            <a:r>
              <a:rPr lang="en-US" sz="1600" dirty="0" err="1"/>
              <a:t>à</a:t>
            </a:r>
            <a:r>
              <a:rPr lang="en-US" sz="1600" dirty="0"/>
              <a:t> </a:t>
            </a:r>
            <a:r>
              <a:rPr lang="en-US" sz="1600" dirty="0" err="1"/>
              <a:t>l'égard</a:t>
            </a:r>
            <a:r>
              <a:rPr lang="en-US" sz="1600" dirty="0"/>
              <a:t> des femmes (</a:t>
            </a:r>
            <a:r>
              <a:rPr lang="en-US" sz="1600" b="1" dirty="0"/>
              <a:t>CEDF</a:t>
            </a:r>
            <a:r>
              <a:rPr lang="en-US" sz="1600" dirty="0"/>
              <a:t>)</a:t>
            </a:r>
          </a:p>
          <a:p>
            <a:pPr marL="285750" indent="-285750" algn="l">
              <a:buFont typeface="Arial" panose="020B0604020202020204" pitchFamily="34" charset="0"/>
              <a:buChar char="•"/>
            </a:pPr>
            <a:r>
              <a:rPr lang="en-US" sz="1600" dirty="0" err="1"/>
              <a:t>Comité</a:t>
            </a:r>
            <a:r>
              <a:rPr lang="en-US" sz="1600" dirty="0"/>
              <a:t> </a:t>
            </a:r>
            <a:r>
              <a:rPr lang="en-US" sz="1600" dirty="0" err="1"/>
              <a:t>contre</a:t>
            </a:r>
            <a:r>
              <a:rPr lang="en-US" sz="1600" dirty="0"/>
              <a:t> la Torture </a:t>
            </a:r>
            <a:r>
              <a:rPr lang="fr-BE" sz="1600" dirty="0"/>
              <a:t>(</a:t>
            </a:r>
            <a:r>
              <a:rPr lang="fr-BE" sz="1600" b="1" dirty="0"/>
              <a:t>CET</a:t>
            </a:r>
            <a:r>
              <a:rPr lang="fr-BE" sz="1600" dirty="0"/>
              <a:t>)</a:t>
            </a:r>
          </a:p>
          <a:p>
            <a:pPr marL="285750" indent="-285750" algn="l">
              <a:buFont typeface="Arial" panose="020B0604020202020204" pitchFamily="34" charset="0"/>
              <a:buChar char="•"/>
            </a:pPr>
            <a:r>
              <a:rPr lang="fr-BE" sz="1600" dirty="0"/>
              <a:t> Comité des droits de l'enfant </a:t>
            </a:r>
            <a:r>
              <a:rPr lang="en-US" sz="1600" b="1" dirty="0"/>
              <a:t>(CDE)</a:t>
            </a:r>
          </a:p>
          <a:p>
            <a:pPr marL="285750" indent="-285750" algn="l">
              <a:buFont typeface="Arial" panose="020B0604020202020204" pitchFamily="34" charset="0"/>
              <a:buChar char="•"/>
            </a:pPr>
            <a:r>
              <a:rPr lang="en-US" sz="1600" dirty="0"/>
              <a:t> </a:t>
            </a:r>
            <a:r>
              <a:rPr lang="en-US" sz="1600" dirty="0" err="1"/>
              <a:t>Comité</a:t>
            </a:r>
            <a:r>
              <a:rPr lang="en-US" sz="1600" dirty="0"/>
              <a:t> sur les </a:t>
            </a:r>
            <a:r>
              <a:rPr lang="en-US" sz="1600" dirty="0" err="1"/>
              <a:t>travailleurs</a:t>
            </a:r>
            <a:r>
              <a:rPr lang="en-US" sz="1600" dirty="0"/>
              <a:t> migrants (</a:t>
            </a:r>
            <a:r>
              <a:rPr lang="en-US" sz="1600" b="1" dirty="0"/>
              <a:t>CTM</a:t>
            </a:r>
            <a:r>
              <a:rPr lang="en-US" sz="1600" dirty="0"/>
              <a:t>)</a:t>
            </a:r>
          </a:p>
          <a:p>
            <a:pPr marL="285750" indent="-285750" algn="l">
              <a:buFont typeface="Arial" panose="020B0604020202020204" pitchFamily="34" charset="0"/>
              <a:buChar char="•"/>
            </a:pPr>
            <a:r>
              <a:rPr lang="en-US" sz="1600" dirty="0"/>
              <a:t> Sous-</a:t>
            </a:r>
            <a:r>
              <a:rPr lang="en-US" sz="1600" dirty="0" err="1"/>
              <a:t>comité</a:t>
            </a:r>
            <a:r>
              <a:rPr lang="en-US" sz="1600" dirty="0"/>
              <a:t> pour la </a:t>
            </a:r>
            <a:r>
              <a:rPr lang="en-US" sz="1600" dirty="0" err="1"/>
              <a:t>prévention</a:t>
            </a:r>
            <a:r>
              <a:rPr lang="en-US" sz="1600" dirty="0"/>
              <a:t> de la torture et </a:t>
            </a:r>
            <a:r>
              <a:rPr lang="en-US" sz="1600" dirty="0" err="1"/>
              <a:t>autres</a:t>
            </a:r>
            <a:r>
              <a:rPr lang="en-US" sz="1600" dirty="0"/>
              <a:t> </a:t>
            </a:r>
            <a:r>
              <a:rPr lang="en-US" sz="1600" dirty="0" err="1"/>
              <a:t>peines</a:t>
            </a:r>
            <a:r>
              <a:rPr lang="en-US" sz="1600" dirty="0"/>
              <a:t> </a:t>
            </a:r>
            <a:r>
              <a:rPr lang="en-US" sz="1600" dirty="0" err="1"/>
              <a:t>ou</a:t>
            </a:r>
            <a:r>
              <a:rPr lang="en-US" sz="1600" dirty="0"/>
              <a:t> </a:t>
            </a:r>
            <a:r>
              <a:rPr lang="en-US" sz="1600" dirty="0" err="1"/>
              <a:t>traitements</a:t>
            </a:r>
            <a:r>
              <a:rPr lang="en-US" sz="1600" dirty="0"/>
              <a:t> </a:t>
            </a:r>
            <a:r>
              <a:rPr lang="en-US" sz="1600" dirty="0" err="1"/>
              <a:t>cruels</a:t>
            </a:r>
            <a:r>
              <a:rPr lang="en-US" sz="1600" dirty="0"/>
              <a:t>, </a:t>
            </a:r>
            <a:r>
              <a:rPr lang="en-US" sz="1600" dirty="0" err="1"/>
              <a:t>inhumains</a:t>
            </a:r>
            <a:r>
              <a:rPr lang="en-US" sz="1600" dirty="0"/>
              <a:t> </a:t>
            </a:r>
            <a:r>
              <a:rPr lang="en-US" sz="1600" dirty="0" err="1"/>
              <a:t>ou</a:t>
            </a:r>
            <a:r>
              <a:rPr lang="en-US" sz="1600" dirty="0"/>
              <a:t> </a:t>
            </a:r>
            <a:r>
              <a:rPr lang="en-US" sz="1600" dirty="0" err="1"/>
              <a:t>dégradants</a:t>
            </a:r>
            <a:r>
              <a:rPr lang="en-US" sz="1600" dirty="0"/>
              <a:t> (</a:t>
            </a:r>
            <a:r>
              <a:rPr lang="en-US" sz="1600" b="1" dirty="0"/>
              <a:t>SPT</a:t>
            </a:r>
            <a:r>
              <a:rPr lang="en-US" sz="1600" dirty="0"/>
              <a:t>)</a:t>
            </a:r>
          </a:p>
          <a:p>
            <a:pPr marL="285750" indent="-285750" algn="l">
              <a:buFont typeface="Arial" panose="020B0604020202020204" pitchFamily="34" charset="0"/>
              <a:buChar char="•"/>
            </a:pPr>
            <a:r>
              <a:rPr lang="en-US" sz="1600" dirty="0"/>
              <a:t> </a:t>
            </a:r>
            <a:r>
              <a:rPr lang="en-US" sz="1600" dirty="0" err="1"/>
              <a:t>Comité</a:t>
            </a:r>
            <a:r>
              <a:rPr lang="en-US" sz="1600" dirty="0"/>
              <a:t> des droits des </a:t>
            </a:r>
            <a:r>
              <a:rPr lang="en-US" sz="1600" dirty="0" err="1"/>
              <a:t>personnes</a:t>
            </a:r>
            <a:r>
              <a:rPr lang="en-US" sz="1600" dirty="0"/>
              <a:t> </a:t>
            </a:r>
            <a:r>
              <a:rPr lang="en-US" sz="1600" dirty="0" err="1"/>
              <a:t>handicapées</a:t>
            </a:r>
            <a:r>
              <a:rPr lang="en-US" sz="1600" dirty="0"/>
              <a:t> (</a:t>
            </a:r>
            <a:r>
              <a:rPr lang="en-US" sz="1600" b="1" dirty="0"/>
              <a:t>CDPH</a:t>
            </a:r>
            <a:r>
              <a:rPr lang="en-US" sz="1600" dirty="0"/>
              <a:t>)</a:t>
            </a:r>
          </a:p>
          <a:p>
            <a:pPr marL="285750" indent="-285750" algn="l">
              <a:buFont typeface="Arial" panose="020B0604020202020204" pitchFamily="34" charset="0"/>
              <a:buChar char="•"/>
            </a:pPr>
            <a:r>
              <a:rPr lang="en-US" sz="1600" dirty="0"/>
              <a:t> </a:t>
            </a:r>
            <a:r>
              <a:rPr lang="en-US" sz="1600" dirty="0" err="1"/>
              <a:t>Comité</a:t>
            </a:r>
            <a:r>
              <a:rPr lang="en-US" sz="1600" dirty="0"/>
              <a:t> sur les </a:t>
            </a:r>
            <a:r>
              <a:rPr lang="en-US" sz="1600" dirty="0" err="1"/>
              <a:t>disparitions</a:t>
            </a:r>
            <a:r>
              <a:rPr lang="en-US" sz="1600" dirty="0"/>
              <a:t> </a:t>
            </a:r>
            <a:r>
              <a:rPr lang="en-US" sz="1600" dirty="0" err="1"/>
              <a:t>forcées</a:t>
            </a:r>
            <a:r>
              <a:rPr lang="en-US" sz="1600" dirty="0"/>
              <a:t> (</a:t>
            </a:r>
            <a:r>
              <a:rPr lang="en-US" sz="1600" b="1" dirty="0"/>
              <a:t>CDF</a:t>
            </a:r>
            <a:r>
              <a:rPr lang="en-US" sz="1600" dirty="0"/>
              <a:t>)</a:t>
            </a:r>
          </a:p>
          <a:p>
            <a:pPr marL="285750" indent="-285750" algn="l">
              <a:buFontTx/>
              <a:buChar char="-"/>
            </a:pPr>
            <a:endParaRPr lang="en-GB" sz="1900" dirty="0"/>
          </a:p>
          <a:p>
            <a:pPr marL="285750" indent="-285750" algn="l">
              <a:buFontTx/>
              <a:buChar char="-"/>
            </a:pPr>
            <a:endParaRPr lang="en-GB" sz="1900" dirty="0"/>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Autofit/>
          </a:bodyPr>
          <a:lstStyle/>
          <a:p>
            <a:pPr algn="l"/>
            <a:r>
              <a:rPr lang="en-US" sz="2800" dirty="0" err="1">
                <a:solidFill>
                  <a:schemeClr val="bg1"/>
                </a:solidFill>
              </a:rPr>
              <a:t>Partie</a:t>
            </a:r>
            <a:r>
              <a:rPr lang="en-US" sz="2800" dirty="0">
                <a:solidFill>
                  <a:schemeClr val="bg1"/>
                </a:solidFill>
              </a:rPr>
              <a:t> 1: </a:t>
            </a:r>
            <a:r>
              <a:rPr lang="en-US" sz="2800" dirty="0" err="1">
                <a:solidFill>
                  <a:schemeClr val="bg1"/>
                </a:solidFill>
              </a:rPr>
              <a:t>Présentation</a:t>
            </a:r>
            <a:r>
              <a:rPr lang="en-US" sz="2800" dirty="0">
                <a:solidFill>
                  <a:schemeClr val="bg1"/>
                </a:solidFill>
              </a:rPr>
              <a:t> des </a:t>
            </a:r>
            <a:r>
              <a:rPr lang="en-US" sz="2800" dirty="0" err="1">
                <a:solidFill>
                  <a:schemeClr val="bg1"/>
                </a:solidFill>
              </a:rPr>
              <a:t>mécanismes</a:t>
            </a:r>
            <a:r>
              <a:rPr lang="en-US" sz="2800" dirty="0">
                <a:solidFill>
                  <a:schemeClr val="bg1"/>
                </a:solidFill>
              </a:rPr>
              <a:t> </a:t>
            </a:r>
            <a:r>
              <a:rPr lang="en-US" sz="2800" dirty="0" err="1">
                <a:solidFill>
                  <a:schemeClr val="bg1"/>
                </a:solidFill>
              </a:rPr>
              <a:t>onusiens</a:t>
            </a:r>
            <a:r>
              <a:rPr lang="en-US" sz="2800" dirty="0">
                <a:solidFill>
                  <a:schemeClr val="bg1"/>
                </a:solidFill>
              </a:rPr>
              <a:t> et </a:t>
            </a:r>
            <a:r>
              <a:rPr lang="en-US" sz="2800" dirty="0" err="1">
                <a:solidFill>
                  <a:schemeClr val="bg1"/>
                </a:solidFill>
              </a:rPr>
              <a:t>européens</a:t>
            </a:r>
            <a:r>
              <a:rPr lang="en-US" sz="2800" dirty="0">
                <a:solidFill>
                  <a:schemeClr val="bg1"/>
                </a:solidFill>
              </a:rPr>
              <a:t> </a:t>
            </a:r>
            <a:endParaRPr lang="fr-BE" sz="2800" dirty="0">
              <a:solidFill>
                <a:schemeClr val="bg1"/>
              </a:solidFill>
            </a:endParaRPr>
          </a:p>
        </p:txBody>
      </p:sp>
      <p:pic>
        <p:nvPicPr>
          <p:cNvPr id="3" name="Image 2"/>
          <p:cNvPicPr>
            <a:picLocks noChangeAspect="1"/>
          </p:cNvPicPr>
          <p:nvPr/>
        </p:nvPicPr>
        <p:blipFill>
          <a:blip r:embed="rId4"/>
          <a:stretch>
            <a:fillRect/>
          </a:stretch>
        </p:blipFill>
        <p:spPr>
          <a:xfrm>
            <a:off x="10613070" y="150460"/>
            <a:ext cx="1448439" cy="778477"/>
          </a:xfrm>
          <a:prstGeom prst="rect">
            <a:avLst/>
          </a:prstGeom>
        </p:spPr>
      </p:pic>
      <p:pic>
        <p:nvPicPr>
          <p:cNvPr id="4" name="Image 3"/>
          <p:cNvPicPr>
            <a:picLocks noChangeAspect="1"/>
          </p:cNvPicPr>
          <p:nvPr/>
        </p:nvPicPr>
        <p:blipFill rotWithShape="1">
          <a:blip r:embed="rId5"/>
          <a:srcRect t="7087" b="3020"/>
          <a:stretch/>
        </p:blipFill>
        <p:spPr>
          <a:xfrm>
            <a:off x="307538" y="1751491"/>
            <a:ext cx="469557" cy="387939"/>
          </a:xfrm>
          <a:prstGeom prst="rect">
            <a:avLst/>
          </a:prstGeom>
        </p:spPr>
      </p:pic>
      <p:sp>
        <p:nvSpPr>
          <p:cNvPr id="10" name="ZoneTexte 9"/>
          <p:cNvSpPr txBox="1"/>
          <p:nvPr/>
        </p:nvSpPr>
        <p:spPr>
          <a:xfrm>
            <a:off x="9837030" y="2334700"/>
            <a:ext cx="2224479" cy="3293209"/>
          </a:xfrm>
          <a:prstGeom prst="rect">
            <a:avLst/>
          </a:prstGeom>
          <a:noFill/>
          <a:ln>
            <a:solidFill>
              <a:srgbClr val="5CBDB2"/>
            </a:solidFill>
          </a:ln>
        </p:spPr>
        <p:txBody>
          <a:bodyPr wrap="square" rtlCol="0">
            <a:spAutoFit/>
          </a:bodyPr>
          <a:lstStyle/>
          <a:p>
            <a:r>
              <a:rPr lang="fr-BE" dirty="0">
                <a:solidFill>
                  <a:srgbClr val="5CBDB2"/>
                </a:solidFill>
              </a:rPr>
              <a:t>Conseil des droits de l'homme</a:t>
            </a:r>
          </a:p>
          <a:p>
            <a:endParaRPr lang="fr-BE" dirty="0"/>
          </a:p>
          <a:p>
            <a:pPr algn="ctr"/>
            <a:r>
              <a:rPr lang="fr-BE" sz="1400" dirty="0"/>
              <a:t>Examen périodique universel (EPU)</a:t>
            </a:r>
          </a:p>
          <a:p>
            <a:pPr algn="ctr"/>
            <a:r>
              <a:rPr lang="fr-BE" sz="1400" dirty="0"/>
              <a:t>Procédures spéciales</a:t>
            </a:r>
          </a:p>
          <a:p>
            <a:pPr algn="ctr"/>
            <a:r>
              <a:rPr lang="fr-BE" sz="1400" dirty="0"/>
              <a:t>Autres</a:t>
            </a:r>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p:txBody>
      </p:sp>
      <p:pic>
        <p:nvPicPr>
          <p:cNvPr id="11" name="Image 10"/>
          <p:cNvPicPr>
            <a:picLocks noChangeAspect="1"/>
          </p:cNvPicPr>
          <p:nvPr/>
        </p:nvPicPr>
        <p:blipFill>
          <a:blip r:embed="rId6"/>
          <a:stretch>
            <a:fillRect/>
          </a:stretch>
        </p:blipFill>
        <p:spPr>
          <a:xfrm>
            <a:off x="10065363" y="4482686"/>
            <a:ext cx="474815" cy="576561"/>
          </a:xfrm>
          <a:prstGeom prst="rect">
            <a:avLst/>
          </a:prstGeom>
        </p:spPr>
      </p:pic>
      <p:pic>
        <p:nvPicPr>
          <p:cNvPr id="15" name="Image 14"/>
          <p:cNvPicPr>
            <a:picLocks noChangeAspect="1"/>
          </p:cNvPicPr>
          <p:nvPr/>
        </p:nvPicPr>
        <p:blipFill rotWithShape="1">
          <a:blip r:embed="rId7"/>
          <a:srcRect l="9269" t="3618" r="7077" b="10593"/>
          <a:stretch/>
        </p:blipFill>
        <p:spPr>
          <a:xfrm>
            <a:off x="11001256" y="4509052"/>
            <a:ext cx="935650" cy="646636"/>
          </a:xfrm>
          <a:prstGeom prst="rect">
            <a:avLst/>
          </a:prstGeom>
        </p:spPr>
      </p:pic>
      <p:sp>
        <p:nvSpPr>
          <p:cNvPr id="16" name="ZoneTexte 15"/>
          <p:cNvSpPr txBox="1"/>
          <p:nvPr/>
        </p:nvSpPr>
        <p:spPr>
          <a:xfrm>
            <a:off x="2604997" y="2420208"/>
            <a:ext cx="2222559" cy="3385542"/>
          </a:xfrm>
          <a:prstGeom prst="rect">
            <a:avLst/>
          </a:prstGeom>
          <a:noFill/>
          <a:ln>
            <a:solidFill>
              <a:srgbClr val="EC7F20"/>
            </a:solidFill>
          </a:ln>
        </p:spPr>
        <p:txBody>
          <a:bodyPr wrap="square" rtlCol="0">
            <a:spAutoFit/>
          </a:bodyPr>
          <a:lstStyle/>
          <a:p>
            <a:pPr algn="ctr"/>
            <a:r>
              <a:rPr lang="en-GB" dirty="0">
                <a:solidFill>
                  <a:srgbClr val="EC7F20"/>
                </a:solidFill>
              </a:rPr>
              <a:t>Programmes, fonds et institutions </a:t>
            </a:r>
            <a:r>
              <a:rPr lang="en-GB" dirty="0" err="1">
                <a:solidFill>
                  <a:srgbClr val="EC7F20"/>
                </a:solidFill>
              </a:rPr>
              <a:t>spécialisées</a:t>
            </a: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r>
              <a:rPr lang="fr-BE" sz="1600" b="1" dirty="0">
                <a:solidFill>
                  <a:srgbClr val="EC7F20"/>
                </a:solidFill>
              </a:rPr>
              <a:t>                     </a:t>
            </a:r>
          </a:p>
          <a:p>
            <a:pPr algn="ctr"/>
            <a:endParaRPr lang="fr-BE" sz="1600" b="1" dirty="0">
              <a:solidFill>
                <a:srgbClr val="EC7F20"/>
              </a:solidFill>
            </a:endParaRPr>
          </a:p>
          <a:p>
            <a:pPr algn="ctr"/>
            <a:r>
              <a:rPr lang="fr-BE" sz="1600" b="1" dirty="0">
                <a:solidFill>
                  <a:srgbClr val="EC7F20"/>
                </a:solidFill>
              </a:rPr>
              <a:t>   …</a:t>
            </a:r>
            <a:endParaRPr lang="fr-BE" sz="2000" b="1" dirty="0">
              <a:solidFill>
                <a:srgbClr val="EC7F20"/>
              </a:solidFill>
            </a:endParaRPr>
          </a:p>
        </p:txBody>
      </p:sp>
      <p:pic>
        <p:nvPicPr>
          <p:cNvPr id="18" name="Image 17"/>
          <p:cNvPicPr>
            <a:picLocks noChangeAspect="1"/>
          </p:cNvPicPr>
          <p:nvPr/>
        </p:nvPicPr>
        <p:blipFill>
          <a:blip r:embed="rId8"/>
          <a:stretch>
            <a:fillRect/>
          </a:stretch>
        </p:blipFill>
        <p:spPr>
          <a:xfrm>
            <a:off x="2770250" y="3611485"/>
            <a:ext cx="648122" cy="690130"/>
          </a:xfrm>
          <a:prstGeom prst="rect">
            <a:avLst/>
          </a:prstGeom>
        </p:spPr>
      </p:pic>
      <p:pic>
        <p:nvPicPr>
          <p:cNvPr id="19" name="Image 18"/>
          <p:cNvPicPr>
            <a:picLocks noChangeAspect="1"/>
          </p:cNvPicPr>
          <p:nvPr/>
        </p:nvPicPr>
        <p:blipFill rotWithShape="1">
          <a:blip r:embed="rId9"/>
          <a:srcRect t="11556"/>
          <a:stretch/>
        </p:blipFill>
        <p:spPr>
          <a:xfrm>
            <a:off x="3647305" y="3602232"/>
            <a:ext cx="778454" cy="784014"/>
          </a:xfrm>
          <a:prstGeom prst="rect">
            <a:avLst/>
          </a:prstGeom>
        </p:spPr>
      </p:pic>
      <p:pic>
        <p:nvPicPr>
          <p:cNvPr id="20" name="Image 19"/>
          <p:cNvPicPr>
            <a:picLocks noChangeAspect="1"/>
          </p:cNvPicPr>
          <p:nvPr/>
        </p:nvPicPr>
        <p:blipFill rotWithShape="1">
          <a:blip r:embed="rId10"/>
          <a:srcRect r="1231"/>
          <a:stretch/>
        </p:blipFill>
        <p:spPr>
          <a:xfrm>
            <a:off x="4039112" y="4467466"/>
            <a:ext cx="568363" cy="505115"/>
          </a:xfrm>
          <a:prstGeom prst="rect">
            <a:avLst/>
          </a:prstGeom>
        </p:spPr>
      </p:pic>
      <p:pic>
        <p:nvPicPr>
          <p:cNvPr id="1028" name="Picture 4" descr="ONU Femmes | Genève internationa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880" y="4446205"/>
            <a:ext cx="649522" cy="649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O : Améliorer le processus de recrutement pour les candidats et les R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4521" y="5155435"/>
            <a:ext cx="561516" cy="5615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gramme des Nations unies pour le développement — Wikipé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8802" y="4490463"/>
            <a:ext cx="268081" cy="542863"/>
          </a:xfrm>
          <a:prstGeom prst="rect">
            <a:avLst/>
          </a:prstGeom>
          <a:noFill/>
          <a:extLst>
            <a:ext uri="{909E8E84-426E-40DD-AFC4-6F175D3DCCD1}">
              <a14:hiddenFill xmlns:a14="http://schemas.microsoft.com/office/drawing/2010/main">
                <a:solidFill>
                  <a:srgbClr val="FFFFFF"/>
                </a:solidFill>
              </a14:hiddenFill>
            </a:ext>
          </a:extLst>
        </p:spPr>
      </p:pic>
      <p:sp>
        <p:nvSpPr>
          <p:cNvPr id="21" name="Flèche à angle droit 20"/>
          <p:cNvSpPr/>
          <p:nvPr/>
        </p:nvSpPr>
        <p:spPr>
          <a:xfrm rot="10800000">
            <a:off x="3193220" y="1582872"/>
            <a:ext cx="3268669" cy="778476"/>
          </a:xfrm>
          <a:prstGeom prst="bentUp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èche à angle droit 24"/>
          <p:cNvSpPr/>
          <p:nvPr/>
        </p:nvSpPr>
        <p:spPr>
          <a:xfrm rot="10800000" flipH="1">
            <a:off x="7745175" y="1556223"/>
            <a:ext cx="3301638" cy="778476"/>
          </a:xfrm>
          <a:prstGeom prst="bentUp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èche vers le bas 21"/>
          <p:cNvSpPr/>
          <p:nvPr/>
        </p:nvSpPr>
        <p:spPr>
          <a:xfrm>
            <a:off x="6953345" y="1306228"/>
            <a:ext cx="469557" cy="310740"/>
          </a:xfrm>
          <a:prstGeom prst="down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ZoneTexte 23">
            <a:extLst>
              <a:ext uri="{FF2B5EF4-FFF2-40B4-BE49-F238E27FC236}">
                <a16:creationId xmlns:a16="http://schemas.microsoft.com/office/drawing/2014/main" id="{621C251C-C4AC-B9C8-470A-2A93AFEC42F8}"/>
              </a:ext>
            </a:extLst>
          </p:cNvPr>
          <p:cNvSpPr txBox="1"/>
          <p:nvPr/>
        </p:nvSpPr>
        <p:spPr>
          <a:xfrm>
            <a:off x="10075515" y="6040937"/>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5CC9A578-10C0-2E2C-4E54-F2CE88664E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97746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4"/>
          <a:stretch>
            <a:fillRect/>
          </a:stretch>
        </p:blipFill>
        <p:spPr>
          <a:xfrm rot="1181916">
            <a:off x="10481641" y="2793305"/>
            <a:ext cx="1421775" cy="1959137"/>
          </a:xfrm>
          <a:prstGeom prst="rect">
            <a:avLst/>
          </a:prstGeom>
        </p:spPr>
      </p:pic>
      <p:pic>
        <p:nvPicPr>
          <p:cNvPr id="5" name="Image 4"/>
          <p:cNvPicPr>
            <a:picLocks noChangeAspect="1"/>
          </p:cNvPicPr>
          <p:nvPr/>
        </p:nvPicPr>
        <p:blipFill>
          <a:blip r:embed="rId5"/>
          <a:stretch>
            <a:fillRect/>
          </a:stretch>
        </p:blipFill>
        <p:spPr>
          <a:xfrm rot="19726972">
            <a:off x="9390501" y="2724245"/>
            <a:ext cx="1488379" cy="1940661"/>
          </a:xfrm>
          <a:prstGeom prst="rect">
            <a:avLst/>
          </a:prstGeom>
        </p:spPr>
      </p:pic>
      <p:sp>
        <p:nvSpPr>
          <p:cNvPr id="7" name="ZoneTexte 6">
            <a:extLst>
              <a:ext uri="{FF2B5EF4-FFF2-40B4-BE49-F238E27FC236}">
                <a16:creationId xmlns:a16="http://schemas.microsoft.com/office/drawing/2014/main" id="{17AE1109-6C0D-4307-9E6A-3A70E46A0740}"/>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747006" y="125454"/>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solidFill>
                  <a:srgbClr val="FBA617"/>
                </a:solidFill>
              </a:rPr>
              <a:t>Traités</a:t>
            </a:r>
            <a:r>
              <a:rPr lang="en-US" sz="4000" dirty="0">
                <a:solidFill>
                  <a:srgbClr val="FBA617"/>
                </a:solidFill>
              </a:rPr>
              <a:t> des Nations </a:t>
            </a:r>
            <a:r>
              <a:rPr lang="en-US" sz="4000" dirty="0" err="1">
                <a:solidFill>
                  <a:srgbClr val="FBA617"/>
                </a:solidFill>
              </a:rPr>
              <a:t>Unies</a:t>
            </a:r>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2800" dirty="0" err="1">
                <a:solidFill>
                  <a:schemeClr val="bg1"/>
                </a:solidFill>
              </a:rPr>
              <a:t>Partie</a:t>
            </a:r>
            <a:r>
              <a:rPr lang="en-US" sz="2800" dirty="0">
                <a:solidFill>
                  <a:schemeClr val="bg1"/>
                </a:solidFill>
              </a:rPr>
              <a:t> 1 :  </a:t>
            </a:r>
            <a:r>
              <a:rPr lang="en-US" sz="2800" dirty="0" err="1">
                <a:solidFill>
                  <a:schemeClr val="bg1"/>
                </a:solidFill>
              </a:rPr>
              <a:t>Présentation</a:t>
            </a:r>
            <a:r>
              <a:rPr lang="en-US" sz="2800" dirty="0">
                <a:solidFill>
                  <a:schemeClr val="bg1"/>
                </a:solidFill>
              </a:rPr>
              <a:t> des </a:t>
            </a:r>
            <a:r>
              <a:rPr lang="en-US" sz="2800" dirty="0" err="1">
                <a:solidFill>
                  <a:schemeClr val="bg1"/>
                </a:solidFill>
              </a:rPr>
              <a:t>mécanismes</a:t>
            </a:r>
            <a:r>
              <a:rPr lang="en-US" sz="2800" dirty="0">
                <a:solidFill>
                  <a:schemeClr val="bg1"/>
                </a:solidFill>
              </a:rPr>
              <a:t> </a:t>
            </a:r>
            <a:r>
              <a:rPr lang="en-US" sz="2800" dirty="0" err="1">
                <a:solidFill>
                  <a:schemeClr val="bg1"/>
                </a:solidFill>
              </a:rPr>
              <a:t>onusiens</a:t>
            </a:r>
            <a:r>
              <a:rPr lang="en-US" sz="2800" dirty="0">
                <a:solidFill>
                  <a:schemeClr val="bg1"/>
                </a:solidFill>
              </a:rPr>
              <a:t> et </a:t>
            </a:r>
            <a:r>
              <a:rPr lang="en-US" sz="2800" dirty="0" err="1">
                <a:solidFill>
                  <a:schemeClr val="bg1"/>
                </a:solidFill>
              </a:rPr>
              <a:t>européens</a:t>
            </a:r>
            <a:r>
              <a:rPr lang="en-US" sz="2800" dirty="0">
                <a:solidFill>
                  <a:schemeClr val="bg1"/>
                </a:solidFill>
              </a:rPr>
              <a:t> </a:t>
            </a:r>
            <a:endParaRPr lang="fr-BE" sz="2800" dirty="0">
              <a:solidFill>
                <a:schemeClr val="bg1"/>
              </a:solidFill>
            </a:endParaRPr>
          </a:p>
        </p:txBody>
      </p:sp>
      <p:pic>
        <p:nvPicPr>
          <p:cNvPr id="3" name="Image 2"/>
          <p:cNvPicPr>
            <a:picLocks noChangeAspect="1"/>
          </p:cNvPicPr>
          <p:nvPr/>
        </p:nvPicPr>
        <p:blipFill>
          <a:blip r:embed="rId6"/>
          <a:stretch>
            <a:fillRect/>
          </a:stretch>
        </p:blipFill>
        <p:spPr>
          <a:xfrm>
            <a:off x="10565805" y="280182"/>
            <a:ext cx="1457582" cy="783391"/>
          </a:xfrm>
          <a:prstGeom prst="rect">
            <a:avLst/>
          </a:prstGeom>
        </p:spPr>
      </p:pic>
      <p:pic>
        <p:nvPicPr>
          <p:cNvPr id="4" name="Image 3"/>
          <p:cNvPicPr>
            <a:picLocks noChangeAspect="1"/>
          </p:cNvPicPr>
          <p:nvPr/>
        </p:nvPicPr>
        <p:blipFill>
          <a:blip r:embed="rId7"/>
          <a:stretch>
            <a:fillRect/>
          </a:stretch>
        </p:blipFill>
        <p:spPr>
          <a:xfrm>
            <a:off x="11084668" y="1266809"/>
            <a:ext cx="670734" cy="616455"/>
          </a:xfrm>
          <a:prstGeom prst="rect">
            <a:avLst/>
          </a:prstGeom>
        </p:spPr>
      </p:pic>
      <p:sp>
        <p:nvSpPr>
          <p:cNvPr id="10" name="Sous-titre 2">
            <a:extLst>
              <a:ext uri="{FF2B5EF4-FFF2-40B4-BE49-F238E27FC236}">
                <a16:creationId xmlns:a16="http://schemas.microsoft.com/office/drawing/2014/main" id="{5759FC79-A880-4F68-9DAF-8208F35749D7}"/>
              </a:ext>
            </a:extLst>
          </p:cNvPr>
          <p:cNvSpPr txBox="1">
            <a:spLocks/>
          </p:cNvSpPr>
          <p:nvPr/>
        </p:nvSpPr>
        <p:spPr>
          <a:xfrm>
            <a:off x="2442253" y="1832413"/>
            <a:ext cx="7040490" cy="4285217"/>
          </a:xfrm>
          <a:prstGeom prst="rect">
            <a:avLst/>
          </a:prstGeom>
          <a:ln>
            <a:solidFill>
              <a:srgbClr val="FBA617"/>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600" dirty="0" err="1"/>
              <a:t>Comité</a:t>
            </a:r>
            <a:r>
              <a:rPr lang="en-US" sz="1600" dirty="0"/>
              <a:t> pour </a:t>
            </a:r>
            <a:r>
              <a:rPr lang="en-US" sz="1600" dirty="0" err="1"/>
              <a:t>l'élimination</a:t>
            </a:r>
            <a:r>
              <a:rPr lang="en-US" sz="1600" dirty="0"/>
              <a:t> de la discrimination </a:t>
            </a:r>
            <a:r>
              <a:rPr lang="en-US" sz="1600" dirty="0" err="1"/>
              <a:t>raciale</a:t>
            </a:r>
            <a:r>
              <a:rPr lang="en-US" sz="1600" dirty="0"/>
              <a:t> </a:t>
            </a:r>
            <a:r>
              <a:rPr lang="en-US" sz="1600" b="1" dirty="0"/>
              <a:t>(CEDR) </a:t>
            </a:r>
          </a:p>
          <a:p>
            <a:pPr marL="285750" indent="-285750" algn="l">
              <a:buFont typeface="Arial" panose="020B0604020202020204" pitchFamily="34" charset="0"/>
              <a:buChar char="•"/>
            </a:pPr>
            <a:r>
              <a:rPr lang="en-US" sz="1600" dirty="0" err="1"/>
              <a:t>Comité</a:t>
            </a:r>
            <a:r>
              <a:rPr lang="en-US" sz="1600" dirty="0"/>
              <a:t> des droits </a:t>
            </a:r>
            <a:r>
              <a:rPr lang="en-US" sz="1600" dirty="0" err="1"/>
              <a:t>économiques</a:t>
            </a:r>
            <a:r>
              <a:rPr lang="en-US" sz="1600" dirty="0"/>
              <a:t>, </a:t>
            </a:r>
            <a:r>
              <a:rPr lang="en-US" sz="1600" dirty="0" err="1"/>
              <a:t>sociaux</a:t>
            </a:r>
            <a:r>
              <a:rPr lang="en-US" sz="1600" dirty="0"/>
              <a:t> et </a:t>
            </a:r>
            <a:r>
              <a:rPr lang="en-US" sz="1600" dirty="0" err="1"/>
              <a:t>culturels</a:t>
            </a:r>
            <a:r>
              <a:rPr lang="en-US" sz="1600" dirty="0"/>
              <a:t> </a:t>
            </a:r>
            <a:r>
              <a:rPr lang="en-US" sz="1600" b="1" dirty="0"/>
              <a:t>(CESC)</a:t>
            </a:r>
          </a:p>
          <a:p>
            <a:pPr marL="285750" indent="-285750" algn="l">
              <a:buFont typeface="Arial" panose="020B0604020202020204" pitchFamily="34" charset="0"/>
              <a:buChar char="•"/>
            </a:pPr>
            <a:r>
              <a:rPr lang="en-US" sz="1600" dirty="0"/>
              <a:t> </a:t>
            </a:r>
            <a:r>
              <a:rPr lang="en-US" sz="1600" dirty="0" err="1"/>
              <a:t>Comité</a:t>
            </a:r>
            <a:r>
              <a:rPr lang="en-US" sz="1600" dirty="0"/>
              <a:t> des droits de </a:t>
            </a:r>
            <a:r>
              <a:rPr lang="en-US" sz="1600" dirty="0" err="1"/>
              <a:t>l'homme</a:t>
            </a:r>
            <a:r>
              <a:rPr lang="en-US" sz="1600" dirty="0"/>
              <a:t> </a:t>
            </a:r>
            <a:r>
              <a:rPr lang="en-US" sz="1600" b="1" dirty="0"/>
              <a:t>(CDH)</a:t>
            </a:r>
          </a:p>
          <a:p>
            <a:pPr marL="285750" indent="-285750" algn="l">
              <a:buFont typeface="Arial" panose="020B0604020202020204" pitchFamily="34" charset="0"/>
              <a:buChar char="•"/>
            </a:pPr>
            <a:r>
              <a:rPr lang="en-US" sz="1600" dirty="0"/>
              <a:t> </a:t>
            </a:r>
            <a:r>
              <a:rPr lang="en-US" sz="1600" dirty="0" err="1"/>
              <a:t>Comité</a:t>
            </a:r>
            <a:r>
              <a:rPr lang="en-US" sz="1600" dirty="0"/>
              <a:t> pour </a:t>
            </a:r>
            <a:r>
              <a:rPr lang="en-US" sz="1600" dirty="0" err="1"/>
              <a:t>l'élimination</a:t>
            </a:r>
            <a:r>
              <a:rPr lang="en-US" sz="1600" dirty="0"/>
              <a:t> de la discrimination </a:t>
            </a:r>
            <a:r>
              <a:rPr lang="en-US" sz="1600" dirty="0" err="1"/>
              <a:t>à</a:t>
            </a:r>
            <a:r>
              <a:rPr lang="en-US" sz="1600" dirty="0"/>
              <a:t> </a:t>
            </a:r>
            <a:r>
              <a:rPr lang="en-US" sz="1600" dirty="0" err="1"/>
              <a:t>l'égard</a:t>
            </a:r>
            <a:r>
              <a:rPr lang="en-US" sz="1600" dirty="0"/>
              <a:t> des femmes </a:t>
            </a:r>
            <a:r>
              <a:rPr lang="en-US" sz="1600" b="1" dirty="0"/>
              <a:t>(CEDAF)</a:t>
            </a:r>
          </a:p>
          <a:p>
            <a:pPr marL="285750" indent="-285750" algn="l">
              <a:buFont typeface="Arial" panose="020B0604020202020204" pitchFamily="34" charset="0"/>
              <a:buChar char="•"/>
            </a:pPr>
            <a:r>
              <a:rPr lang="en-US" sz="1600" dirty="0"/>
              <a:t> </a:t>
            </a:r>
            <a:r>
              <a:rPr lang="en-US" sz="1600" dirty="0" err="1"/>
              <a:t>Comité</a:t>
            </a:r>
            <a:r>
              <a:rPr lang="en-US" sz="1600" dirty="0"/>
              <a:t> </a:t>
            </a:r>
            <a:r>
              <a:rPr lang="en-US" sz="1600" dirty="0" err="1"/>
              <a:t>contre</a:t>
            </a:r>
            <a:r>
              <a:rPr lang="en-US" sz="1600" dirty="0"/>
              <a:t> la torture </a:t>
            </a:r>
            <a:r>
              <a:rPr lang="en-US" sz="1600" b="1" dirty="0"/>
              <a:t>(CCT)</a:t>
            </a:r>
          </a:p>
          <a:p>
            <a:pPr marL="285750" indent="-285750" algn="l">
              <a:buFont typeface="Arial" panose="020B0604020202020204" pitchFamily="34" charset="0"/>
              <a:buChar char="•"/>
            </a:pPr>
            <a:r>
              <a:rPr lang="en-US" sz="1600" dirty="0"/>
              <a:t> </a:t>
            </a:r>
            <a:r>
              <a:rPr lang="en-US" sz="1600" dirty="0" err="1"/>
              <a:t>Comité</a:t>
            </a:r>
            <a:r>
              <a:rPr lang="en-US" sz="1600" dirty="0"/>
              <a:t> des droits de </a:t>
            </a:r>
            <a:r>
              <a:rPr lang="en-US" sz="1600" dirty="0" err="1"/>
              <a:t>l'enfant</a:t>
            </a:r>
            <a:r>
              <a:rPr lang="en-US" sz="1600" dirty="0"/>
              <a:t> </a:t>
            </a:r>
            <a:r>
              <a:rPr lang="en-US" sz="1600" b="1" dirty="0"/>
              <a:t>(CDE)</a:t>
            </a:r>
          </a:p>
          <a:p>
            <a:pPr marL="285750" indent="-285750" algn="l">
              <a:buFont typeface="Arial" panose="020B0604020202020204" pitchFamily="34" charset="0"/>
              <a:buChar char="•"/>
            </a:pPr>
            <a:r>
              <a:rPr lang="en-US" sz="1600" dirty="0"/>
              <a:t> </a:t>
            </a:r>
            <a:r>
              <a:rPr lang="en-US" sz="1600" dirty="0" err="1"/>
              <a:t>Comité</a:t>
            </a:r>
            <a:r>
              <a:rPr lang="en-US" sz="1600" dirty="0"/>
              <a:t> sur les </a:t>
            </a:r>
            <a:r>
              <a:rPr lang="en-US" sz="1600" dirty="0" err="1"/>
              <a:t>travailleurs</a:t>
            </a:r>
            <a:r>
              <a:rPr lang="en-US" sz="1600" dirty="0"/>
              <a:t> migrants </a:t>
            </a:r>
            <a:r>
              <a:rPr lang="en-US" sz="1600" b="1" dirty="0"/>
              <a:t>(CTM)</a:t>
            </a:r>
          </a:p>
          <a:p>
            <a:pPr marL="285750" indent="-285750" algn="l">
              <a:buFont typeface="Arial" panose="020B0604020202020204" pitchFamily="34" charset="0"/>
              <a:buChar char="•"/>
            </a:pPr>
            <a:r>
              <a:rPr lang="en-US" sz="1600" dirty="0" err="1"/>
              <a:t>Comité</a:t>
            </a:r>
            <a:r>
              <a:rPr lang="en-US" sz="1600" dirty="0"/>
              <a:t> des droits des </a:t>
            </a:r>
            <a:r>
              <a:rPr lang="en-US" sz="1600" dirty="0" err="1"/>
              <a:t>personnes</a:t>
            </a:r>
            <a:r>
              <a:rPr lang="en-US" sz="1600" dirty="0"/>
              <a:t> </a:t>
            </a:r>
            <a:r>
              <a:rPr lang="en-US" sz="1600" dirty="0" err="1"/>
              <a:t>handicapées</a:t>
            </a:r>
            <a:r>
              <a:rPr lang="en-US" sz="1600" dirty="0"/>
              <a:t> </a:t>
            </a:r>
            <a:r>
              <a:rPr lang="en-US" sz="1600" b="1" dirty="0"/>
              <a:t>(CDPH)</a:t>
            </a:r>
          </a:p>
          <a:p>
            <a:pPr marL="285750" indent="-285750" algn="l">
              <a:buFont typeface="Arial" panose="020B0604020202020204" pitchFamily="34" charset="0"/>
              <a:buChar char="•"/>
            </a:pPr>
            <a:r>
              <a:rPr lang="en-US" sz="1600" dirty="0"/>
              <a:t> </a:t>
            </a:r>
            <a:r>
              <a:rPr lang="en-US" sz="1600" dirty="0" err="1"/>
              <a:t>Comité</a:t>
            </a:r>
            <a:r>
              <a:rPr lang="en-US" sz="1600" dirty="0"/>
              <a:t> des </a:t>
            </a:r>
            <a:r>
              <a:rPr lang="en-US" sz="1600" dirty="0" err="1"/>
              <a:t>disparitions</a:t>
            </a:r>
            <a:r>
              <a:rPr lang="en-US" sz="1600" dirty="0"/>
              <a:t> </a:t>
            </a:r>
            <a:r>
              <a:rPr lang="en-US" sz="1600" dirty="0" err="1"/>
              <a:t>forcées</a:t>
            </a:r>
            <a:r>
              <a:rPr lang="en-US" sz="1600" dirty="0"/>
              <a:t> </a:t>
            </a:r>
            <a:r>
              <a:rPr lang="en-US" sz="1600" b="1" dirty="0"/>
              <a:t>(CDF)</a:t>
            </a:r>
          </a:p>
          <a:p>
            <a:pPr marL="285750" indent="-285750" algn="l">
              <a:buFont typeface="Arial" panose="020B0604020202020204" pitchFamily="34" charset="0"/>
              <a:buChar char="•"/>
            </a:pPr>
            <a:r>
              <a:rPr lang="en-US" sz="1600" dirty="0"/>
              <a:t> Sous-</a:t>
            </a:r>
            <a:r>
              <a:rPr lang="en-US" sz="1600" dirty="0" err="1"/>
              <a:t>comité</a:t>
            </a:r>
            <a:r>
              <a:rPr lang="en-US" sz="1600" dirty="0"/>
              <a:t> pour la </a:t>
            </a:r>
            <a:r>
              <a:rPr lang="en-US" sz="1600" dirty="0" err="1"/>
              <a:t>prévention</a:t>
            </a:r>
            <a:r>
              <a:rPr lang="en-US" sz="1600" dirty="0"/>
              <a:t> de la torture et </a:t>
            </a:r>
            <a:r>
              <a:rPr lang="en-US" sz="1600" dirty="0" err="1"/>
              <a:t>autres</a:t>
            </a:r>
            <a:r>
              <a:rPr lang="en-US" sz="1600" dirty="0"/>
              <a:t> </a:t>
            </a:r>
            <a:r>
              <a:rPr lang="en-US" sz="1600" dirty="0" err="1"/>
              <a:t>peines</a:t>
            </a:r>
            <a:r>
              <a:rPr lang="en-US" sz="1600" dirty="0"/>
              <a:t> </a:t>
            </a:r>
            <a:r>
              <a:rPr lang="en-US" sz="1600" dirty="0" err="1"/>
              <a:t>ou</a:t>
            </a:r>
            <a:r>
              <a:rPr lang="en-US" sz="1600" dirty="0"/>
              <a:t> </a:t>
            </a:r>
            <a:r>
              <a:rPr lang="en-US" sz="1600" dirty="0" err="1"/>
              <a:t>traitements</a:t>
            </a:r>
            <a:r>
              <a:rPr lang="en-US" sz="1600" dirty="0"/>
              <a:t> </a:t>
            </a:r>
            <a:r>
              <a:rPr lang="en-US" sz="1600" dirty="0" err="1"/>
              <a:t>cruels</a:t>
            </a:r>
            <a:r>
              <a:rPr lang="en-US" sz="1600" dirty="0"/>
              <a:t>, </a:t>
            </a:r>
            <a:r>
              <a:rPr lang="en-US" sz="1600" dirty="0" err="1"/>
              <a:t>inhumains</a:t>
            </a:r>
            <a:r>
              <a:rPr lang="en-US" sz="1600" dirty="0"/>
              <a:t> </a:t>
            </a:r>
            <a:r>
              <a:rPr lang="en-US" sz="1600" dirty="0" err="1"/>
              <a:t>ou</a:t>
            </a:r>
            <a:r>
              <a:rPr lang="en-US" sz="1600" dirty="0"/>
              <a:t> </a:t>
            </a:r>
            <a:r>
              <a:rPr lang="en-US" sz="1600" dirty="0" err="1"/>
              <a:t>dégradants</a:t>
            </a:r>
            <a:r>
              <a:rPr lang="en-US" sz="1600" dirty="0"/>
              <a:t> </a:t>
            </a:r>
            <a:r>
              <a:rPr lang="en-US" sz="1600" b="1" dirty="0"/>
              <a:t>(SCPT)</a:t>
            </a:r>
            <a:endParaRPr lang="en-GB" sz="1900" b="1" dirty="0"/>
          </a:p>
        </p:txBody>
      </p:sp>
      <p:pic>
        <p:nvPicPr>
          <p:cNvPr id="2" name="Image 1"/>
          <p:cNvPicPr>
            <a:picLocks noChangeAspect="1"/>
          </p:cNvPicPr>
          <p:nvPr/>
        </p:nvPicPr>
        <p:blipFill>
          <a:blip r:embed="rId8"/>
          <a:stretch>
            <a:fillRect/>
          </a:stretch>
        </p:blipFill>
        <p:spPr>
          <a:xfrm>
            <a:off x="10066181" y="2498977"/>
            <a:ext cx="1439349" cy="1860045"/>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0DBDC3AF-3473-A7B8-AC6F-4287361C3C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62302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450220" y="189940"/>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2800" dirty="0" err="1">
                <a:solidFill>
                  <a:schemeClr val="bg1"/>
                </a:solidFill>
              </a:rPr>
              <a:t>Partie</a:t>
            </a:r>
            <a:r>
              <a:rPr lang="en-US" sz="2800" dirty="0">
                <a:solidFill>
                  <a:schemeClr val="bg1"/>
                </a:solidFill>
              </a:rPr>
              <a:t> 1 :  </a:t>
            </a:r>
            <a:r>
              <a:rPr lang="en-US" sz="2800" dirty="0" err="1">
                <a:solidFill>
                  <a:schemeClr val="bg1"/>
                </a:solidFill>
              </a:rPr>
              <a:t>Présentation</a:t>
            </a:r>
            <a:r>
              <a:rPr lang="en-US" sz="2800" dirty="0">
                <a:solidFill>
                  <a:schemeClr val="bg1"/>
                </a:solidFill>
              </a:rPr>
              <a:t> des </a:t>
            </a:r>
            <a:r>
              <a:rPr lang="en-US" sz="2800" dirty="0" err="1">
                <a:solidFill>
                  <a:schemeClr val="bg1"/>
                </a:solidFill>
              </a:rPr>
              <a:t>mécanismes</a:t>
            </a:r>
            <a:r>
              <a:rPr lang="en-US" sz="2800" dirty="0">
                <a:solidFill>
                  <a:schemeClr val="bg1"/>
                </a:solidFill>
              </a:rPr>
              <a:t> </a:t>
            </a:r>
            <a:r>
              <a:rPr lang="en-US" sz="2800" dirty="0" err="1">
                <a:solidFill>
                  <a:schemeClr val="bg1"/>
                </a:solidFill>
              </a:rPr>
              <a:t>onusiens</a:t>
            </a:r>
            <a:r>
              <a:rPr lang="en-US" sz="2800" dirty="0">
                <a:solidFill>
                  <a:schemeClr val="bg1"/>
                </a:solidFill>
              </a:rPr>
              <a:t> et </a:t>
            </a:r>
            <a:r>
              <a:rPr lang="en-US" sz="2800" dirty="0" err="1">
                <a:solidFill>
                  <a:schemeClr val="bg1"/>
                </a:solidFill>
              </a:rPr>
              <a:t>européens</a:t>
            </a:r>
            <a:r>
              <a:rPr lang="en-US" sz="2800" dirty="0">
                <a:solidFill>
                  <a:schemeClr val="bg1"/>
                </a:solidFill>
              </a:rPr>
              <a:t> </a:t>
            </a:r>
            <a:endParaRPr lang="fr-BE" sz="2800" dirty="0">
              <a:solidFill>
                <a:schemeClr val="bg1"/>
              </a:solidFill>
            </a:endParaRPr>
          </a:p>
        </p:txBody>
      </p:sp>
      <p:pic>
        <p:nvPicPr>
          <p:cNvPr id="3" name="Image 2"/>
          <p:cNvPicPr>
            <a:picLocks noChangeAspect="1"/>
          </p:cNvPicPr>
          <p:nvPr/>
        </p:nvPicPr>
        <p:blipFill>
          <a:blip r:embed="rId4"/>
          <a:stretch>
            <a:fillRect/>
          </a:stretch>
        </p:blipFill>
        <p:spPr>
          <a:xfrm>
            <a:off x="10257342" y="383117"/>
            <a:ext cx="1892013" cy="1016880"/>
          </a:xfrm>
          <a:prstGeom prst="rect">
            <a:avLst/>
          </a:prstGeom>
        </p:spPr>
      </p:pic>
      <p:pic>
        <p:nvPicPr>
          <p:cNvPr id="4" name="Image 3"/>
          <p:cNvPicPr>
            <a:picLocks noChangeAspect="1"/>
          </p:cNvPicPr>
          <p:nvPr/>
        </p:nvPicPr>
        <p:blipFill>
          <a:blip r:embed="rId5"/>
          <a:stretch>
            <a:fillRect/>
          </a:stretch>
        </p:blipFill>
        <p:spPr>
          <a:xfrm>
            <a:off x="10761478" y="1524000"/>
            <a:ext cx="991488" cy="911252"/>
          </a:xfrm>
          <a:prstGeom prst="rect">
            <a:avLst/>
          </a:prstGeom>
        </p:spPr>
      </p:pic>
      <p:sp>
        <p:nvSpPr>
          <p:cNvPr id="13" name="ZoneTexte 12"/>
          <p:cNvSpPr txBox="1"/>
          <p:nvPr/>
        </p:nvSpPr>
        <p:spPr>
          <a:xfrm>
            <a:off x="8041261" y="2635077"/>
            <a:ext cx="3961580" cy="646331"/>
          </a:xfrm>
          <a:prstGeom prst="rect">
            <a:avLst/>
          </a:prstGeom>
          <a:noFill/>
        </p:spPr>
        <p:txBody>
          <a:bodyPr wrap="square" rtlCol="0">
            <a:spAutoFit/>
          </a:bodyPr>
          <a:lstStyle/>
          <a:p>
            <a:r>
              <a:rPr lang="en-GB" dirty="0" err="1"/>
              <a:t>Quel</a:t>
            </a:r>
            <a:r>
              <a:rPr lang="en-GB" dirty="0"/>
              <a:t> </a:t>
            </a:r>
            <a:r>
              <a:rPr lang="en-GB" dirty="0" err="1"/>
              <a:t>traité</a:t>
            </a:r>
            <a:r>
              <a:rPr lang="en-GB" dirty="0"/>
              <a:t> [nom de </a:t>
            </a:r>
            <a:r>
              <a:rPr lang="en-GB" dirty="0" err="1"/>
              <a:t>votre</a:t>
            </a:r>
            <a:r>
              <a:rPr lang="en-GB" dirty="0"/>
              <a:t> pays] a-t-</a:t>
            </a:r>
            <a:r>
              <a:rPr lang="en-GB" dirty="0" err="1"/>
              <a:t>elle</a:t>
            </a:r>
            <a:r>
              <a:rPr lang="en-GB" dirty="0"/>
              <a:t>/il </a:t>
            </a:r>
            <a:r>
              <a:rPr lang="en-GB" dirty="0" err="1"/>
              <a:t>ratifié</a:t>
            </a:r>
            <a:r>
              <a:rPr lang="en-GB" dirty="0"/>
              <a:t> ?  </a:t>
            </a:r>
          </a:p>
        </p:txBody>
      </p:sp>
      <p:pic>
        <p:nvPicPr>
          <p:cNvPr id="14" name="Image 13"/>
          <p:cNvPicPr>
            <a:picLocks noChangeAspect="1"/>
          </p:cNvPicPr>
          <p:nvPr/>
        </p:nvPicPr>
        <p:blipFill>
          <a:blip r:embed="rId6"/>
          <a:stretch>
            <a:fillRect/>
          </a:stretch>
        </p:blipFill>
        <p:spPr>
          <a:xfrm>
            <a:off x="2040835" y="1764632"/>
            <a:ext cx="5819061" cy="3879374"/>
          </a:xfrm>
          <a:prstGeom prst="rect">
            <a:avLst/>
          </a:prstGeom>
        </p:spPr>
      </p:pic>
      <p:sp>
        <p:nvSpPr>
          <p:cNvPr id="11" name="Titre 1">
            <a:extLst>
              <a:ext uri="{FF2B5EF4-FFF2-40B4-BE49-F238E27FC236}">
                <a16:creationId xmlns:a16="http://schemas.microsoft.com/office/drawing/2014/main" id="{AEFE6D1D-EDD7-D87E-C650-4067393C6F37}"/>
              </a:ext>
            </a:extLst>
          </p:cNvPr>
          <p:cNvSpPr txBox="1">
            <a:spLocks/>
          </p:cNvSpPr>
          <p:nvPr/>
        </p:nvSpPr>
        <p:spPr>
          <a:xfrm>
            <a:off x="4499006" y="-15198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solidFill>
                  <a:srgbClr val="FBA617"/>
                </a:solidFill>
              </a:rPr>
              <a:t>Traités</a:t>
            </a:r>
            <a:r>
              <a:rPr lang="en-US" sz="4000" dirty="0">
                <a:solidFill>
                  <a:srgbClr val="FBA617"/>
                </a:solidFill>
              </a:rPr>
              <a:t> des Nations </a:t>
            </a:r>
            <a:r>
              <a:rPr lang="en-US" sz="4000" dirty="0" err="1">
                <a:solidFill>
                  <a:srgbClr val="FBA617"/>
                </a:solidFill>
              </a:rPr>
              <a:t>Unies</a:t>
            </a:r>
            <a:endParaRPr lang="fr-BE" sz="4000" dirty="0">
              <a:solidFill>
                <a:srgbClr val="FBA617"/>
              </a:solidFill>
            </a:endParaRPr>
          </a:p>
        </p:txBody>
      </p:sp>
      <p:sp>
        <p:nvSpPr>
          <p:cNvPr id="15" name="ZoneTexte 14">
            <a:extLst>
              <a:ext uri="{FF2B5EF4-FFF2-40B4-BE49-F238E27FC236}">
                <a16:creationId xmlns:a16="http://schemas.microsoft.com/office/drawing/2014/main" id="{8375245F-4DE3-F6BF-AE69-1AD8F2BDD43D}"/>
              </a:ext>
            </a:extLst>
          </p:cNvPr>
          <p:cNvSpPr txBox="1"/>
          <p:nvPr/>
        </p:nvSpPr>
        <p:spPr>
          <a:xfrm>
            <a:off x="10193057" y="6041538"/>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E26DBA51-4DF6-84DE-0476-FD008F275B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6964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88E8A8-1127-461C-B276-1561DA8E25BF}"/>
              </a:ext>
            </a:extLst>
          </p:cNvPr>
          <p:cNvSpPr txBox="1">
            <a:spLocks/>
          </p:cNvSpPr>
          <p:nvPr/>
        </p:nvSpPr>
        <p:spPr>
          <a:xfrm>
            <a:off x="4724791" y="61516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FBA617"/>
                </a:solidFill>
              </a:rPr>
              <a:t>MÉCANISMES DE CONTRÔLE DES TRAITES</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fr-BE" sz="2800" dirty="0">
                <a:solidFill>
                  <a:schemeClr val="bg1"/>
                </a:solidFill>
              </a:rPr>
              <a:t>Partie 1 :  Présentation des mécanismes onusiens et européens </a:t>
            </a:r>
          </a:p>
        </p:txBody>
      </p:sp>
      <p:pic>
        <p:nvPicPr>
          <p:cNvPr id="3" name="Image 2"/>
          <p:cNvPicPr>
            <a:picLocks noChangeAspect="1"/>
          </p:cNvPicPr>
          <p:nvPr/>
        </p:nvPicPr>
        <p:blipFill>
          <a:blip r:embed="rId4"/>
          <a:stretch>
            <a:fillRect/>
          </a:stretch>
        </p:blipFill>
        <p:spPr>
          <a:xfrm>
            <a:off x="10394973" y="265023"/>
            <a:ext cx="1752311" cy="941796"/>
          </a:xfrm>
          <a:prstGeom prst="rect">
            <a:avLst/>
          </a:prstGeom>
        </p:spPr>
      </p:pic>
      <p:pic>
        <p:nvPicPr>
          <p:cNvPr id="4" name="Image 3"/>
          <p:cNvPicPr>
            <a:picLocks noChangeAspect="1"/>
          </p:cNvPicPr>
          <p:nvPr/>
        </p:nvPicPr>
        <p:blipFill>
          <a:blip r:embed="rId5"/>
          <a:stretch>
            <a:fillRect/>
          </a:stretch>
        </p:blipFill>
        <p:spPr>
          <a:xfrm>
            <a:off x="10677988" y="1553245"/>
            <a:ext cx="813359" cy="747538"/>
          </a:xfrm>
          <a:prstGeom prst="rect">
            <a:avLst/>
          </a:prstGeom>
        </p:spPr>
      </p:pic>
      <p:sp>
        <p:nvSpPr>
          <p:cNvPr id="13" name="ZoneTexte 12"/>
          <p:cNvSpPr txBox="1"/>
          <p:nvPr/>
        </p:nvSpPr>
        <p:spPr>
          <a:xfrm>
            <a:off x="4286623" y="1891121"/>
            <a:ext cx="7736764" cy="2814617"/>
          </a:xfrm>
          <a:prstGeom prst="rect">
            <a:avLst/>
          </a:prstGeom>
          <a:noFill/>
        </p:spPr>
        <p:txBody>
          <a:bodyPr wrap="square" rtlCol="0">
            <a:spAutoFit/>
          </a:bodyPr>
          <a:lstStyle/>
          <a:p>
            <a:pPr>
              <a:lnSpc>
                <a:spcPct val="150000"/>
              </a:lnSpc>
            </a:pPr>
            <a:r>
              <a:rPr lang="fr-BE" altLang="fr-FR" i="1" dirty="0"/>
              <a:t>	</a:t>
            </a:r>
            <a:r>
              <a:rPr lang="fr-BE" altLang="fr-FR" sz="2000" b="1" dirty="0"/>
              <a:t>A. Rapports</a:t>
            </a:r>
          </a:p>
          <a:p>
            <a:pPr>
              <a:lnSpc>
                <a:spcPct val="150000"/>
              </a:lnSpc>
            </a:pPr>
            <a:r>
              <a:rPr lang="fr-BE" altLang="fr-FR" sz="2000" b="1" dirty="0"/>
              <a:t>	B. Communications interétatiques</a:t>
            </a:r>
          </a:p>
          <a:p>
            <a:pPr>
              <a:lnSpc>
                <a:spcPct val="150000"/>
              </a:lnSpc>
            </a:pPr>
            <a:r>
              <a:rPr lang="fr-BE" altLang="fr-FR" sz="2000" b="1" dirty="0"/>
              <a:t>	C.  Procédure d'enquête</a:t>
            </a:r>
          </a:p>
          <a:p>
            <a:pPr>
              <a:lnSpc>
                <a:spcPct val="150000"/>
              </a:lnSpc>
            </a:pPr>
            <a:r>
              <a:rPr lang="fr-BE" altLang="fr-FR" sz="2000" b="1" dirty="0"/>
              <a:t>	D. Visites  et mécanismes nationaux de prévention </a:t>
            </a:r>
          </a:p>
          <a:p>
            <a:pPr>
              <a:lnSpc>
                <a:spcPct val="150000"/>
              </a:lnSpc>
            </a:pPr>
            <a:r>
              <a:rPr lang="fr-BE" altLang="fr-FR" sz="2000" b="1" dirty="0"/>
              <a:t>	E. Mesures d'alerte précoce et procédures d'urgence </a:t>
            </a:r>
          </a:p>
          <a:p>
            <a:pPr>
              <a:lnSpc>
                <a:spcPct val="150000"/>
              </a:lnSpc>
            </a:pPr>
            <a:r>
              <a:rPr lang="fr-BE" altLang="fr-FR" sz="2000" b="1" dirty="0"/>
              <a:t>	F. Communications individuelles / Plaintes individuelles</a:t>
            </a:r>
            <a:endParaRPr lang="fr-BE" altLang="fr-FR" sz="2000" i="1" dirty="0"/>
          </a:p>
        </p:txBody>
      </p:sp>
      <p:sp>
        <p:nvSpPr>
          <p:cNvPr id="10" name="ZoneTexte 9">
            <a:extLst>
              <a:ext uri="{FF2B5EF4-FFF2-40B4-BE49-F238E27FC236}">
                <a16:creationId xmlns:a16="http://schemas.microsoft.com/office/drawing/2014/main" id="{AEE8CEBB-0D3C-F5F9-7986-4F3444A1062E}"/>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2" name="Image 1" descr="Une image contenant texte&#10;&#10;Description générée automatiquement">
            <a:extLst>
              <a:ext uri="{FF2B5EF4-FFF2-40B4-BE49-F238E27FC236}">
                <a16:creationId xmlns:a16="http://schemas.microsoft.com/office/drawing/2014/main" id="{D6A1D9AA-6B6B-8EE8-EA84-F13AF5283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06065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1" name="Flèche droite 10"/>
          <p:cNvSpPr/>
          <p:nvPr/>
        </p:nvSpPr>
        <p:spPr>
          <a:xfrm>
            <a:off x="920608" y="2550799"/>
            <a:ext cx="11226677" cy="453512"/>
          </a:xfrm>
          <a:prstGeom prst="rightArrow">
            <a:avLst/>
          </a:prstGeom>
          <a:gradFill flip="none" rotWithShape="1">
            <a:gsLst>
              <a:gs pos="0">
                <a:srgbClr val="5CBDB2">
                  <a:tint val="66000"/>
                  <a:satMod val="160000"/>
                </a:srgbClr>
              </a:gs>
              <a:gs pos="50000">
                <a:srgbClr val="5CBDB2">
                  <a:tint val="44500"/>
                  <a:satMod val="160000"/>
                </a:srgbClr>
              </a:gs>
              <a:gs pos="100000">
                <a:srgbClr val="5CBDB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797586" y="-134304"/>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RAPPORTS</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fr-BE" sz="2800" dirty="0">
                <a:solidFill>
                  <a:schemeClr val="bg1"/>
                </a:solidFill>
              </a:rPr>
              <a:t>Partie 1 :  Présentation des mécanismes onusiens et européens </a:t>
            </a:r>
          </a:p>
        </p:txBody>
      </p:sp>
      <p:pic>
        <p:nvPicPr>
          <p:cNvPr id="3" name="Image 2"/>
          <p:cNvPicPr>
            <a:picLocks noChangeAspect="1"/>
          </p:cNvPicPr>
          <p:nvPr/>
        </p:nvPicPr>
        <p:blipFill>
          <a:blip r:embed="rId4"/>
          <a:stretch>
            <a:fillRect/>
          </a:stretch>
        </p:blipFill>
        <p:spPr>
          <a:xfrm>
            <a:off x="10366830" y="359252"/>
            <a:ext cx="1529891" cy="822254"/>
          </a:xfrm>
          <a:prstGeom prst="rect">
            <a:avLst/>
          </a:prstGeom>
        </p:spPr>
      </p:pic>
      <p:pic>
        <p:nvPicPr>
          <p:cNvPr id="4" name="Image 3"/>
          <p:cNvPicPr>
            <a:picLocks noChangeAspect="1"/>
          </p:cNvPicPr>
          <p:nvPr/>
        </p:nvPicPr>
        <p:blipFill>
          <a:blip r:embed="rId5"/>
          <a:stretch>
            <a:fillRect/>
          </a:stretch>
        </p:blipFill>
        <p:spPr>
          <a:xfrm>
            <a:off x="9283245" y="281494"/>
            <a:ext cx="963824" cy="885827"/>
          </a:xfrm>
          <a:prstGeom prst="rect">
            <a:avLst/>
          </a:prstGeom>
        </p:spPr>
      </p:pic>
      <p:sp>
        <p:nvSpPr>
          <p:cNvPr id="13" name="ZoneTexte 12"/>
          <p:cNvSpPr txBox="1"/>
          <p:nvPr/>
        </p:nvSpPr>
        <p:spPr>
          <a:xfrm>
            <a:off x="4025824" y="1198924"/>
            <a:ext cx="7058844" cy="923330"/>
          </a:xfrm>
          <a:prstGeom prst="rect">
            <a:avLst/>
          </a:prstGeom>
          <a:noFill/>
        </p:spPr>
        <p:txBody>
          <a:bodyPr wrap="square" rtlCol="0">
            <a:spAutoFit/>
          </a:bodyPr>
          <a:lstStyle/>
          <a:p>
            <a:r>
              <a:rPr lang="en-US" altLang="fr-FR" b="1" dirty="0" err="1"/>
              <a:t>Quels</a:t>
            </a:r>
            <a:r>
              <a:rPr lang="en-US" altLang="fr-FR" b="1" dirty="0"/>
              <a:t> </a:t>
            </a:r>
            <a:r>
              <a:rPr lang="en-US" altLang="fr-FR" b="1" dirty="0" err="1"/>
              <a:t>comités</a:t>
            </a:r>
            <a:r>
              <a:rPr lang="en-US" altLang="fr-FR" b="1" dirty="0"/>
              <a:t> ? </a:t>
            </a:r>
            <a:r>
              <a:rPr lang="en-US" altLang="fr-FR" b="1" dirty="0" err="1"/>
              <a:t>Tous</a:t>
            </a:r>
            <a:r>
              <a:rPr lang="en-US" altLang="fr-FR" b="1" dirty="0"/>
              <a:t> ?</a:t>
            </a:r>
          </a:p>
          <a:p>
            <a:endParaRPr lang="en-US" altLang="fr-FR" b="1" dirty="0"/>
          </a:p>
          <a:p>
            <a:r>
              <a:rPr lang="en-US" altLang="fr-FR" b="1" dirty="0"/>
              <a:t>Comment </a:t>
            </a:r>
            <a:r>
              <a:rPr lang="en-US" altLang="fr-FR" b="1" dirty="0" err="1"/>
              <a:t>cela</a:t>
            </a:r>
            <a:r>
              <a:rPr lang="en-US" altLang="fr-FR" b="1" dirty="0"/>
              <a:t> </a:t>
            </a:r>
            <a:r>
              <a:rPr lang="en-US" altLang="fr-FR" b="1" dirty="0" err="1"/>
              <a:t>fonctionne</a:t>
            </a:r>
            <a:r>
              <a:rPr lang="en-US" altLang="fr-FR" b="1" dirty="0"/>
              <a:t>-t-il ?</a:t>
            </a:r>
          </a:p>
        </p:txBody>
      </p:sp>
      <p:sp>
        <p:nvSpPr>
          <p:cNvPr id="2" name="ZoneTexte 1"/>
          <p:cNvSpPr txBox="1"/>
          <p:nvPr/>
        </p:nvSpPr>
        <p:spPr>
          <a:xfrm>
            <a:off x="4162277" y="3796654"/>
            <a:ext cx="7861110" cy="1754326"/>
          </a:xfrm>
          <a:prstGeom prst="rect">
            <a:avLst/>
          </a:prstGeom>
          <a:noFill/>
        </p:spPr>
        <p:txBody>
          <a:bodyPr wrap="square" rtlCol="0">
            <a:spAutoFit/>
          </a:bodyPr>
          <a:lstStyle/>
          <a:p>
            <a:r>
              <a:rPr lang="fr-BE" altLang="fr-FR" b="1" dirty="0"/>
              <a:t>Comment les avocats d’enfants peuvent-ils utiliser ce mécanisme ?</a:t>
            </a:r>
          </a:p>
          <a:p>
            <a:r>
              <a:rPr lang="fr-BE" altLang="fr-FR" dirty="0"/>
              <a:t>Soyez en contact avec les ONG qui font des rapports et signalez-leur les violations que vous constatez,</a:t>
            </a:r>
          </a:p>
          <a:p>
            <a:r>
              <a:rPr lang="fr-BE" altLang="fr-FR" dirty="0"/>
              <a:t>Lisez les observations finales que le comité a adoptées pour votre pays.</a:t>
            </a:r>
          </a:p>
          <a:p>
            <a:r>
              <a:rPr lang="fr-BE" altLang="fr-FR" dirty="0"/>
              <a:t>Si vous travaillez avec des enfants étrangers, les observations finales des comités peuvent vous aider à présenter une situation dans le pays d'origine.</a:t>
            </a:r>
            <a:endParaRPr lang="en-GB" dirty="0"/>
          </a:p>
        </p:txBody>
      </p:sp>
      <p:sp>
        <p:nvSpPr>
          <p:cNvPr id="5" name="ZoneTexte 4"/>
          <p:cNvSpPr txBox="1"/>
          <p:nvPr/>
        </p:nvSpPr>
        <p:spPr>
          <a:xfrm>
            <a:off x="2542258" y="2299316"/>
            <a:ext cx="1255328" cy="923330"/>
          </a:xfrm>
          <a:prstGeom prst="rect">
            <a:avLst/>
          </a:prstGeom>
          <a:solidFill>
            <a:srgbClr val="FBA617"/>
          </a:solidFill>
        </p:spPr>
        <p:txBody>
          <a:bodyPr wrap="square" rtlCol="0">
            <a:spAutoFit/>
          </a:bodyPr>
          <a:lstStyle/>
          <a:p>
            <a:pPr algn="ctr"/>
            <a:r>
              <a:rPr lang="en-GB" b="1" dirty="0">
                <a:solidFill>
                  <a:schemeClr val="bg1"/>
                </a:solidFill>
              </a:rPr>
              <a:t>Rapport de </a:t>
            </a:r>
            <a:r>
              <a:rPr lang="en-GB" b="1" dirty="0" err="1">
                <a:solidFill>
                  <a:schemeClr val="bg1"/>
                </a:solidFill>
              </a:rPr>
              <a:t>l'État</a:t>
            </a:r>
            <a:r>
              <a:rPr lang="en-GB" b="1" dirty="0">
                <a:solidFill>
                  <a:schemeClr val="bg1"/>
                </a:solidFill>
              </a:rPr>
              <a:t> </a:t>
            </a:r>
            <a:r>
              <a:rPr lang="en-GB" b="1" dirty="0" err="1">
                <a:solidFill>
                  <a:schemeClr val="bg1"/>
                </a:solidFill>
              </a:rPr>
              <a:t>partie</a:t>
            </a:r>
            <a:endParaRPr lang="en-GB" b="1" dirty="0">
              <a:solidFill>
                <a:schemeClr val="bg1"/>
              </a:solidFill>
            </a:endParaRPr>
          </a:p>
        </p:txBody>
      </p:sp>
      <p:sp>
        <p:nvSpPr>
          <p:cNvPr id="14" name="ZoneTexte 13"/>
          <p:cNvSpPr txBox="1"/>
          <p:nvPr/>
        </p:nvSpPr>
        <p:spPr>
          <a:xfrm>
            <a:off x="3948676" y="2295667"/>
            <a:ext cx="1895813" cy="646331"/>
          </a:xfrm>
          <a:prstGeom prst="rect">
            <a:avLst/>
          </a:prstGeom>
          <a:solidFill>
            <a:srgbClr val="FBA617"/>
          </a:solidFill>
        </p:spPr>
        <p:txBody>
          <a:bodyPr wrap="square" rtlCol="0">
            <a:spAutoFit/>
          </a:bodyPr>
          <a:lstStyle/>
          <a:p>
            <a:pPr algn="ctr"/>
            <a:r>
              <a:rPr lang="en-GB" b="1" dirty="0">
                <a:solidFill>
                  <a:schemeClr val="bg1"/>
                </a:solidFill>
              </a:rPr>
              <a:t>Rapport </a:t>
            </a:r>
            <a:r>
              <a:rPr lang="en-GB" b="1" dirty="0" err="1">
                <a:solidFill>
                  <a:schemeClr val="bg1"/>
                </a:solidFill>
              </a:rPr>
              <a:t>alternatif</a:t>
            </a:r>
            <a:r>
              <a:rPr lang="en-GB" b="1" dirty="0">
                <a:solidFill>
                  <a:schemeClr val="bg1"/>
                </a:solidFill>
              </a:rPr>
              <a:t> (ONG et INDH))</a:t>
            </a:r>
          </a:p>
        </p:txBody>
      </p:sp>
      <p:sp>
        <p:nvSpPr>
          <p:cNvPr id="15" name="ZoneTexte 14"/>
          <p:cNvSpPr txBox="1"/>
          <p:nvPr/>
        </p:nvSpPr>
        <p:spPr>
          <a:xfrm>
            <a:off x="6220236" y="2700384"/>
            <a:ext cx="1895813" cy="646331"/>
          </a:xfrm>
          <a:prstGeom prst="rect">
            <a:avLst/>
          </a:prstGeom>
          <a:solidFill>
            <a:srgbClr val="FBA617"/>
          </a:solidFill>
        </p:spPr>
        <p:txBody>
          <a:bodyPr wrap="square" rtlCol="0">
            <a:spAutoFit/>
          </a:bodyPr>
          <a:lstStyle/>
          <a:p>
            <a:pPr algn="ctr"/>
            <a:r>
              <a:rPr lang="en-GB" b="1" dirty="0">
                <a:solidFill>
                  <a:schemeClr val="bg1"/>
                </a:solidFill>
              </a:rPr>
              <a:t>Dialogue </a:t>
            </a:r>
            <a:r>
              <a:rPr lang="en-GB" b="1" dirty="0" err="1">
                <a:solidFill>
                  <a:schemeClr val="bg1"/>
                </a:solidFill>
              </a:rPr>
              <a:t>Interactif</a:t>
            </a:r>
            <a:r>
              <a:rPr lang="en-GB" b="1" dirty="0">
                <a:solidFill>
                  <a:schemeClr val="bg1"/>
                </a:solidFill>
              </a:rPr>
              <a:t> </a:t>
            </a:r>
          </a:p>
        </p:txBody>
      </p:sp>
      <p:sp>
        <p:nvSpPr>
          <p:cNvPr id="16" name="ZoneTexte 15"/>
          <p:cNvSpPr txBox="1"/>
          <p:nvPr/>
        </p:nvSpPr>
        <p:spPr>
          <a:xfrm>
            <a:off x="5995579" y="2249500"/>
            <a:ext cx="1895813" cy="369332"/>
          </a:xfrm>
          <a:prstGeom prst="rect">
            <a:avLst/>
          </a:prstGeom>
          <a:solidFill>
            <a:srgbClr val="FBA617"/>
          </a:solidFill>
        </p:spPr>
        <p:txBody>
          <a:bodyPr wrap="square" rtlCol="0">
            <a:spAutoFit/>
          </a:bodyPr>
          <a:lstStyle/>
          <a:p>
            <a:pPr algn="ctr"/>
            <a:r>
              <a:rPr lang="en-GB" b="1" dirty="0">
                <a:solidFill>
                  <a:schemeClr val="bg1"/>
                </a:solidFill>
              </a:rPr>
              <a:t>Pre-session</a:t>
            </a:r>
          </a:p>
        </p:txBody>
      </p:sp>
      <p:sp>
        <p:nvSpPr>
          <p:cNvPr id="17" name="ZoneTexte 16"/>
          <p:cNvSpPr txBox="1"/>
          <p:nvPr/>
        </p:nvSpPr>
        <p:spPr>
          <a:xfrm>
            <a:off x="8270835" y="2307355"/>
            <a:ext cx="1895813" cy="646331"/>
          </a:xfrm>
          <a:prstGeom prst="rect">
            <a:avLst/>
          </a:prstGeom>
          <a:solidFill>
            <a:srgbClr val="FBA617"/>
          </a:solidFill>
        </p:spPr>
        <p:txBody>
          <a:bodyPr wrap="square" rtlCol="0">
            <a:spAutoFit/>
          </a:bodyPr>
          <a:lstStyle/>
          <a:p>
            <a:pPr algn="ctr"/>
            <a:r>
              <a:rPr lang="en-GB" b="1" dirty="0">
                <a:solidFill>
                  <a:schemeClr val="bg1"/>
                </a:solidFill>
              </a:rPr>
              <a:t>Observations finales</a:t>
            </a:r>
          </a:p>
        </p:txBody>
      </p:sp>
      <p:sp>
        <p:nvSpPr>
          <p:cNvPr id="18" name="ZoneTexte 17"/>
          <p:cNvSpPr txBox="1"/>
          <p:nvPr/>
        </p:nvSpPr>
        <p:spPr>
          <a:xfrm>
            <a:off x="10321434" y="2430988"/>
            <a:ext cx="1529890" cy="369332"/>
          </a:xfrm>
          <a:prstGeom prst="rect">
            <a:avLst/>
          </a:prstGeom>
          <a:solidFill>
            <a:srgbClr val="FBA617"/>
          </a:solidFill>
        </p:spPr>
        <p:txBody>
          <a:bodyPr wrap="square" rtlCol="0">
            <a:spAutoFit/>
          </a:bodyPr>
          <a:lstStyle/>
          <a:p>
            <a:pPr algn="ctr"/>
            <a:r>
              <a:rPr lang="en-GB" b="1" dirty="0" err="1">
                <a:solidFill>
                  <a:schemeClr val="bg1"/>
                </a:solidFill>
              </a:rPr>
              <a:t>Suivi</a:t>
            </a:r>
            <a:endParaRPr lang="en-GB" b="1" dirty="0">
              <a:solidFill>
                <a:schemeClr val="bg1"/>
              </a:solidFill>
            </a:endParaRPr>
          </a:p>
        </p:txBody>
      </p:sp>
      <p:sp>
        <p:nvSpPr>
          <p:cNvPr id="19" name="ZoneTexte 18"/>
          <p:cNvSpPr txBox="1"/>
          <p:nvPr/>
        </p:nvSpPr>
        <p:spPr>
          <a:xfrm>
            <a:off x="918938" y="2622481"/>
            <a:ext cx="1529890" cy="1200329"/>
          </a:xfrm>
          <a:prstGeom prst="rect">
            <a:avLst/>
          </a:prstGeom>
          <a:solidFill>
            <a:srgbClr val="FBA617"/>
          </a:solidFill>
        </p:spPr>
        <p:txBody>
          <a:bodyPr wrap="square" rtlCol="0">
            <a:spAutoFit/>
          </a:bodyPr>
          <a:lstStyle/>
          <a:p>
            <a:pPr algn="ctr"/>
            <a:r>
              <a:rPr lang="en-GB" b="1" dirty="0" err="1">
                <a:solidFill>
                  <a:schemeClr val="bg1"/>
                </a:solidFill>
              </a:rPr>
              <a:t>Liste</a:t>
            </a:r>
            <a:r>
              <a:rPr lang="en-GB" b="1" dirty="0">
                <a:solidFill>
                  <a:schemeClr val="bg1"/>
                </a:solidFill>
              </a:rPr>
              <a:t> des </a:t>
            </a:r>
            <a:r>
              <a:rPr lang="en-GB" b="1" dirty="0" err="1">
                <a:solidFill>
                  <a:schemeClr val="bg1"/>
                </a:solidFill>
              </a:rPr>
              <a:t>problèmes</a:t>
            </a:r>
            <a:r>
              <a:rPr lang="en-GB" b="1" dirty="0">
                <a:solidFill>
                  <a:schemeClr val="bg1"/>
                </a:solidFill>
              </a:rPr>
              <a:t> </a:t>
            </a:r>
            <a:r>
              <a:rPr lang="en-GB" b="1" dirty="0" err="1">
                <a:solidFill>
                  <a:schemeClr val="bg1"/>
                </a:solidFill>
              </a:rPr>
              <a:t>avant</a:t>
            </a:r>
            <a:r>
              <a:rPr lang="en-GB" b="1" dirty="0">
                <a:solidFill>
                  <a:schemeClr val="bg1"/>
                </a:solidFill>
              </a:rPr>
              <a:t> la </a:t>
            </a:r>
            <a:r>
              <a:rPr lang="en-GB" b="1" dirty="0" err="1">
                <a:solidFill>
                  <a:schemeClr val="bg1"/>
                </a:solidFill>
              </a:rPr>
              <a:t>déclaration</a:t>
            </a:r>
            <a:endParaRPr lang="en-GB" b="1" dirty="0">
              <a:solidFill>
                <a:schemeClr val="bg1"/>
              </a:solidFill>
            </a:endParaRPr>
          </a:p>
        </p:txBody>
      </p:sp>
      <p:sp>
        <p:nvSpPr>
          <p:cNvPr id="10" name="ZoneTexte 9"/>
          <p:cNvSpPr txBox="1"/>
          <p:nvPr/>
        </p:nvSpPr>
        <p:spPr>
          <a:xfrm>
            <a:off x="1158455" y="3800533"/>
            <a:ext cx="1529890" cy="369332"/>
          </a:xfrm>
          <a:prstGeom prst="rect">
            <a:avLst/>
          </a:prstGeom>
          <a:noFill/>
        </p:spPr>
        <p:txBody>
          <a:bodyPr wrap="square" rtlCol="0">
            <a:spAutoFit/>
          </a:bodyPr>
          <a:lstStyle/>
          <a:p>
            <a:r>
              <a:rPr lang="en-GB" dirty="0"/>
              <a:t>(</a:t>
            </a:r>
            <a:r>
              <a:rPr lang="en-GB" dirty="0" err="1"/>
              <a:t>Parfois</a:t>
            </a:r>
            <a:r>
              <a:rPr lang="en-GB" dirty="0"/>
              <a:t>)</a:t>
            </a:r>
          </a:p>
        </p:txBody>
      </p:sp>
      <p:sp>
        <p:nvSpPr>
          <p:cNvPr id="21" name="ZoneTexte 20">
            <a:extLst>
              <a:ext uri="{FF2B5EF4-FFF2-40B4-BE49-F238E27FC236}">
                <a16:creationId xmlns:a16="http://schemas.microsoft.com/office/drawing/2014/main" id="{03B1D57C-1639-25BC-F3B9-F56010FAEA30}"/>
              </a:ext>
            </a:extLst>
          </p:cNvPr>
          <p:cNvSpPr txBox="1"/>
          <p:nvPr/>
        </p:nvSpPr>
        <p:spPr>
          <a:xfrm>
            <a:off x="10193057" y="6025496"/>
            <a:ext cx="1877438" cy="600164"/>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p:txBody>
      </p:sp>
      <p:pic>
        <p:nvPicPr>
          <p:cNvPr id="6" name="Image 5" descr="Une image contenant texte&#10;&#10;Description générée automatiquement">
            <a:extLst>
              <a:ext uri="{FF2B5EF4-FFF2-40B4-BE49-F238E27FC236}">
                <a16:creationId xmlns:a16="http://schemas.microsoft.com/office/drawing/2014/main" id="{F45BA1A6-6911-EE56-5B75-243C49385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338614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5848</TotalTime>
  <Words>12960</Words>
  <Application>Microsoft Office PowerPoint</Application>
  <PresentationFormat>Grand écran</PresentationFormat>
  <Paragraphs>810</Paragraphs>
  <Slides>37</Slides>
  <Notes>37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Wingdings</vt:lpstr>
      <vt:lpstr>Thème Office</vt:lpstr>
      <vt:lpstr>Les mécanismes  internationaux de protection  de l’enfance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Étude de cas : quel mécanisme dois-je utiliser pour défendre les droits de mon jeune client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Andrea Thomas</cp:lastModifiedBy>
  <cp:revision>164</cp:revision>
  <dcterms:created xsi:type="dcterms:W3CDTF">2022-03-24T10:36:03Z</dcterms:created>
  <dcterms:modified xsi:type="dcterms:W3CDTF">2023-03-22T14:01:37Z</dcterms:modified>
</cp:coreProperties>
</file>