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4"/>
  </p:notesMasterIdLst>
  <p:sldIdLst>
    <p:sldId id="257" r:id="rId5"/>
    <p:sldId id="258" r:id="rId6"/>
    <p:sldId id="259" r:id="rId7"/>
    <p:sldId id="262" r:id="rId8"/>
    <p:sldId id="263" r:id="rId9"/>
    <p:sldId id="264" r:id="rId10"/>
    <p:sldId id="265" r:id="rId11"/>
    <p:sldId id="266" r:id="rId12"/>
    <p:sldId id="267" r:id="rId13"/>
    <p:sldId id="261" r:id="rId14"/>
    <p:sldId id="268" r:id="rId15"/>
    <p:sldId id="269" r:id="rId16"/>
    <p:sldId id="270" r:id="rId17"/>
    <p:sldId id="271" r:id="rId18"/>
    <p:sldId id="272" r:id="rId19"/>
    <p:sldId id="273" r:id="rId20"/>
    <p:sldId id="274" r:id="rId21"/>
    <p:sldId id="275" r:id="rId22"/>
    <p:sldId id="276" r:id="rId23"/>
    <p:sldId id="277" r:id="rId24"/>
    <p:sldId id="282" r:id="rId25"/>
    <p:sldId id="278" r:id="rId26"/>
    <p:sldId id="279" r:id="rId27"/>
    <p:sldId id="280" r:id="rId28"/>
    <p:sldId id="281" r:id="rId29"/>
    <p:sldId id="283" r:id="rId30"/>
    <p:sldId id="284" r:id="rId31"/>
    <p:sldId id="285" r:id="rId32"/>
    <p:sldId id="260"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DB2"/>
    <a:srgbClr val="FBA617"/>
    <a:srgbClr val="EC7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22" autoAdjust="0"/>
  </p:normalViewPr>
  <p:slideViewPr>
    <p:cSldViewPr snapToGrid="0">
      <p:cViewPr varScale="1">
        <p:scale>
          <a:sx n="61" d="100"/>
          <a:sy n="61" d="100"/>
        </p:scale>
        <p:origin x="149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6BD46-DBE0-40EF-9DC0-B3BD1BD499CC}" type="datetimeFigureOut">
              <a:rPr lang="en-GB" smtClean="0"/>
              <a:t>20/05/2022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1AF4B-DBCB-4C03-97D2-007A1E8DBD61}" type="slidenum">
              <a:rPr lang="en-GB" smtClean="0"/>
              <a:t>‹N°›</a:t>
            </a:fld>
            <a:endParaRPr lang="en-GB"/>
          </a:p>
        </p:txBody>
      </p:sp>
    </p:spTree>
    <p:extLst>
      <p:ext uri="{BB962C8B-B14F-4D97-AF65-F5344CB8AC3E}">
        <p14:creationId xmlns:p14="http://schemas.microsoft.com/office/powerpoint/2010/main" val="71795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Integrate</a:t>
            </a:r>
            <a:r>
              <a:rPr lang="fr-BE" dirty="0"/>
              <a:t> the</a:t>
            </a:r>
            <a:r>
              <a:rPr lang="fr-BE" baseline="0" dirty="0"/>
              <a:t> logo of </a:t>
            </a:r>
            <a:r>
              <a:rPr lang="fr-BE" baseline="0" dirty="0" err="1"/>
              <a:t>your</a:t>
            </a:r>
            <a:r>
              <a:rPr lang="fr-BE" baseline="0" dirty="0"/>
              <a:t> organisation on the </a:t>
            </a:r>
            <a:r>
              <a:rPr lang="fr-BE" baseline="0" dirty="0" err="1"/>
              <a:t>left</a:t>
            </a:r>
            <a:r>
              <a:rPr lang="fr-BE" baseline="0" dirty="0"/>
              <a:t> </a:t>
            </a:r>
            <a:r>
              <a:rPr lang="fr-BE" baseline="0" dirty="0" err="1"/>
              <a:t>side</a:t>
            </a:r>
            <a:r>
              <a:rPr lang="fr-BE" baseline="0" dirty="0"/>
              <a:t> of the CLEAR-Rights logo on </a:t>
            </a:r>
            <a:r>
              <a:rPr lang="fr-BE" baseline="0" dirty="0" err="1"/>
              <a:t>each</a:t>
            </a:r>
            <a:r>
              <a:rPr lang="fr-BE" baseline="0" dirty="0"/>
              <a:t> slide.</a:t>
            </a:r>
            <a:endParaRPr lang="fr-BE" dirty="0"/>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53759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effectLst/>
              </a:rPr>
              <a:t>Each young person is different and will have different understanding and expectations of a situation and their lawyer. After trying to put ourselves in the shoes of a young person, we will listen with the participants to the testimonies of young people who have been in conflict with the law and who testify about what they appreciated or did not appreciate in their relationship with their lawyer. </a:t>
            </a:r>
            <a:endParaRPr lang="fr-BE" dirty="0">
              <a:effectLst/>
            </a:endParaRPr>
          </a:p>
          <a:p>
            <a:r>
              <a:rPr lang="en-GB" dirty="0">
                <a:effectLst/>
              </a:rPr>
              <a:t> </a:t>
            </a:r>
            <a:endParaRPr lang="fr-BE" dirty="0">
              <a:effectLst/>
            </a:endParaRPr>
          </a:p>
          <a:p>
            <a:r>
              <a:rPr lang="en-GB" sz="1200" kern="1200" dirty="0">
                <a:solidFill>
                  <a:schemeClr val="tx1"/>
                </a:solidFill>
                <a:effectLst/>
                <a:latin typeface="+mn-lt"/>
                <a:ea typeface="+mn-ea"/>
                <a:cs typeface="+mn-cs"/>
              </a:rPr>
              <a:t>DCI-Belgium will use recordings from two young participants in the </a:t>
            </a:r>
            <a:r>
              <a:rPr lang="en-GB" sz="1200" kern="1200" dirty="0" err="1">
                <a:solidFill>
                  <a:schemeClr val="tx1"/>
                </a:solidFill>
                <a:effectLst/>
                <a:latin typeface="+mn-lt"/>
                <a:ea typeface="+mn-ea"/>
                <a:cs typeface="+mn-cs"/>
              </a:rPr>
              <a:t>Youthlab</a:t>
            </a:r>
            <a:r>
              <a:rPr lang="en-GB" sz="1200" kern="1200" dirty="0">
                <a:solidFill>
                  <a:schemeClr val="tx1"/>
                </a:solidFill>
                <a:effectLst/>
                <a:latin typeface="+mn-lt"/>
                <a:ea typeface="+mn-ea"/>
                <a:cs typeface="+mn-cs"/>
              </a:rPr>
              <a:t> project in Belgium. The CLEAR Rights project partners can either receive these recordings and translate them, or interview young people who are experts in their country's experience and record them. </a:t>
            </a:r>
            <a:endParaRPr lang="fr-BE" dirty="0">
              <a:effectLst/>
            </a:endParaRPr>
          </a:p>
          <a:p>
            <a:r>
              <a:rPr lang="en-GB" dirty="0">
                <a:effectLst/>
              </a:rPr>
              <a:t>Screen one recording and ask participants to share their thoughts on it. Screen the other and ask again participants to share their thoughts on it.</a:t>
            </a:r>
            <a:endParaRPr lang="fr-BE" dirty="0">
              <a:effectLst/>
            </a:endParaRPr>
          </a:p>
          <a:p>
            <a:r>
              <a:rPr lang="en-GB" dirty="0">
                <a:effectLst/>
              </a:rPr>
              <a:t> </a:t>
            </a:r>
            <a:endParaRPr lang="fr-BE" dirty="0">
              <a:effectLst/>
            </a:endParaRPr>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88948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effectLst/>
              </a:rPr>
              <a:t>Finally, a video developed by the Children Advisory Board in Hungary is screened. The young members of the CAB speak from a different perspective than the previous testimonies as they have not had the experience of being in conflict with the law. They answer two questions: the ideal lawyer for me is someone who … and how a safe environment looks like for me?</a:t>
            </a:r>
          </a:p>
          <a:p>
            <a:r>
              <a:rPr lang="en-GB" dirty="0">
                <a:effectLst/>
              </a:rPr>
              <a:t>Add subtitle to the video. </a:t>
            </a:r>
            <a:endParaRPr lang="fr-BE" dirty="0">
              <a:effectLst/>
            </a:endParaRPr>
          </a:p>
          <a:p>
            <a:r>
              <a:rPr lang="en-GB" dirty="0">
                <a:effectLst/>
              </a:rPr>
              <a:t>Screen the video and ask participants to share their thoughts on it.</a:t>
            </a:r>
            <a:endParaRPr lang="fr-BE" dirty="0">
              <a:effectLst/>
            </a:endParaRPr>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24752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76098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How do the lawyers define themselves?</a:t>
            </a:r>
          </a:p>
          <a:p>
            <a:r>
              <a:rPr lang="en-US" dirty="0"/>
              <a:t>The lawyers met in Belgium during the LA Child</a:t>
            </a:r>
            <a:r>
              <a:rPr lang="en-US" baseline="0" dirty="0"/>
              <a:t> project (www.lachild.eu)</a:t>
            </a:r>
            <a:r>
              <a:rPr lang="en-US" dirty="0"/>
              <a:t> </a:t>
            </a:r>
            <a:r>
              <a:rPr lang="en-US" dirty="0" err="1"/>
              <a:t>emphasised</a:t>
            </a:r>
            <a:r>
              <a:rPr lang="en-US" dirty="0"/>
              <a:t> their role as spokesperson for the young person: "Your role is to be the spokesperson for the young person. You have to really ask him what he wants to ask and say to the judge and help him to say it.”</a:t>
            </a:r>
          </a:p>
          <a:p>
            <a:endParaRPr lang="en-US" dirty="0"/>
          </a:p>
          <a:p>
            <a:r>
              <a:rPr lang="en-US" dirty="0"/>
              <a:t>They listed several of their missions: to advise, inform (about what is going to happen, about their rights), listen, help, guarantee respect for their rights, and plead for them before the judge. </a:t>
            </a:r>
          </a:p>
          <a:p>
            <a:endParaRPr lang="en-US" dirty="0"/>
          </a:p>
          <a:p>
            <a:r>
              <a:rPr lang="en-US" dirty="0"/>
              <a:t>Furthermore, one of the lawyers interviewed stated that her role is "to have a legal understanding of the young person's rights, so not the young person's interests, but rather the law". Far from opposing the rights of the child and the best interests of the child, she pointed out that in a judicial procedure for minors, other actors already have the task of defending what they consider to be the best interests of the young person. The young person's lawyer has the particular role of ensuring that the young person's rights, including procedural rights, have been respected. She illustrates, "For example, if the young person's face is ever blurred on CCTV, you insist on that, no one else is going to think about it.” (extract from the LA Child report on Belgium page 35)</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19593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a:t>
            </a:r>
            <a:r>
              <a:rPr lang="en-US" baseline="0" dirty="0"/>
              <a:t> social worker who works with children in conflict with the law responds to the question “</a:t>
            </a:r>
            <a:r>
              <a:rPr lang="en-US" dirty="0"/>
              <a:t>What specific skills and qualities lawyers</a:t>
            </a:r>
            <a:r>
              <a:rPr lang="en-US" baseline="0" dirty="0"/>
              <a:t> for children need?”</a:t>
            </a:r>
            <a:endParaRPr lang="en-US" dirty="0"/>
          </a:p>
          <a:p>
            <a:r>
              <a:rPr lang="en-US" dirty="0"/>
              <a:t>- </a:t>
            </a:r>
            <a:r>
              <a:rPr lang="en-US" b="1" dirty="0"/>
              <a:t>Delivering reliable information </a:t>
            </a:r>
            <a:r>
              <a:rPr lang="en-US" dirty="0"/>
              <a:t>- The importance of reliable information, good knowledge of youth law: </a:t>
            </a:r>
          </a:p>
          <a:p>
            <a:r>
              <a:rPr lang="en-US" dirty="0"/>
              <a:t>o To be able to inform young people well, especially about the different philosophy of youth law (education not repression)</a:t>
            </a:r>
          </a:p>
          <a:p>
            <a:r>
              <a:rPr lang="en-US" dirty="0"/>
              <a:t>o “Show that they know what they are talking about, that they master the subject", it allows for confidence and if they don’t it can leads to mistrust.</a:t>
            </a:r>
          </a:p>
          <a:p>
            <a:r>
              <a:rPr lang="en-US" dirty="0"/>
              <a:t>o "What is also important is to be able to show humility, so say to the young person that I don't know but that I am committed to doing the research and I will come back to you.”</a:t>
            </a:r>
          </a:p>
          <a:p>
            <a:endParaRPr lang="en-US" dirty="0"/>
          </a:p>
          <a:p>
            <a:r>
              <a:rPr lang="en-US" dirty="0"/>
              <a:t>- </a:t>
            </a:r>
            <a:r>
              <a:rPr lang="en-US" b="1" dirty="0"/>
              <a:t>Reliability</a:t>
            </a:r>
            <a:r>
              <a:rPr lang="en-US" dirty="0"/>
              <a:t>: keeping commitments, if you say you are going to do something or find out or come and see him you have to do it. "So it's important to keep a consistent attitude and always have the same position. To be reliable, to show the young person that he can count on us, that whatever happens, we discuss, we evaluate, but we are there.”</a:t>
            </a:r>
          </a:p>
          <a:p>
            <a:r>
              <a:rPr lang="en-US" dirty="0"/>
              <a:t>- It is important to insist on the </a:t>
            </a:r>
            <a:r>
              <a:rPr lang="en-US" b="1" dirty="0"/>
              <a:t>strict respect of professional secrecy</a:t>
            </a:r>
            <a:r>
              <a:rPr lang="en-US" dirty="0"/>
              <a:t>, there is information that they will share and it is normal that they do not want to exchange it with other professionals, especially those from the detention</a:t>
            </a:r>
            <a:r>
              <a:rPr lang="en-US" baseline="0" dirty="0"/>
              <a:t> </a:t>
            </a:r>
            <a:r>
              <a:rPr lang="en-US" baseline="0" dirty="0" err="1"/>
              <a:t>centre</a:t>
            </a:r>
            <a:r>
              <a:rPr lang="en-US" dirty="0"/>
              <a:t>, because the work context is completely different.</a:t>
            </a:r>
          </a:p>
          <a:p>
            <a:r>
              <a:rPr lang="en-US" dirty="0"/>
              <a:t>- </a:t>
            </a:r>
            <a:r>
              <a:rPr lang="en-US" b="1" dirty="0"/>
              <a:t>Involvement</a:t>
            </a:r>
            <a:r>
              <a:rPr lang="en-US" dirty="0"/>
              <a:t>: she sees that often minors</a:t>
            </a:r>
            <a:r>
              <a:rPr lang="en-US" baseline="0" dirty="0"/>
              <a:t> in detention </a:t>
            </a:r>
            <a:r>
              <a:rPr lang="en-US" baseline="0" dirty="0" err="1"/>
              <a:t>centre</a:t>
            </a:r>
            <a:r>
              <a:rPr lang="en-US" baseline="0" dirty="0"/>
              <a:t> cannot</a:t>
            </a:r>
            <a:r>
              <a:rPr lang="en-US" dirty="0"/>
              <a:t> contact their lawyer</a:t>
            </a:r>
            <a:r>
              <a:rPr lang="en-US" baseline="0" dirty="0"/>
              <a:t> because the lawyer is not enough available: t</a:t>
            </a:r>
            <a:r>
              <a:rPr lang="en-US" dirty="0"/>
              <a:t>he lawyer doesn't answer the phone, doesn't come to see him, at best spends a few seconds with him before the hearing. The young person has the impression that the lawyer has not bothered to look into his case,</a:t>
            </a:r>
          </a:p>
          <a:p>
            <a:endParaRPr lang="en-US" dirty="0"/>
          </a:p>
          <a:p>
            <a:r>
              <a:rPr lang="en-US" dirty="0"/>
              <a:t>A psychologist working for a service for minor in</a:t>
            </a:r>
            <a:r>
              <a:rPr lang="en-US" baseline="0" dirty="0"/>
              <a:t> conflict with the law answer to the question “what is the role of lawyer for children in conflict with the law?”</a:t>
            </a:r>
            <a:endParaRPr lang="en-US" dirty="0"/>
          </a:p>
          <a:p>
            <a:r>
              <a:rPr lang="en-US" dirty="0"/>
              <a:t>- Explain the measures/sentences in detail to the young person, particularly the conditions to be respected and the consequences if the young person does not respect them. Explain what will happen next, what will happen afterwards and how?</a:t>
            </a:r>
          </a:p>
          <a:p>
            <a:r>
              <a:rPr lang="en-US" dirty="0"/>
              <a:t>- Staying in contact: the lawyer should initiate the contact and not wait for the other way round. </a:t>
            </a:r>
          </a:p>
          <a:p>
            <a:r>
              <a:rPr lang="en-US" dirty="0"/>
              <a:t>- Unavailability, the fact that the lawyer does not feel concerned by the young person's situation </a:t>
            </a:r>
          </a:p>
          <a:p>
            <a:endParaRPr lang="en-US" dirty="0"/>
          </a:p>
          <a:p>
            <a:r>
              <a:rPr lang="en-US" dirty="0"/>
              <a:t>A member of the child protection services answer to the question “what is the role of lawyer for children in conflict with the law?”</a:t>
            </a:r>
          </a:p>
          <a:p>
            <a:r>
              <a:rPr lang="en-US" dirty="0"/>
              <a:t>- The lawyer is not someone who prevents work from being done, he is really an important player for the young person, and regularly the young person is referred to his lawyer by the</a:t>
            </a:r>
            <a:r>
              <a:rPr lang="en-US" baseline="0" dirty="0"/>
              <a:t> child protection service</a:t>
            </a:r>
            <a:r>
              <a:rPr lang="en-US" dirty="0"/>
              <a:t>. </a:t>
            </a:r>
          </a:p>
          <a:p>
            <a:r>
              <a:rPr lang="en-US" dirty="0"/>
              <a:t>- Respect "You can't expect people to respect you if you don't respect them, that's what every social worker, or any worker, should start with." </a:t>
            </a:r>
          </a:p>
          <a:p>
            <a:r>
              <a:rPr lang="en-US" dirty="0"/>
              <a:t>- Lawyers sufficiently invested to put the procedure back where it belongs, to make the young person be heard, etc.</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87394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649358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We can identify</a:t>
            </a:r>
            <a:r>
              <a:rPr lang="en-GB" baseline="0" dirty="0"/>
              <a:t> three different perception of the role of the lawyer for children in conflict with the law: </a:t>
            </a:r>
          </a:p>
          <a:p>
            <a:r>
              <a:rPr lang="en-US" dirty="0"/>
              <a:t>- The first is the guardian ad litem. He is a kind of guardian-lawyer. He ensures that the procedure is respected and pleads what he thinks is the best solution for the child. His intervention goes beyond the strictly legal framework and enters the psychosocial sphere.</a:t>
            </a:r>
          </a:p>
          <a:p>
            <a:r>
              <a:rPr lang="en-US" dirty="0"/>
              <a:t>- The second model is the amicus curiae model. Here, the lawyer also has a great deal of autonomy of action and has an investigative and reporting role. He works in collaboration with the court to find the solution that best meets the interests of the child.</a:t>
            </a:r>
          </a:p>
          <a:p>
            <a:pPr marL="171450" indent="-171450">
              <a:buFontTx/>
              <a:buChar char="-"/>
            </a:pPr>
            <a:r>
              <a:rPr lang="en-US" dirty="0"/>
              <a:t>Finally, the third model is the '</a:t>
            </a:r>
            <a:r>
              <a:rPr lang="en-US" dirty="0" err="1"/>
              <a:t>defence</a:t>
            </a:r>
            <a:r>
              <a:rPr lang="en-US" dirty="0"/>
              <a:t> lawyer‘/ “the advocate” who plays a classic role comparable to that of an adult. The specificity of his mandate lies more in the means used to fulfil it, taking into account the age and situation of the minor, than in the scope of the mandate. He presents the young person's point of view and not his own, and is the guarantor of respect for the rights of his young client.</a:t>
            </a:r>
          </a:p>
          <a:p>
            <a:pPr marL="171450" indent="-171450">
              <a:buFontTx/>
              <a:buChar char="-"/>
            </a:pPr>
            <a:endParaRPr lang="en-US" dirty="0"/>
          </a:p>
          <a:p>
            <a:r>
              <a:rPr lang="en-US" dirty="0"/>
              <a:t>This conception of the role of the </a:t>
            </a:r>
            <a:r>
              <a:rPr lang="en-US" dirty="0" err="1"/>
              <a:t>defence</a:t>
            </a:r>
            <a:r>
              <a:rPr lang="en-US" dirty="0"/>
              <a:t> lawyer is the one adopted by the ECtHR. According to the Court, every accused person - including a minor - has the right to participate effectively in his or her trial, including the right to attend but also to hear and understand the proceedings. The youth has a right to meaningful participation, which is only respected insofar as he or she "comprehensively understands the nature and significance for him or her of the trial, including the scope of any sentence that may be imposed. ́</a:t>
            </a:r>
          </a:p>
          <a:p>
            <a:endParaRPr lang="en-US" dirty="0"/>
          </a:p>
          <a:p>
            <a:r>
              <a:rPr lang="en-US" dirty="0"/>
              <a:t>This means that the defendant ,</a:t>
            </a:r>
            <a:r>
              <a:rPr lang="en-US" baseline="0" dirty="0"/>
              <a:t> </a:t>
            </a:r>
            <a:r>
              <a:rPr lang="en-US" dirty="0"/>
              <a:t>if necessary with the assistance of an interpreter,</a:t>
            </a:r>
            <a:r>
              <a:rPr lang="en-US" baseline="0" dirty="0"/>
              <a:t> </a:t>
            </a:r>
            <a:r>
              <a:rPr lang="en-US" dirty="0"/>
              <a:t>a lawyer, a social worker or even a friend, must be able to understand in broad terms what is said in the ̂court. He or she must be able to follow what is said by the witness</a:t>
            </a:r>
            <a:r>
              <a:rPr lang="en-US" baseline="0" dirty="0"/>
              <a:t> </a:t>
            </a:r>
            <a:r>
              <a:rPr lang="en-US" dirty="0"/>
              <a:t>and, if represented ́to explain to his or her lawyers his or her version of the facts, to point out to them any statement with which he disagrees and to inform them of any fact deserving to be put forward in his </a:t>
            </a:r>
            <a:r>
              <a:rPr lang="en-US" dirty="0" err="1"/>
              <a:t>defence</a:t>
            </a:r>
            <a:r>
              <a:rPr lang="en-US" dirty="0"/>
              <a:t> ̂". The Court thus </a:t>
            </a:r>
            <a:r>
              <a:rPr lang="en-US" dirty="0" err="1"/>
              <a:t>emphasises</a:t>
            </a:r>
            <a:r>
              <a:rPr lang="en-US" dirty="0"/>
              <a:t> that it is the minor who should lead the trial, not his or her lawyer, and excludes the "guardian ad litem" and "amicus curiae" models.</a:t>
            </a:r>
          </a:p>
          <a:p>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33687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See pages 43 and 44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endParaRPr lang="en-US" dirty="0"/>
          </a:p>
          <a:p>
            <a:endParaRPr lang="en-US" dirty="0"/>
          </a:p>
          <a:p>
            <a:r>
              <a:rPr lang="en-US" dirty="0"/>
              <a:t>“</a:t>
            </a:r>
            <a:r>
              <a:rPr lang="en-US" b="1" dirty="0"/>
              <a:t>22. The role of a lawyer as the child’s spokesperson </a:t>
            </a:r>
          </a:p>
          <a:p>
            <a:r>
              <a:rPr lang="en-US" b="1" dirty="0"/>
              <a:t>EU AND INTERNATIONAL STANDARDS </a:t>
            </a:r>
          </a:p>
          <a:p>
            <a:r>
              <a:rPr lang="en-US" dirty="0"/>
              <a:t>The lawyer must carry the child’s word, as stated in the Council of Europe’s Guidelines on Child-friendly Justice: “Children should be considered as fully fledged clients with their own rights and lawyers representing children should bring forward the opinion of the child.”(IV, D., 2., §40), even if he or she does not agree with the child’s views, as the UNICEF Guidelines on Child-friendly Legal Aid specifies in its Guideline 2: “It is very important that the child’s legal representative does not silence the child’s voice if the representative disagrees with the view the child is expressing, as the representative’s role is to obtain the child’s informed consent on the best strategy to use.” </a:t>
            </a:r>
          </a:p>
          <a:p>
            <a:endParaRPr lang="en-US" dirty="0"/>
          </a:p>
          <a:p>
            <a:r>
              <a:rPr lang="en-US" dirty="0"/>
              <a:t>“Your role is to be the child’s spokesperson. Really ask him what he wants to ask and tell the judge, and then help him to say it” Child lawyer in Belgium. </a:t>
            </a:r>
          </a:p>
          <a:p>
            <a:endParaRPr lang="en-US" dirty="0"/>
          </a:p>
          <a:p>
            <a:r>
              <a:rPr lang="en-US" b="1" dirty="0"/>
              <a:t>BENEFITS AND CHALLENGES </a:t>
            </a:r>
          </a:p>
          <a:p>
            <a:r>
              <a:rPr lang="en-US" dirty="0"/>
              <a:t>Communication with children, especially when they are young or lack maturity, is not easy. It is often difficult for lawyers to know how best to represent their opinions in such cases. Really carrying the child’s word ensures that the best interests of the child are considered and that the child’s rights to be heard and to participate (even indirectly) are respected.</a:t>
            </a:r>
          </a:p>
          <a:p>
            <a:endParaRPr lang="en-US" b="1" dirty="0"/>
          </a:p>
          <a:p>
            <a:r>
              <a:rPr lang="en-US" b="1" dirty="0"/>
              <a:t>RECOMMENDATIONS</a:t>
            </a:r>
          </a:p>
          <a:p>
            <a:r>
              <a:rPr lang="en-US" dirty="0"/>
              <a:t>The lawyer has the function of strengthening the child’s subjective position in the case and compensating his/her lack of knowledge and experience of the judicial culture and system during the procedure. The lawyer must take into account the child’s views and give them due weight during the procedure. He/ she should also respect the child’s opinions even if he/she does not agree with them. In this case, his/her role is to advise the child on the possible consequences of his/her decisions but ultimately respect what the child demands. ˌ</a:t>
            </a:r>
          </a:p>
          <a:p>
            <a:r>
              <a:rPr lang="en-US" dirty="0"/>
              <a:t>The lawyer should: • Be sure that he/she understands well the child’s requests; </a:t>
            </a:r>
          </a:p>
          <a:p>
            <a:r>
              <a:rPr lang="en-US" dirty="0"/>
              <a:t>• Communicate clearly the child’s interests, views and feelings to the court and other relevant bodies; • Properly inform the child regarding the impact of their participation; • Verify that decisions of the judge have given due weight to the opinion of the child; • Encourage and ensure the participation of the child; • Protect and intervene when the environment is inappropriate or hostile to the child’s participation - for example if the questions asked are misleading or could influence the answer, or if the publicity of the hearing may have a negative impact on the participation of the child; • Check that the pace is adapted to the child and ask for pauses when needed; • Make sure that the participation of the child does not expose him or her to risks; • Give the child feedback on the judge’s decision and the extent to which the judge has taken his or her requests and needs into account; • Ensure that the child is not forced to participate against his or her will. Children should be informed that they can stop participating at any time but also on the consequences this will have</a:t>
            </a: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8512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See pages 38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endParaRPr lang="en-US" dirty="0"/>
          </a:p>
          <a:p>
            <a:endParaRPr lang="en-US" dirty="0"/>
          </a:p>
          <a:p>
            <a:r>
              <a:rPr lang="en-US" dirty="0"/>
              <a:t>Article 3 of the International Convention on the Rights of the Child states that the best interests of the child shall be a primary consideration in all actions concerning children. The well-being of the child in conflict with the law should therefore always be the determining factor in the consideration of his/her case. This principle also has consequences for the work of the lawyer. The lawyer’s role is to protect the rights of his or her client and to act as his or her spokesperson. With regard to the best interests of the child, the lawyer’s main role is therefore to ensure that they are duly assessed and taken into account in any decisions that concern the child (decisions are taken by a judge, a placement institution etc.). The lawyer should therefore be able to assess the possible impact (positive or negative) of all decisions that may affect the child and his/her physical and psychological well-being. The lawyer’s role as a spokesperson is decisive in this respect in the sense that he or she has to bring the voice of the young person to the decision-making authority (the judge), and the best interests of the child have to be assessed taking into account different criteria, including the child’s opinion. According to the Council of Europe’s Guidelines on Child-friendly Justice, a lawyer does not have to bring forward what he or she considers to be the best interests of the child (as does a guardian or a public defender) but should convey and defend the child’s views and opinions, as in the case of an adult client. The lawyer should seek the child’s informed consent on the best strategy to use. If the lawyer disagrees with the child’s opinion, he or she should try to convince the child, as would be the case with any other client. “Children should be considered as </a:t>
            </a:r>
            <a:r>
              <a:rPr lang="en-US" dirty="0" err="1"/>
              <a:t>fullyfledged</a:t>
            </a:r>
            <a:r>
              <a:rPr lang="en-US" dirty="0"/>
              <a:t> clients with their own rights and lawyers representing children should bring forward the opinion of the child.” In some situations, occupying the role of spokesperson for the child may lead the lawyer to argue for things that are not actually within the best interests of the child. Nevertheless, he or she has a duty to bring the child’s voice to the authorities who make the decision.</a:t>
            </a: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43760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See pages 41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endParaRPr lang="en-US" dirty="0"/>
          </a:p>
          <a:p>
            <a:endParaRPr lang="en-US" dirty="0"/>
          </a:p>
          <a:p>
            <a:r>
              <a:rPr lang="en-US" b="1" dirty="0"/>
              <a:t>EU AND INTERNATIONAL STANDARDS </a:t>
            </a:r>
          </a:p>
          <a:p>
            <a:r>
              <a:rPr lang="en-US" dirty="0"/>
              <a:t>The Directive (EU) 2016/800 states the child’s right to be informed: “when children are made aware that they are suspects or accused persons in criminal proceedings, they are informed promptly about their rights in accordance with Directive 2012/13/EU and about general aspects of the conduct of the proceedings.”(Article 4) This right to information is recalled in the Council of Europe’s Guidelines on Child-friendly Justice, which lists the information that must be given to children “from their first involvement with the justice system”. Information on their rights, on the functioning of the justice system and procedures, on the charges against them, and on the general progress of the trial are all types of information listed that must be communicated to children, always in a manner adapted to their level of understanding. (IV, A, 1, 1.)</a:t>
            </a:r>
          </a:p>
          <a:p>
            <a:endParaRPr lang="en-US" dirty="0"/>
          </a:p>
          <a:p>
            <a:r>
              <a:rPr lang="en-US" b="1" dirty="0"/>
              <a:t>BENEFITS AND CHALLENGES </a:t>
            </a:r>
          </a:p>
          <a:p>
            <a:r>
              <a:rPr lang="en-US" dirty="0"/>
              <a:t>Informing the child and making sure he/she understands the stakes of the procedure allows him/her to exercise his or her rights in full knowledge of the facts and is a crucial prerequisite for the exercise of the child’s right to be heard. The child’s ability to understand, remember and assimilate the information his or her lawyer communicates to him or her depends on multiple factors, including the child’s age, maturity, command of the language, past experiences, current energy levels and emotional state. However, in many cases, lawyers do not have the time to explain the whole procedure to the child in detail. Sometimes the lawyers even meet the child at the time of the hearing and therefore do not have time to inform the child of any necessary information.</a:t>
            </a:r>
          </a:p>
          <a:p>
            <a:endParaRPr lang="en-US" dirty="0"/>
          </a:p>
          <a:p>
            <a:r>
              <a:rPr lang="en-US" b="1" dirty="0"/>
              <a:t>RECOMMENDATIONS</a:t>
            </a:r>
          </a:p>
          <a:p>
            <a:r>
              <a:rPr lang="en-US" dirty="0"/>
              <a:t>The lawyer is a privileged person communicating with the child throughout the procedure. Therefore, he/she has a duty to inform the child about specific information regarding his/her rights and the procedure. ʺRegarding information on rights and procedure, the lawyer should “give the most detailed and appropriate information to the situation and to the child” (LA Child report), the lawyer should: • Give the information in a manner adapted to each child: taking into consideration his/her age, vulnerability, capacity of understanding, experience and knowledge of justice and emotional state; • Taking this into account, the lawyer should give the most clear, </a:t>
            </a:r>
            <a:r>
              <a:rPr lang="en-US" dirty="0" err="1"/>
              <a:t>situationappropriate</a:t>
            </a:r>
            <a:r>
              <a:rPr lang="en-US" dirty="0"/>
              <a:t> and complete information possible; • Using child-friendly material can be useful; • Take care not to overwhelm the child with too much information. It is a question of balance between the obligation to give information and the needs of the child, which the lawyer will have to </a:t>
            </a:r>
            <a:r>
              <a:rPr lang="en-US" dirty="0" err="1"/>
              <a:t>analyse</a:t>
            </a:r>
            <a:r>
              <a:rPr lang="en-US" dirty="0"/>
              <a:t> for each individual case. ʺAmong the important information that the child should receive, the lawyer should explain: • the charges against him/her; • the role of the lawyer; • the protective logic of the justice system for children; • how the procedure will take place, the role of different actors and the possible outcomes; • the possibilities for appeal; • the specific rights of the child at each and every stage of the proceedings (e.g. the right to be silent, to ask for an interruption of the hearing in order to talk to his/her lawyer, to not answer certain questions, and so on.) </a:t>
            </a: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03840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This module aims at discussing the role of the lawyer for children in conflict with the law. According to international law, the lawyer has to be the spokesperson of the child at all time and has specific duties, inter alia of being present at each step of the procedure, in informing the child or when the child is deprived of liberty... Not all lawyers know exactly what their role according to international standards is; even though it is an important requirement so that they really provide an adapted legal assistance to children. In order to really understand what the role of the lawyer for children is and how to endorse it, it is important to see it through the eyes of children or other professionals. </a:t>
            </a:r>
            <a:endParaRPr lang="fr-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what this module offers: analysing and understanding the role of the lawyer for children and how to endorse it thanks to inputs from international standards, young person, other professionals and exchanges between participants. </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93659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See pages 41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p>
          <a:p>
            <a:endParaRPr lang="en-US" baseline="0" dirty="0"/>
          </a:p>
          <a:p>
            <a:r>
              <a:rPr lang="en-US" baseline="0" dirty="0"/>
              <a:t>+ inspiring practices: </a:t>
            </a:r>
            <a:r>
              <a:rPr lang="en-US" dirty="0"/>
              <a:t>ˌGood practice for conveying this information to children is to develop some child-friendly materials that contain relevant legal information and make it widely accessible, as suggested by the Council of Europe’s Guidelines on </a:t>
            </a:r>
            <a:r>
              <a:rPr lang="en-US" dirty="0" err="1"/>
              <a:t>Childfriendly</a:t>
            </a:r>
            <a:r>
              <a:rPr lang="en-US" dirty="0"/>
              <a:t> Justice (IV, A, 1) </a:t>
            </a: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386507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See pages</a:t>
            </a:r>
            <a:r>
              <a:rPr lang="en-US" baseline="0" dirty="0"/>
              <a:t> 40 and 41 </a:t>
            </a:r>
            <a:r>
              <a:rPr lang="en-US" dirty="0"/>
              <a:t>and following of the LA Child Guidelines for child-friendly legal aid for children in conflict with the law, Recommendations and inspiring practices aimed at legal aid providers and policy makers</a:t>
            </a:r>
            <a:r>
              <a:rPr lang="en-US" baseline="0" dirty="0"/>
              <a:t> : https://lachild.eu/wp-content</a:t>
            </a:r>
          </a:p>
          <a:p>
            <a:endParaRPr lang="en-US" baseline="0" dirty="0"/>
          </a:p>
          <a:p>
            <a:r>
              <a:rPr lang="en-US" dirty="0"/>
              <a:t>� EU AND INTERNATIONAL STANDARDS </a:t>
            </a:r>
          </a:p>
          <a:p>
            <a:r>
              <a:rPr lang="en-US" dirty="0"/>
              <a:t>In line with the EU Directive 2016/800, children should be assisted by lawyers, “in order to allow them to exercise the rights of the </a:t>
            </a:r>
            <a:r>
              <a:rPr lang="en-US" dirty="0" err="1"/>
              <a:t>defence</a:t>
            </a:r>
            <a:r>
              <a:rPr lang="en-US" dirty="0"/>
              <a:t> effectively.” (article 6, 2) The 2012 UN Principles and Guidelines on Access to Legal Aid in Criminal Justice Systems recalls “the right (for children) to have legal or other appropriate assistance in the preparation and presentation of his or her </a:t>
            </a:r>
            <a:r>
              <a:rPr lang="en-US" dirty="0" err="1"/>
              <a:t>defence</a:t>
            </a:r>
            <a:r>
              <a:rPr lang="en-US" dirty="0"/>
              <a:t>”. (Guideline 11, 58, b) </a:t>
            </a:r>
          </a:p>
          <a:p>
            <a:endParaRPr lang="en-US" dirty="0"/>
          </a:p>
          <a:p>
            <a:r>
              <a:rPr lang="en-US" dirty="0"/>
              <a:t>� BENEFITS AND CHALLENGES As children are vulnerable and do not have the same capacity to understand the legal system as adults, the </a:t>
            </a:r>
            <a:r>
              <a:rPr lang="en-US" dirty="0" err="1"/>
              <a:t>defence</a:t>
            </a:r>
            <a:r>
              <a:rPr lang="en-US" dirty="0"/>
              <a:t> of their rights relies even more heavily on the lawyer. Defending the child means guaranteeing the respect of their rights and pleading on their behalf before the judge.</a:t>
            </a:r>
            <a:r>
              <a:rPr lang="en-US" baseline="0" dirty="0"/>
              <a:t>/uploads/2021/10/LA-CHILD_EN_LowRes.pdf </a:t>
            </a:r>
          </a:p>
          <a:p>
            <a:r>
              <a:rPr lang="en-US" dirty="0"/>
              <a:t>Furthermore, one of the lawyers interviewed for the LA Child research stated that her role is “to have not only a child’s interest reading of the situation, but rather a legal one”. The child’s lawyer has the particular role of ensuring that the rights of the child, particularly procedural rights, have been respected. She illustrates “For example, if the child’s face is blurred on security camera footage, you insist on it; no one else will think about it.” </a:t>
            </a:r>
          </a:p>
          <a:p>
            <a:endParaRPr lang="en-US" baseline="0" dirty="0"/>
          </a:p>
          <a:p>
            <a:r>
              <a:rPr lang="en-US" baseline="0" dirty="0"/>
              <a:t>RECOMMENDATIONS</a:t>
            </a:r>
          </a:p>
          <a:p>
            <a:pPr marL="171450" indent="-171450">
              <a:buFont typeface="Arial" panose="020B0604020202020204" pitchFamily="34" charset="0"/>
              <a:buChar char="•"/>
            </a:pPr>
            <a:r>
              <a:rPr lang="en-US" dirty="0"/>
              <a:t>The lawyer has to prepare the legal </a:t>
            </a:r>
            <a:r>
              <a:rPr lang="en-US" dirty="0" err="1"/>
              <a:t>defence</a:t>
            </a:r>
            <a:r>
              <a:rPr lang="en-US" dirty="0"/>
              <a:t> of his or her child client. This implies reflecting on the best legal </a:t>
            </a:r>
            <a:r>
              <a:rPr lang="en-US" dirty="0" err="1"/>
              <a:t>defence</a:t>
            </a:r>
            <a:r>
              <a:rPr lang="en-US" dirty="0"/>
              <a:t> strategy with the participation of the child, and therefore taking into account his or her needs as well as wishes. </a:t>
            </a:r>
          </a:p>
          <a:p>
            <a:pPr marL="171450" indent="-171450">
              <a:buFont typeface="Arial" panose="020B0604020202020204" pitchFamily="34" charset="0"/>
              <a:buChar char="•"/>
            </a:pPr>
            <a:r>
              <a:rPr lang="en-US" dirty="0"/>
              <a:t>The other main role of the lawyer is to ensure that all rights of the child are duly respected, especially procedural rights, such as the right to confidentiality and privacy, the right to be informed, the right to participate, </a:t>
            </a:r>
            <a:r>
              <a:rPr lang="en-US" dirty="0" err="1"/>
              <a:t>etc</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643632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pages 39</a:t>
            </a:r>
            <a:r>
              <a:rPr lang="en-US" baseline="0" dirty="0"/>
              <a:t> and 40</a:t>
            </a:r>
            <a:r>
              <a:rPr lang="en-US" dirty="0"/>
              <a:t>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 </a:t>
            </a:r>
            <a:r>
              <a:rPr lang="en-US" b="1" dirty="0"/>
              <a:t>EU AND INTERNATIONAL STANDARDS </a:t>
            </a:r>
          </a:p>
          <a:p>
            <a:r>
              <a:rPr lang="en-US" dirty="0"/>
              <a:t>The EU Directive 2016/800 requires that the Member States ensure “children are assisted by a lawyer without undue delay once they are made aware that they are suspects or accused persons.” It enumerates the stages of the procedure where the lawyer’s presence alongside the child is particularly important: before any hearing, during the investigative or evidence-gathering act, without undue delay after deprivation of liberty or in due time before he or she appears before a court. (art. 6). </a:t>
            </a:r>
          </a:p>
          <a:p>
            <a:endParaRPr lang="en-US" dirty="0"/>
          </a:p>
          <a:p>
            <a:r>
              <a:rPr lang="en-US" dirty="0"/>
              <a:t>� </a:t>
            </a:r>
            <a:r>
              <a:rPr lang="en-US" b="1" dirty="0"/>
              <a:t>BENEFITS AND CHALLENGES</a:t>
            </a:r>
          </a:p>
          <a:p>
            <a:r>
              <a:rPr lang="en-US" b="1" dirty="0"/>
              <a:t> </a:t>
            </a:r>
            <a:r>
              <a:rPr lang="en-US" dirty="0"/>
              <a:t>The presence of the legal aid provider at the various stages of the proceedings is an important guarantee that the procedural rights of the child are respected. Furthermore, the presence of one and the same lawyer throughout the procedure is essential for a relationship of trust with the child and thus for his or her quality representation. The availability of a legal aid provider, especially the same legal provider throughout the procedure, is a significant challenge given that important steps in the procedure are usually not planned taking into account the lawyer’s availability but only necessities of the investigation or procedure. Furthermore, legal or financial barriers may hinder the presence of a legal aid provider at every stage of the procedure, for example, if lawyers are not paid under legal aid for the number of services required.</a:t>
            </a:r>
          </a:p>
          <a:p>
            <a:endParaRPr lang="en-US" baseline="0" dirty="0"/>
          </a:p>
          <a:p>
            <a:r>
              <a:rPr lang="en-US" b="1" baseline="0" dirty="0"/>
              <a:t>RECOMMENDATIONS</a:t>
            </a:r>
          </a:p>
          <a:p>
            <a:pPr marL="171450" indent="-171450">
              <a:buFont typeface="Arial" panose="020B0604020202020204" pitchFamily="34" charset="0"/>
              <a:buChar char="•"/>
            </a:pPr>
            <a:r>
              <a:rPr lang="en-US" dirty="0"/>
              <a:t>Be on time to court or the police station; </a:t>
            </a:r>
          </a:p>
          <a:p>
            <a:pPr marL="171450" indent="-171450">
              <a:buFont typeface="Arial" panose="020B0604020202020204" pitchFamily="34" charset="0"/>
              <a:buChar char="•"/>
            </a:pPr>
            <a:r>
              <a:rPr lang="en-US" dirty="0"/>
              <a:t>Alert the court or the police station if you cannot arrive on time so that they find a replacement lawyer for the child; </a:t>
            </a:r>
          </a:p>
          <a:p>
            <a:pPr marL="171450" indent="-171450">
              <a:buFont typeface="Arial" panose="020B0604020202020204" pitchFamily="34" charset="0"/>
              <a:buChar char="•"/>
            </a:pPr>
            <a:r>
              <a:rPr lang="en-US" dirty="0"/>
              <a:t>Inform the child of this replacement.</a:t>
            </a:r>
            <a:r>
              <a:rPr lang="en-US" baseline="0" dirty="0"/>
              <a:t>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INSPIRING PRACTICE</a:t>
            </a:r>
          </a:p>
          <a:p>
            <a:pPr marL="0" indent="0">
              <a:buFont typeface="Arial" panose="020B0604020202020204" pitchFamily="34" charset="0"/>
              <a:buNone/>
            </a:pPr>
            <a:r>
              <a:rPr lang="en-US" dirty="0"/>
              <a:t>ˌIn order to ensure their young client will be assisted at every stage of the proceedings, some lawyers involved in the LA Child research in Belgium said they choose to work in pairs. In this situation, the child has a lawyer of reference who, if he or she is unavailable, can be replaced by his or her partner to assist the child with certain points of the proceedings. This has several advantages: • It helps to prevent the absence of a lawyer by the side of the child at any point in the proceedings. • The lawyer can inform the child in advance that he or she will be replaced by a trusted colleague (when it is possible to anticipate such a replacement). In this way, the child is not surprised by the presence of this lawyer and trust can be maintained. • The new lawyer can be instructed by the lawyer of reference before meeting the child. This prevents the child from having to repeat themselves and start from scratch with a new counsel. • The lawyer of reference can then ensure adequate follow-up by consulting with the colleague who replaced them.</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231017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pages 53 and 54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defence</a:t>
            </a:r>
            <a:r>
              <a:rPr lang="en-US" dirty="0"/>
              <a:t> lawyer must develop a trusting relationship with the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EU AND INTERNATIONAL STANDARDS The Council of Europe’s Guidelines on Child-friendly Justice state that developing a relationship based on trust can help the child feel supported and understood: “</a:t>
            </a:r>
            <a:r>
              <a:rPr lang="en-US" dirty="0" err="1"/>
              <a:t>Childfriendly</a:t>
            </a:r>
            <a:r>
              <a:rPr lang="en-US" dirty="0"/>
              <a:t> methods should enable children to feel safe. Being accompanied by a person whom they can trust can make them feel more comfortable in the proceedings.” The UNICEF Guidelines on Child-friendly Legal Aid also stress this as “the foundation of good quality representation and assistance.” (Guideline 4) It recommends to “commit time and resources to building a trusting relationship with the child to understand what is in the child’s best interests.” (Guideline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 AND CHALLENGES Building a collaborative relationship can be challenging as very often children, particularly adolescents, are </a:t>
            </a:r>
            <a:r>
              <a:rPr lang="en-US" dirty="0" err="1"/>
              <a:t>sceptical</a:t>
            </a:r>
            <a:r>
              <a:rPr lang="en-US" dirty="0"/>
              <a:t> about a lawyer’s loyalty or competence. In this case, it may take time for the child to gain trust in the lawyer, something that may not be available within the proceedings or to the lawyer. A trust-based relationship decreases the child’s psychological tension, motivates them to collaborate and increases the chances of a better defence16.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Before and during the interview with the child, the lawyer should try to develop a trust-based relationship with the child. He/she should explain that his/her role is different from that of other adults in the legal system, such as judges or prosecutors, and that their task is to provide him/her with the best possible representation and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far as possible, the child should be assisted by the same </a:t>
            </a:r>
            <a:r>
              <a:rPr lang="en-US" dirty="0" err="1"/>
              <a:t>defence</a:t>
            </a:r>
            <a:r>
              <a:rPr lang="en-US" dirty="0"/>
              <a:t> lawyer from the beginning to the end of the legal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lawyer must be aware that each child’s experience is unique and different from that of others. The nature and delivery of their account will be influenced by their character, culture and level of understanding. Therefore, the lawyer should not make assumptions about what a child means but be open to their version of facts and try to understand what exactly they want to 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crucial component of a collaborative relationship is the creating a sense of emotional safety, which develops through: • Trust: a child needs to have trust in their lawyer. Therefore, you should not lie or mislead the child, or make promises that you cannot maintain. • Honesty: tell the child the truth in an age-appropriate way, for example when he/she wants to know what you will do with the acquired information. Be mindful that children are usually very good at reading between the lines, and they will not trust you if you evade questions. • Clarity: if the child asks questions, (for example about friends, or family) give detailed answers in language the child can understand. • Openness: be open to the child’s experience. Children will not usually invent false details about their story but sometimes they might have various reasons to do so (e.g. to protect a friend or a family member).17</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519526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pages 47 and 48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EU AND INTERNATIONAL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EU and international standards set specific procedural rights for children regarding deprivation of liberty, including the limitation of its use as a measure of the last resort and for the shortest appropriate period of time, as well as the necessity to review the decision periodically. Article 10 of Directive (EU)2016/800 especially provides for these guarantees. This Directive, consistent with the UNCRC, elaborates on the specific treatment to be followed in the case of deprivation of liberty (article 12) and recommends that Member States focus first on alternatives to detention (article 11). Prompt access to legal assistance is also a fundamental right of the child when he or she is deprived of liberty and is embedded in article 37 of the UN Convention on the rights of the child and provided for in other international standards. The UN Committee on the Rights of the Child specifies that: “there is to be no restriction on the child’s ability to communicate confidentially and at any time with his or her lawyer or other assistant” (CRC/C/GC/24, §95, 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 AND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in conflict with the law can be deprived of liberty at various stages of the proceedings and in different settings, including arrest and detention by the police, pretrial detention and detention after conviction. Ensuring proper access to legal assistance for these children is particularly important because it fosters the respect of their fundamental rights while detained but also the protection against violence (including torture or other inhumane or degrading treatment), access to education and the maintenance of contact with their family. It is also crucial because important stages of the procedure and decisions concerning the child will be taken regularly and this requires that the child be able to prepare his or her </a:t>
            </a:r>
            <a:r>
              <a:rPr lang="en-US" dirty="0" err="1"/>
              <a:t>defence</a:t>
            </a:r>
            <a:r>
              <a:rPr lang="en-US" dirty="0"/>
              <a:t> with his or her representative. Yet, deprivation of liberty has the effect of isolating the child and can be a considerable, if not insurmountable, barrier to the child’s access to legal assistance. Indeed, the refusal or lack of cooperation of the institution where the child is detained can be a huge obstacle. For example, a child’s access to legal assistance may be limited by poor access to a telephone or other suitable means of communication to contact his or her representative. On the other hand, ensuring the confidentiality of exchanges that take place over the phone or in a face-to-face meeting may not be possible due to institutional rules, staff practices or a lack of adequate facilities. Furthermore, the availability of a lawyer or lack thereof may become even more problematic when the child is deprived of liberty. Visiting the child client in detention is particularly important in order to prepare for the next stage of the procedure, ensure that his or her rights are respected and build or maintain trust between the lawyer and his/her child client. It also helps ensure the lawyer is aware of the reality of the measures and their impact on his/her young client, in order to represent him/her as best as possible. However, visits can be </a:t>
            </a:r>
            <a:r>
              <a:rPr lang="en-US" dirty="0" err="1"/>
              <a:t>timeconsuming</a:t>
            </a:r>
            <a:r>
              <a:rPr lang="en-US" dirty="0"/>
              <a:t> for lawyers and therefore few take the time to do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their child-client is deprived of liberty, legal aid providers should </a:t>
            </a:r>
            <a:r>
              <a:rPr lang="en-US" dirty="0" err="1"/>
              <a:t>endeavour</a:t>
            </a:r>
            <a:r>
              <a:rPr lang="en-US" dirty="0"/>
              <a:t> as far as possible to: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Visit at least once in person the child in the detention </a:t>
            </a:r>
            <a:r>
              <a:rPr lang="en-US" dirty="0" err="1"/>
              <a:t>centre</a:t>
            </a:r>
            <a:r>
              <a:rPr lang="en-US" dirty="0"/>
              <a:t>, for example to conduct the pre-hearing consultation;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Check that the procedural and fundamental rights of their young clients are being implemented;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Verify, when the consultation is conducted by telephone, that the guarantees of confidentiality are respected.</a:t>
            </a:r>
            <a:endParaRPr lang="en-US"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Inspiring testimony of a child lawyer in Belgium “</a:t>
            </a:r>
            <a:r>
              <a:rPr lang="en-US" dirty="0"/>
              <a:t>“Do you visit each of your young clients in detention </a:t>
            </a:r>
            <a:r>
              <a:rPr lang="en-US" dirty="0" err="1"/>
              <a:t>centres</a:t>
            </a:r>
            <a:r>
              <a:rPr lang="en-US" dirty="0"/>
              <a:t>?” “Always at least once, even if I have a busy schedule. The idea is to see how he adapts to the center, if he feels comfortable there. It’s also an opportunity to go a little further in explaining his rights. This meeting is also necessary to prepare for the hearing, so that he is empowered and able to anticipate this hearing which often takes place a couple of weeks later.” Child lawyer in Belgium</a:t>
            </a: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847656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pages 58 and 59 and following of the LA Child Guidelines for child-friendly legal aid for children in conflict with the law, Recommendations and inspiring practices aimed at legal aid providers and policy makers</a:t>
            </a:r>
            <a:r>
              <a:rPr lang="en-US" baseline="0" dirty="0"/>
              <a:t> : https://lachild.eu/wp-content/uploads/2021/10/LA-CHILD_EN_LowRes.pdf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defence</a:t>
            </a:r>
            <a:r>
              <a:rPr lang="en-US" dirty="0"/>
              <a:t> lawyer must collaborate closely with other professionals and family and this process must be guided by the best interests of the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EU AND INTERNATIONAL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stated in the Council of Europe Guidelines on child friendly justice, “With full respect of the child’s right to private and family life, close co-operation between different professionals should be encouraged in order to obtain a comprehensive understanding of the child, and an assessment of his or her legal, psychological, social, emotional, physical and cognitive situation.”(§58) Moreover, the collaboration does not stop with other professionals. Collaboration with parents and other trusted adults is very important for the child and whether or not he/ she feels supported and safe, always taking into account whether it is indeed in his/her best interests. In this regard, the Council of Europe’s Guidelines recommend that “Children should be allowed to be accompanied by their parents or, where appropriate, an adult of their choice, unless a reasoned decision has been made to the contrary in respect of that person” (§58) The UNICEF Guidelines on Child-friendly Legal Aid states in its Guideline n°8 the need to “work with family members and other supportive adults.” In that matter, it specifies that the “professional may also need to collaborate with other professionals to gain a full understanding of the child’s needs and wishes, and the risks associated with the decision.”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 AND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professionals are known to be </a:t>
            </a:r>
            <a:r>
              <a:rPr lang="en-US" dirty="0" err="1"/>
              <a:t>sceptical</a:t>
            </a:r>
            <a:r>
              <a:rPr lang="en-US" dirty="0"/>
              <a:t> towards lawyers; they often get perceived as more adversarial than cooperative when representing children. Additionally, sometimes there is a conflicting relationship between the child and the parents or other important adults. Although </a:t>
            </a:r>
            <a:r>
              <a:rPr lang="en-US" dirty="0" err="1"/>
              <a:t>specialised</a:t>
            </a:r>
            <a:r>
              <a:rPr lang="en-US" dirty="0"/>
              <a:t> institutions are involved in the legal process, their function remains formal, and there is not a great deal of active participation. Moreover, specialists are insufficiently available to take part in every proceeding. The collaboration between professionals is sometimes restricted by the judge’s decision, who will not always accept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Collaboration with other professionals such as police, prosecutors, judges, interpreters, social workers, psychologists, court officials, teachers and medical staff as well as family members contributes to the respect of the right of a child in a legal process. Collaborative arrangements may also help to reduce strain on the lawyer during the legal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Legal practitioners have an important role in encouraging collaboration between different professionals in order to develop a proper and comprehensive understanding of the child’s situation and meet the child’s needs from a multidisciplinary approach. This is particularly important in the case of vulnerable children (e.g. children in street conditions or victims of human trafficking) who have a myriad of problems affecting their legal situation. These problems often require different forms of assistance rather than just legal expertise. Therefore, to facilitate this process the </a:t>
            </a:r>
            <a:r>
              <a:rPr lang="en-US" dirty="0" err="1"/>
              <a:t>defence</a:t>
            </a:r>
            <a:r>
              <a:rPr lang="en-US" dirty="0"/>
              <a:t> lawyers should: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Be well informed on how different professionals work within the legal system in order to be able to explain to the child their role and the level of engagement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Have an updated list of all service providers that may be relevant to a particular case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 Facilitate the interaction between the child and other professionals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 Regularly attend training sessions on having a multi-disciplinary approach to the treatment of a child’s case.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would aim to create a comprehensive understanding of the role of various professionals during the legal process25.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ʺThe lawyer must also establish a collaborative relationship with family members and other supporting adults as they play an important role in ensuring the child is supported properly during the legal process. They can also make a significant contribution in the child’s reintegration after conviction26.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the same time, the lawyer must be aware of how the relationship between the child and adult might change, increasing the risk of the child being manipulated. It is crucial that the interests of other people such as parents or supportive adults do not prevail over the interest of the child27.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ʺA legal professional must act on a child’s instructions and in his or her best interests and not those of family members/legal representatives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Good practice : </a:t>
            </a:r>
            <a:r>
              <a:rPr lang="en-US" dirty="0"/>
              <a:t>For children who get involved in criminal proceedings, most European countries have in place a system of protection that guarantees the respect of children’s rights. Therefore, legal practitioners have access to different professionals who can contribute to the case.</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493587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This last part is facultative and depend on the participants who will attend the training and if the legal aid system is developed and efficient enough in your country or not.</a:t>
            </a:r>
          </a:p>
          <a:p>
            <a:pPr marL="0" lvl="0" indent="0" algn="l" rtl="0">
              <a:lnSpc>
                <a:spcPct val="115000"/>
              </a:lnSpc>
              <a:spcBef>
                <a:spcPts val="0"/>
              </a:spcBef>
              <a:spcAft>
                <a:spcPts val="0"/>
              </a:spcAft>
              <a:buClr>
                <a:schemeClr val="dk1"/>
              </a:buClr>
              <a:buSzPts val="1100"/>
              <a:buFont typeface="Arial"/>
              <a:buNone/>
            </a:pPr>
            <a:endParaRPr lang="en-US" dirty="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Pro bono comes from the </a:t>
            </a:r>
            <a:r>
              <a:rPr lang="en-US" dirty="0" err="1">
                <a:solidFill>
                  <a:srgbClr val="222222"/>
                </a:solidFill>
                <a:latin typeface="Arial"/>
                <a:ea typeface="Arial"/>
                <a:cs typeface="Arial"/>
                <a:sym typeface="Arial"/>
              </a:rPr>
              <a:t>latin</a:t>
            </a:r>
            <a:r>
              <a:rPr lang="en-US" dirty="0">
                <a:solidFill>
                  <a:srgbClr val="222222"/>
                </a:solidFill>
                <a:latin typeface="Arial"/>
                <a:ea typeface="Arial"/>
                <a:cs typeface="Arial"/>
                <a:sym typeface="Arial"/>
              </a:rPr>
              <a:t> phrase </a:t>
            </a:r>
            <a:r>
              <a:rPr lang="en-US" i="1" dirty="0">
                <a:solidFill>
                  <a:srgbClr val="222222"/>
                </a:solidFill>
                <a:latin typeface="Arial"/>
                <a:ea typeface="Arial"/>
                <a:cs typeface="Arial"/>
                <a:sym typeface="Arial"/>
              </a:rPr>
              <a:t>pro bono </a:t>
            </a:r>
            <a:r>
              <a:rPr lang="en-US" i="1" dirty="0" err="1">
                <a:solidFill>
                  <a:srgbClr val="222222"/>
                </a:solidFill>
                <a:latin typeface="Arial"/>
                <a:ea typeface="Arial"/>
                <a:cs typeface="Arial"/>
                <a:sym typeface="Arial"/>
              </a:rPr>
              <a:t>publico</a:t>
            </a:r>
            <a:r>
              <a:rPr lang="en-US" dirty="0">
                <a:solidFill>
                  <a:srgbClr val="222222"/>
                </a:solidFill>
                <a:latin typeface="Arial"/>
                <a:ea typeface="Arial"/>
                <a:cs typeface="Arial"/>
                <a:sym typeface="Arial"/>
              </a:rPr>
              <a:t> – which stands for the public good, and essentially can be defined as the provision of free legal services to those in need but otherwise without access to those services.</a:t>
            </a:r>
          </a:p>
          <a:p>
            <a:pPr marL="457200" lvl="0" indent="-228600" algn="l" rtl="0">
              <a:lnSpc>
                <a:spcPct val="115000"/>
              </a:lnSpc>
              <a:spcBef>
                <a:spcPts val="0"/>
              </a:spcBef>
              <a:spcAft>
                <a:spcPts val="0"/>
              </a:spcAft>
              <a:buClr>
                <a:schemeClr val="dk1"/>
              </a:buClr>
              <a:buSzPts val="1100"/>
              <a:buFont typeface="Arial"/>
              <a:buNone/>
            </a:pPr>
            <a:r>
              <a:rPr lang="en-US" dirty="0">
                <a:solidFill>
                  <a:srgbClr val="222222"/>
                </a:solidFill>
              </a:rPr>
              <a:t>·</a:t>
            </a:r>
            <a:r>
              <a:rPr lang="en-US" sz="700" dirty="0">
                <a:solidFill>
                  <a:srgbClr val="222222"/>
                </a:solidFill>
                <a:latin typeface="Times New Roman"/>
                <a:ea typeface="Times New Roman"/>
                <a:cs typeface="Times New Roman"/>
                <a:sym typeface="Times New Roman"/>
              </a:rPr>
              <a:t>  	</a:t>
            </a:r>
            <a:r>
              <a:rPr lang="en-US" dirty="0">
                <a:solidFill>
                  <a:srgbClr val="222222"/>
                </a:solidFill>
                <a:latin typeface="Arial"/>
                <a:ea typeface="Arial"/>
                <a:cs typeface="Arial"/>
                <a:sym typeface="Arial"/>
              </a:rPr>
              <a:t>So it’s voluntary and uncompensated legal work done by lawyers</a:t>
            </a:r>
          </a:p>
          <a:p>
            <a:pPr marL="457200" lvl="0" indent="-228600" algn="l" rtl="0">
              <a:lnSpc>
                <a:spcPct val="115000"/>
              </a:lnSpc>
              <a:spcBef>
                <a:spcPts val="0"/>
              </a:spcBef>
              <a:spcAft>
                <a:spcPts val="0"/>
              </a:spcAft>
              <a:buClr>
                <a:schemeClr val="dk1"/>
              </a:buClr>
              <a:buSzPts val="1100"/>
              <a:buFont typeface="Arial"/>
              <a:buNone/>
            </a:pPr>
            <a:r>
              <a:rPr lang="en-US" dirty="0">
                <a:solidFill>
                  <a:srgbClr val="222222"/>
                </a:solidFill>
              </a:rPr>
              <a:t>·</a:t>
            </a:r>
            <a:r>
              <a:rPr lang="en-US" sz="700" dirty="0">
                <a:solidFill>
                  <a:srgbClr val="222222"/>
                </a:solidFill>
                <a:latin typeface="Times New Roman"/>
                <a:ea typeface="Times New Roman"/>
                <a:cs typeface="Times New Roman"/>
                <a:sym typeface="Times New Roman"/>
              </a:rPr>
              <a:t>  	</a:t>
            </a:r>
            <a:r>
              <a:rPr lang="en-US" dirty="0">
                <a:solidFill>
                  <a:srgbClr val="222222"/>
                </a:solidFill>
                <a:latin typeface="Arial"/>
                <a:ea typeface="Arial"/>
                <a:cs typeface="Arial"/>
                <a:sym typeface="Arial"/>
              </a:rPr>
              <a:t>For the pubic good rather than for commercial interest</a:t>
            </a:r>
          </a:p>
          <a:p>
            <a:pPr marL="457200" lvl="0" indent="-228600" algn="l" rtl="0">
              <a:lnSpc>
                <a:spcPct val="115000"/>
              </a:lnSpc>
              <a:spcBef>
                <a:spcPts val="0"/>
              </a:spcBef>
              <a:spcAft>
                <a:spcPts val="0"/>
              </a:spcAft>
              <a:buClr>
                <a:schemeClr val="dk1"/>
              </a:buClr>
              <a:buSzPts val="1100"/>
              <a:buFont typeface="Arial"/>
              <a:buNone/>
            </a:pPr>
            <a:r>
              <a:rPr lang="en-US" dirty="0">
                <a:solidFill>
                  <a:srgbClr val="222222"/>
                </a:solidFill>
              </a:rPr>
              <a:t>·</a:t>
            </a:r>
            <a:r>
              <a:rPr lang="en-US" sz="700" dirty="0">
                <a:solidFill>
                  <a:srgbClr val="222222"/>
                </a:solidFill>
                <a:latin typeface="Times New Roman"/>
                <a:ea typeface="Times New Roman"/>
                <a:cs typeface="Times New Roman"/>
                <a:sym typeface="Times New Roman"/>
              </a:rPr>
              <a:t>  	</a:t>
            </a:r>
            <a:r>
              <a:rPr lang="en-US" dirty="0">
                <a:solidFill>
                  <a:srgbClr val="222222"/>
                </a:solidFill>
                <a:latin typeface="Arial"/>
                <a:ea typeface="Arial"/>
                <a:cs typeface="Arial"/>
                <a:sym typeface="Arial"/>
              </a:rPr>
              <a:t>Free for the client</a:t>
            </a:r>
          </a:p>
          <a:p>
            <a:pPr marL="457200" lvl="0" indent="-228600" algn="l" rtl="0">
              <a:lnSpc>
                <a:spcPct val="115000"/>
              </a:lnSpc>
              <a:spcBef>
                <a:spcPts val="0"/>
              </a:spcBef>
              <a:spcAft>
                <a:spcPts val="0"/>
              </a:spcAft>
              <a:buClr>
                <a:schemeClr val="dk1"/>
              </a:buClr>
              <a:buSzPts val="1100"/>
              <a:buFont typeface="Arial"/>
              <a:buNone/>
            </a:pPr>
            <a:r>
              <a:rPr lang="en-US" dirty="0">
                <a:solidFill>
                  <a:srgbClr val="222222"/>
                </a:solidFill>
              </a:rPr>
              <a:t>·</a:t>
            </a:r>
            <a:r>
              <a:rPr lang="en-US" sz="700" dirty="0">
                <a:solidFill>
                  <a:srgbClr val="222222"/>
                </a:solidFill>
                <a:latin typeface="Times New Roman"/>
                <a:ea typeface="Times New Roman"/>
                <a:cs typeface="Times New Roman"/>
                <a:sym typeface="Times New Roman"/>
              </a:rPr>
              <a:t>  	</a:t>
            </a:r>
            <a:r>
              <a:rPr lang="en-US" dirty="0">
                <a:solidFill>
                  <a:srgbClr val="222222"/>
                </a:solidFill>
                <a:latin typeface="Arial"/>
                <a:ea typeface="Arial"/>
                <a:cs typeface="Arial"/>
                <a:sym typeface="Arial"/>
              </a:rPr>
              <a:t>Delivered with the same professional standard as paid legal work</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It different from state funded legal aid on several levels:</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Where legal aid is legal advice and representation paid for by the state</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Pro bono comes in the picture when no legal aid is available or it is ineffective and covers assistance that legal aid does not (such as legal research, trainings, assistance for organizations v. just individual.)</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So we can say that pro bono fills the gaps left by legal 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17865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It’s different from state funded legal aid on several levels:</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Where legal aid is legal advice and representation paid for by the state</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Pro bono comes in the picture when no legal aid is available or it is ineffective and covers assistance that legal aid does not (such as legal research, trainings, assistance for organizations v. just individual.)</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 </a:t>
            </a: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latin typeface="Arial"/>
                <a:ea typeface="Arial"/>
                <a:cs typeface="Arial"/>
                <a:sym typeface="Arial"/>
              </a:rPr>
              <a:t>So we can say that pro bono fills the gaps left by legal 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620524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Can you imagine how a pro bono lawyer could help in a case involving a child in conflict with the law?</a:t>
            </a:r>
          </a:p>
          <a:p>
            <a:pPr marL="0" marR="0" lvl="0" indent="0" algn="l" rtl="0">
              <a:lnSpc>
                <a:spcPct val="100000"/>
              </a:lnSpc>
              <a:spcBef>
                <a:spcPts val="0"/>
              </a:spcBef>
              <a:spcAft>
                <a:spcPts val="0"/>
              </a:spcAft>
              <a:buClr>
                <a:schemeClr val="dk1"/>
              </a:buClr>
              <a:buSzPts val="1200"/>
              <a:buFont typeface="Calibri"/>
              <a:buNone/>
            </a:pPr>
            <a:r>
              <a:rPr lang="en-US" dirty="0"/>
              <a:t>Share some example of pro bono collaborations.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107176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US" sz="1200" u="none" strike="noStrik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50617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In small groups, participants will try to step in the shoes of a young person suspected or accused and describe what they are expecting from their lawyer.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Find the 5 cases in the next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Create groups of 3 – 5 participants and explain the exercise. Emphasis that all participants should speak in the first person when answering the questions “I am (name of the youth in the situation) and, in this situation I expect …”, also emphasise that a lot of what they can expect rely on soft skills and attitude of the lawyer.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Give one case to each group, leave them work on the case for 10 to 15 minutes,</a:t>
            </a:r>
            <a:r>
              <a:rPr lang="en-GB" baseline="0" dirty="0">
                <a:effectLst/>
              </a:rPr>
              <a:t> each group should appoint a spokesperson.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In a second phase of the exercise, ask each group to present their case and their thoughts to all the participants (15 – 20 minutes).</a:t>
            </a:r>
            <a:endParaRPr lang="fr-BE" dirty="0">
              <a:effectLst/>
            </a:endParaRPr>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07972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Translate and/or adapt the</a:t>
            </a:r>
            <a:r>
              <a:rPr lang="en-GB" baseline="0" dirty="0"/>
              <a:t> situation to your national context. Print the document. </a:t>
            </a:r>
          </a:p>
          <a:p>
            <a:endParaRPr lang="en-GB" baseline="0" dirty="0"/>
          </a:p>
          <a:p>
            <a:r>
              <a:rPr lang="en-GB" baseline="0" dirty="0"/>
              <a:t>Here, some key elements of the case are that she is afraid but it doesn’t appear, she doesn’t know what a lawyer is or who is he, she doesn’t speak well the language, she has just been arrested.</a:t>
            </a:r>
          </a:p>
          <a:p>
            <a:endParaRPr lang="en-GB" baseline="0" dirty="0"/>
          </a:p>
          <a:p>
            <a:r>
              <a:rPr lang="en-GB" b="1" baseline="0" dirty="0"/>
              <a:t>Here are some elements to complete what the group will say during the second phase of the exercise:</a:t>
            </a:r>
          </a:p>
          <a:p>
            <a:pPr marL="171450" indent="-171450">
              <a:buFontTx/>
              <a:buChar char="-"/>
            </a:pPr>
            <a:r>
              <a:rPr lang="en-GB" baseline="0" dirty="0"/>
              <a:t>Given that she doesn’t seems to know her lawyer and what is his role, at first it is probable that </a:t>
            </a:r>
            <a:r>
              <a:rPr lang="en-GB" baseline="0" dirty="0" err="1"/>
              <a:t>Eminé</a:t>
            </a:r>
            <a:r>
              <a:rPr lang="en-GB" baseline="0" dirty="0"/>
              <a:t> do not expect anything from his/her lawyer;</a:t>
            </a:r>
          </a:p>
          <a:p>
            <a:pPr marL="171450" indent="-171450">
              <a:buFontTx/>
              <a:buChar char="-"/>
            </a:pPr>
            <a:r>
              <a:rPr lang="en-GB" baseline="0" dirty="0"/>
              <a:t>Given that it is the first time she is at the police station and that she doesn’t speak the national language well, even if she doesn’t appear scared, the lawyer can try to reassure her; </a:t>
            </a:r>
          </a:p>
          <a:p>
            <a:pPr marL="171450" indent="-171450">
              <a:buFontTx/>
              <a:buChar char="-"/>
            </a:pPr>
            <a:r>
              <a:rPr lang="en-GB" baseline="0" dirty="0"/>
              <a:t>The timing at the police station is thigh, however in order to build trust, the lawyer should start with presenting himself, his/her role </a:t>
            </a:r>
            <a:r>
              <a:rPr lang="en-US" baseline="0" dirty="0"/>
              <a:t>he/she should explain that his/her role is different from that of other adults in the legal system, such as the police, and that their task is to provide him/her with the best possible representation and assistance, mention the professional secrecy and the role of the spokesperson of the child. </a:t>
            </a:r>
            <a:endParaRPr lang="en-GB" baseline="0" dirty="0"/>
          </a:p>
          <a:p>
            <a:pPr marL="171450" indent="-171450">
              <a:buFontTx/>
              <a:buChar char="-"/>
            </a:pPr>
            <a:r>
              <a:rPr lang="en-GB" baseline="0" dirty="0"/>
              <a:t>At the police station, the role of the lawyer imply to explain the rights to the child, how the interview with the police will be and what can happen next;</a:t>
            </a:r>
          </a:p>
          <a:p>
            <a:pPr marL="171450" indent="-171450">
              <a:buFontTx/>
              <a:buChar char="-"/>
            </a:pPr>
            <a:r>
              <a:rPr lang="en-GB" baseline="0" dirty="0"/>
              <a:t>Given that </a:t>
            </a:r>
            <a:r>
              <a:rPr lang="en-GB" baseline="0" dirty="0" err="1"/>
              <a:t>Eminé</a:t>
            </a:r>
            <a:r>
              <a:rPr lang="en-GB" baseline="0" dirty="0"/>
              <a:t> doesn’t speak well the national language, the lawyer should make sure that an interpreter participate to the previous consultation with the lawyer and the interview with the police;</a:t>
            </a:r>
          </a:p>
          <a:p>
            <a:pPr marL="171450" indent="-171450">
              <a:buFontTx/>
              <a:buChar char="-"/>
            </a:pPr>
            <a:r>
              <a:rPr lang="en-GB" baseline="0" dirty="0"/>
              <a:t>Even if you do not have a lot of time, adopt a </a:t>
            </a:r>
            <a:r>
              <a:rPr lang="en-US" baseline="0" dirty="0"/>
              <a:t>quiet and patient tone of voice;</a:t>
            </a:r>
          </a:p>
          <a:p>
            <a:pPr marL="171450" indent="-171450">
              <a:buFontTx/>
              <a:buChar char="-"/>
            </a:pPr>
            <a:r>
              <a:rPr lang="en-GB" dirty="0"/>
              <a:t>Adopt an non-judgmental attitude;</a:t>
            </a:r>
          </a:p>
          <a:p>
            <a:pPr marL="171450" indent="-171450">
              <a:buFontTx/>
              <a:buChar char="-"/>
            </a:pPr>
            <a:r>
              <a:rPr lang="en-US" dirty="0"/>
              <a:t>A large part of </a:t>
            </a:r>
            <a:r>
              <a:rPr lang="en-US" dirty="0" err="1"/>
              <a:t>Eminé's</a:t>
            </a:r>
            <a:r>
              <a:rPr lang="en-US" dirty="0"/>
              <a:t> impression of her lawyer, and therefore her trust in him, is based on his physical attitude: the tone of his voice, the way he asks questions and shows interest in her and her case, his facial expressions etc.</a:t>
            </a:r>
          </a:p>
          <a:p>
            <a:pPr marL="171450" indent="-171450">
              <a:buFontTx/>
              <a:buChar char="-"/>
            </a:pPr>
            <a:endParaRPr lang="en-US" dirty="0"/>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4</a:t>
            </a:fld>
            <a:endParaRPr lang="en-GB"/>
          </a:p>
        </p:txBody>
      </p:sp>
    </p:spTree>
    <p:extLst>
      <p:ext uri="{BB962C8B-B14F-4D97-AF65-F5344CB8AC3E}">
        <p14:creationId xmlns:p14="http://schemas.microsoft.com/office/powerpoint/2010/main" val="412126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Translate and/or adapt the</a:t>
            </a:r>
            <a:r>
              <a:rPr lang="en-GB" baseline="0" dirty="0"/>
              <a:t> situation to your national context. Print the document. </a:t>
            </a:r>
          </a:p>
          <a:p>
            <a:endParaRPr lang="en-GB" baseline="0" dirty="0"/>
          </a:p>
          <a:p>
            <a:endParaRPr lang="en-GB" baseline="0" dirty="0"/>
          </a:p>
          <a:p>
            <a:r>
              <a:rPr lang="en-GB" baseline="0" dirty="0"/>
              <a:t>Here, some key elements of the case are :</a:t>
            </a:r>
          </a:p>
          <a:p>
            <a:endParaRPr lang="en-GB" baseline="0" dirty="0"/>
          </a:p>
          <a:p>
            <a:r>
              <a:rPr lang="en-GB" b="1" baseline="0" dirty="0"/>
              <a:t>Here are some thoughts to complete what the group will say during the second phase of the exercise:</a:t>
            </a:r>
          </a:p>
          <a:p>
            <a:pPr marL="171450" indent="-171450">
              <a:buFontTx/>
              <a:buChar char="-"/>
            </a:pPr>
            <a:r>
              <a:rPr lang="en-US" dirty="0"/>
              <a:t>Given that she doesn’t this new lawyer, Marie might</a:t>
            </a:r>
            <a:r>
              <a:rPr lang="en-US" baseline="0" dirty="0"/>
              <a:t> not have much expectations toward him/her; </a:t>
            </a:r>
          </a:p>
          <a:p>
            <a:pPr marL="171450" indent="-171450">
              <a:buFontTx/>
              <a:buChar char="-"/>
            </a:pPr>
            <a:r>
              <a:rPr lang="en-US" baseline="0" dirty="0"/>
              <a:t>Also, Mary seems to not understand the gravity of her acts or situation, it is probable that she doesn’t understand that she needs the help of a lawyer either, the lawyer should help Mary understand well the situation and what can happen with the judge;</a:t>
            </a:r>
          </a:p>
          <a:p>
            <a:pPr marL="171450" indent="-171450">
              <a:buFontTx/>
              <a:buChar char="-"/>
            </a:pPr>
            <a:r>
              <a:rPr lang="en-US" baseline="0" dirty="0"/>
              <a:t>The lawyer should present him/herself and if he/she knows why, explain why the usual lawyer of Mary is not here and what will be the follow up and communication between the two lawyers;</a:t>
            </a:r>
          </a:p>
          <a:p>
            <a:pPr marL="171450" indent="-171450">
              <a:buFontTx/>
              <a:buChar char="-"/>
            </a:pPr>
            <a:r>
              <a:rPr lang="en-US" baseline="0" dirty="0"/>
              <a:t>The lawyer should start with presenting himself, his/her role he/she should explain that his/her role is different from that of other adults in the legal system, such as the judge or the prosecutor, and that their task is to provide him/her with the best possible representation and assistance, mention the professional secrecy and the role of the spokesperson of the child. </a:t>
            </a:r>
          </a:p>
          <a:p>
            <a:pPr marL="171450" indent="-171450">
              <a:buFontTx/>
              <a:buChar char="-"/>
            </a:pPr>
            <a:r>
              <a:rPr lang="en-US" baseline="0" dirty="0"/>
              <a:t> This morning Mary was at school, in her "natural environment", a few hours later she is in court, the "natural environment" of a lawyer, not a child, this discrepancy has many implications on her understanding of the situation, her ease, her state of mind etc., it is important for the lawyer to bear this in mind; </a:t>
            </a:r>
          </a:p>
          <a:p>
            <a:pPr marL="171450" indent="-171450">
              <a:buFontTx/>
              <a:buChar char="-"/>
            </a:pPr>
            <a:r>
              <a:rPr lang="en-GB" baseline="0" dirty="0"/>
              <a:t>Even if you do not have a lot of time, adopt a </a:t>
            </a:r>
            <a:r>
              <a:rPr lang="en-US" baseline="0" dirty="0"/>
              <a:t>quiet and patient tone of voice;</a:t>
            </a:r>
          </a:p>
          <a:p>
            <a:pPr marL="171450" indent="-171450">
              <a:buFontTx/>
              <a:buChar char="-"/>
            </a:pPr>
            <a:r>
              <a:rPr lang="en-GB" dirty="0"/>
              <a:t>Adopt an non-judgmental attitude;</a:t>
            </a:r>
          </a:p>
          <a:p>
            <a:pPr marL="171450" indent="-171450">
              <a:buFontTx/>
              <a:buChar char="-"/>
            </a:pPr>
            <a:r>
              <a:rPr lang="en-US" dirty="0"/>
              <a:t>A large part of Marie's impression of her lawyer, and therefore her trust in him, is based on his physical attitude: the tone of his voice, the way he asks questions and shows interest in her and her case, his facial expressions etc.</a:t>
            </a:r>
          </a:p>
          <a:p>
            <a:pPr marL="171450" indent="-171450">
              <a:buFontTx/>
              <a:buChar char="-"/>
            </a:pPr>
            <a:endParaRPr lang="en-GB"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US" dirty="0"/>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5</a:t>
            </a:fld>
            <a:endParaRPr lang="en-GB"/>
          </a:p>
        </p:txBody>
      </p:sp>
    </p:spTree>
    <p:extLst>
      <p:ext uri="{BB962C8B-B14F-4D97-AF65-F5344CB8AC3E}">
        <p14:creationId xmlns:p14="http://schemas.microsoft.com/office/powerpoint/2010/main" val="227882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Translate and/or adapt the</a:t>
            </a:r>
            <a:r>
              <a:rPr lang="en-GB" baseline="0" dirty="0"/>
              <a:t> situation to your national context. Print the document. </a:t>
            </a:r>
          </a:p>
          <a:p>
            <a:r>
              <a:rPr lang="en-GB" baseline="0" dirty="0"/>
              <a:t>In Belgium, lawyers who represent children who are in danger and needs help (for example who are placed by a judge in a protection institution) are the same than the one who represent the one who are in conflict with the law, it is therefore probable in Belgium that the lawyer knows the child since he is 8 y-o, he would have been his lawyer as a child in danger first and then keep his case if the child commit offences. If it is not plausible in your country modify the ages, however I suggest you keep the fact that the child knows well the lawyer because he/she already represented the child in past proceedings.</a:t>
            </a:r>
          </a:p>
          <a:p>
            <a:endParaRPr lang="en-GB" baseline="0" dirty="0"/>
          </a:p>
          <a:p>
            <a:r>
              <a:rPr lang="en-GB" baseline="0" dirty="0"/>
              <a:t>Here, some key elements of the case are : in this situation the child know the lawyer and already trust him, he has an experience of the justice system but he is not familiar with this new procedural step: the public hearing, he is detained, he is not very aware of the object of the public hearing, </a:t>
            </a:r>
          </a:p>
          <a:p>
            <a:endParaRPr lang="en-GB" baseline="0" dirty="0"/>
          </a:p>
          <a:p>
            <a:r>
              <a:rPr lang="en-GB" b="1" baseline="0" dirty="0"/>
              <a:t>Here are some thoughts to complete what the group will say during the second phase of the exercise:</a:t>
            </a:r>
          </a:p>
          <a:p>
            <a:pPr marL="171450" indent="-171450">
              <a:buFontTx/>
              <a:buChar char="-"/>
            </a:pPr>
            <a:r>
              <a:rPr lang="en-US" dirty="0"/>
              <a:t>Jules already trust his</a:t>
            </a:r>
            <a:r>
              <a:rPr lang="en-US" baseline="0" dirty="0"/>
              <a:t> lawyer, this trust is precious and must be maintained by the lawyer: showing Jules that you correctly endorse your role as a lawyer can help and that you are reliable;</a:t>
            </a:r>
          </a:p>
          <a:p>
            <a:pPr marL="171450" indent="-171450">
              <a:buFontTx/>
              <a:buChar char="-"/>
            </a:pPr>
            <a:r>
              <a:rPr lang="en-US" baseline="0" dirty="0"/>
              <a:t>Ask him questions to check if his rights are respected in the detention </a:t>
            </a:r>
            <a:r>
              <a:rPr lang="en-US" baseline="0" dirty="0" err="1"/>
              <a:t>centre</a:t>
            </a:r>
            <a:r>
              <a:rPr lang="en-US" baseline="0" dirty="0"/>
              <a:t>;</a:t>
            </a:r>
          </a:p>
          <a:p>
            <a:pPr marL="171450" indent="-171450">
              <a:buFontTx/>
              <a:buChar char="-"/>
            </a:pPr>
            <a:r>
              <a:rPr lang="en-US" baseline="0" dirty="0"/>
              <a:t>Even if the detention center if far from the lawyer’s office, a phone call is not enough to prepare the young person for the public hearing, it is very important for the lawyer to go to the detention center;</a:t>
            </a:r>
          </a:p>
          <a:p>
            <a:pPr marL="171450" indent="-171450">
              <a:buFontTx/>
              <a:buChar char="-"/>
            </a:pPr>
            <a:r>
              <a:rPr lang="en-US" baseline="0" dirty="0"/>
              <a:t>Jules is nervous about the public audience so he might expect his lawyer to help him with this and to reassure him. The lawyer should explain well to Jules what is going to happen during the public hearing, what can happen next, who will be present (the victim? His parents? How many judges? Etc.), the steps of the hearing, what will the room look like (bring a picture can be </a:t>
            </a:r>
            <a:r>
              <a:rPr lang="en-US" baseline="0" dirty="0" err="1"/>
              <a:t>usefull</a:t>
            </a:r>
            <a:r>
              <a:rPr lang="en-US" baseline="0" dirty="0"/>
              <a:t> and help destressing Jules if he pictures it like movies with juries etc.);</a:t>
            </a:r>
          </a:p>
          <a:p>
            <a:pPr marL="171450" indent="-171450">
              <a:buFontTx/>
              <a:buChar char="-"/>
            </a:pPr>
            <a:r>
              <a:rPr lang="en-US" baseline="0" dirty="0"/>
              <a:t>Jules doesn’t know which infractions will be discussed, he needs to know it before the hearing;</a:t>
            </a:r>
          </a:p>
          <a:p>
            <a:pPr marL="171450" indent="-171450">
              <a:buFontTx/>
              <a:buChar char="-"/>
            </a:pPr>
            <a:r>
              <a:rPr lang="en-US" baseline="0" dirty="0"/>
              <a:t>What possible (new) measures the judge can take against Jules? correctly inform him about the possible outcomes of the hearing;</a:t>
            </a:r>
          </a:p>
          <a:p>
            <a:pPr marL="171450" indent="-171450">
              <a:buFontTx/>
              <a:buChar char="-"/>
            </a:pPr>
            <a:r>
              <a:rPr lang="en-US" baseline="0" dirty="0"/>
              <a:t>If Jules is very anxious, you might want to use Annex A “WHAT COULD HAPPEN VS. WHAT WILL HAPPEN” Of the Clear-Rights QUALITY STANDARDS FOR LEGAL ASSISTANCE FOR CHILDREN SUSPECTED AND/OR ACCUSED - A STEP-BY-STEP GUIDE;</a:t>
            </a:r>
          </a:p>
          <a:p>
            <a:pPr marL="171450" indent="-171450">
              <a:buFontTx/>
              <a:buChar char="-"/>
            </a:pPr>
            <a:r>
              <a:rPr lang="en-GB" baseline="0" dirty="0"/>
              <a:t>Take the necessary time, adopt a </a:t>
            </a:r>
            <a:r>
              <a:rPr lang="en-US" baseline="0" dirty="0"/>
              <a:t>quiet and patient tone of voice;</a:t>
            </a:r>
          </a:p>
          <a:p>
            <a:pPr marL="171450" indent="-171450">
              <a:buFontTx/>
              <a:buChar char="-"/>
            </a:pPr>
            <a:r>
              <a:rPr lang="en-GB" dirty="0"/>
              <a:t>Adopt an non-judgmental attitude;</a:t>
            </a:r>
          </a:p>
          <a:p>
            <a:pPr marL="171450" indent="-171450">
              <a:buFontTx/>
              <a:buChar char="-"/>
            </a:pPr>
            <a:endParaRPr lang="en-US" baseline="0"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GB"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US" dirty="0"/>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6</a:t>
            </a:fld>
            <a:endParaRPr lang="en-GB"/>
          </a:p>
        </p:txBody>
      </p:sp>
    </p:spTree>
    <p:extLst>
      <p:ext uri="{BB962C8B-B14F-4D97-AF65-F5344CB8AC3E}">
        <p14:creationId xmlns:p14="http://schemas.microsoft.com/office/powerpoint/2010/main" val="194847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Translate and/or adapt the</a:t>
            </a:r>
            <a:r>
              <a:rPr lang="en-GB" baseline="0" dirty="0"/>
              <a:t> situation to your national context. Print the document. </a:t>
            </a:r>
          </a:p>
          <a:p>
            <a:endParaRPr lang="en-GB" baseline="0" dirty="0"/>
          </a:p>
          <a:p>
            <a:r>
              <a:rPr lang="en-GB" baseline="0" dirty="0"/>
              <a:t>Here, some key elements of the case are : he is in detention </a:t>
            </a:r>
            <a:r>
              <a:rPr lang="en-GB" baseline="0" dirty="0" err="1"/>
              <a:t>center</a:t>
            </a:r>
            <a:r>
              <a:rPr lang="en-GB" baseline="0" dirty="0"/>
              <a:t>, he suffers from detention, he is tired, he doesn’t remember his lawyer. </a:t>
            </a:r>
          </a:p>
          <a:p>
            <a:endParaRPr lang="en-GB" baseline="0" dirty="0"/>
          </a:p>
          <a:p>
            <a:r>
              <a:rPr lang="en-GB" b="1" baseline="0" dirty="0"/>
              <a:t>Here are some thoughts to complete what the group will say during the second phase of the exercise:</a:t>
            </a:r>
          </a:p>
          <a:p>
            <a:pPr marL="171450" indent="-171450">
              <a:buFontTx/>
              <a:buChar char="-"/>
            </a:pPr>
            <a:endParaRPr lang="en-US" baseline="0" dirty="0"/>
          </a:p>
          <a:p>
            <a:pPr marL="171450" indent="-171450">
              <a:buFontTx/>
              <a:buChar char="-"/>
            </a:pPr>
            <a:r>
              <a:rPr lang="en-US" baseline="0" dirty="0"/>
              <a:t>Andreas do not know or remember his/her lawyer, then the lawyer should present himself and his role and have particular attention to building trust;</a:t>
            </a:r>
          </a:p>
          <a:p>
            <a:pPr marL="171450" indent="-171450">
              <a:buFontTx/>
              <a:buChar char="-"/>
            </a:pPr>
            <a:r>
              <a:rPr lang="en-US" baseline="0" dirty="0"/>
              <a:t>Andreas is tired, his capacities to understand and remember information might be altered;</a:t>
            </a:r>
          </a:p>
          <a:p>
            <a:pPr marL="171450" indent="-171450">
              <a:buFontTx/>
              <a:buChar char="-"/>
            </a:pPr>
            <a:r>
              <a:rPr lang="en-US" baseline="0" dirty="0"/>
              <a:t>Uncertainty about the duration of the detention might be </a:t>
            </a:r>
            <a:r>
              <a:rPr lang="en-US" baseline="0" dirty="0" err="1"/>
              <a:t>harmfull</a:t>
            </a:r>
            <a:r>
              <a:rPr lang="en-US" baseline="0" dirty="0"/>
              <a:t> to Andreas, by informing him well the lawyer can help him;</a:t>
            </a:r>
          </a:p>
          <a:p>
            <a:pPr marL="171450" indent="-171450">
              <a:buFontTx/>
              <a:buChar char="-"/>
            </a:pPr>
            <a:r>
              <a:rPr lang="en-US" baseline="0" dirty="0"/>
              <a:t>Help Andreas understanding what will be at stake during the meeting with the judge;</a:t>
            </a:r>
          </a:p>
          <a:p>
            <a:pPr marL="171450" indent="-171450">
              <a:buFontTx/>
              <a:buChar char="-"/>
            </a:pPr>
            <a:r>
              <a:rPr lang="en-GB" baseline="0" dirty="0"/>
              <a:t>Take the necessary time, adopt a </a:t>
            </a:r>
            <a:r>
              <a:rPr lang="en-US" baseline="0" dirty="0"/>
              <a:t>quiet and patient tone of voice;</a:t>
            </a:r>
          </a:p>
          <a:p>
            <a:pPr marL="171450" indent="-171450">
              <a:buFontTx/>
              <a:buChar char="-"/>
            </a:pPr>
            <a:r>
              <a:rPr lang="en-GB" dirty="0"/>
              <a:t>Adopt an non-judgmental attitude;</a:t>
            </a:r>
          </a:p>
          <a:p>
            <a:pPr marL="171450" indent="-171450">
              <a:buFontTx/>
              <a:buChar char="-"/>
            </a:pPr>
            <a:r>
              <a:rPr lang="en-GB" dirty="0"/>
              <a:t>Andreas might expect his lawyer freed</a:t>
            </a:r>
            <a:r>
              <a:rPr lang="en-GB" baseline="0" dirty="0"/>
              <a:t> him, if it is not possible, it might affect his trust on his lawyer, the lawyer should mitigate his expectations and </a:t>
            </a:r>
            <a:r>
              <a:rPr lang="en-US" baseline="0" dirty="0"/>
              <a:t>do everything possible for Andreas’ </a:t>
            </a:r>
            <a:r>
              <a:rPr lang="en-US" baseline="0" dirty="0" err="1"/>
              <a:t>realease</a:t>
            </a:r>
            <a:r>
              <a:rPr lang="en-US" baseline="0" dirty="0"/>
              <a:t> (alternative measures, appeal etc.) and/or to ameliorate his conditions (including referral to a doctor or mental health professional); </a:t>
            </a:r>
          </a:p>
          <a:p>
            <a:pPr marL="171450" indent="-171450">
              <a:buFontTx/>
              <a:buChar char="-"/>
            </a:pPr>
            <a:endParaRPr lang="en-GB" dirty="0"/>
          </a:p>
          <a:p>
            <a:pPr marL="0" indent="0">
              <a:buFontTx/>
              <a:buNone/>
            </a:pPr>
            <a:endParaRPr lang="en-US" baseline="0"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GB"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US" dirty="0"/>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7</a:t>
            </a:fld>
            <a:endParaRPr lang="en-GB"/>
          </a:p>
        </p:txBody>
      </p:sp>
    </p:spTree>
    <p:extLst>
      <p:ext uri="{BB962C8B-B14F-4D97-AF65-F5344CB8AC3E}">
        <p14:creationId xmlns:p14="http://schemas.microsoft.com/office/powerpoint/2010/main" val="235847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Translate and/or adapt the</a:t>
            </a:r>
            <a:r>
              <a:rPr lang="en-GB" baseline="0" dirty="0"/>
              <a:t> situation to your national context. Print the document. </a:t>
            </a:r>
          </a:p>
          <a:p>
            <a:endParaRPr lang="en-GB" baseline="0" dirty="0"/>
          </a:p>
          <a:p>
            <a:r>
              <a:rPr lang="en-GB" baseline="0" dirty="0"/>
              <a:t>Here, some key elements of the case are : the reaction of the mother, the fact that she appears anxious, the location is the office of the lawyer.</a:t>
            </a:r>
          </a:p>
          <a:p>
            <a:endParaRPr lang="en-GB" baseline="0" dirty="0"/>
          </a:p>
          <a:p>
            <a:r>
              <a:rPr lang="en-GB" b="1" baseline="0" dirty="0"/>
              <a:t>Here are some thoughts to complete what the group will say during the second phase of the exercise:</a:t>
            </a:r>
          </a:p>
          <a:p>
            <a:pPr marL="171450" indent="-171450">
              <a:buFontTx/>
              <a:buChar char="-"/>
            </a:pPr>
            <a:endParaRPr lang="en-US" baseline="0" dirty="0"/>
          </a:p>
          <a:p>
            <a:pPr marL="171450" indent="-171450">
              <a:buFontTx/>
              <a:buChar char="-"/>
            </a:pPr>
            <a:r>
              <a:rPr lang="en-GB" dirty="0"/>
              <a:t>Olivia</a:t>
            </a:r>
            <a:r>
              <a:rPr lang="en-GB" baseline="0" dirty="0"/>
              <a:t> do not know her lawyer yet nor the role of her lawyer, the lawyer should explain to her what is his role and present himself;</a:t>
            </a:r>
          </a:p>
          <a:p>
            <a:pPr marL="171450" indent="-171450">
              <a:buFontTx/>
              <a:buChar char="-"/>
            </a:pPr>
            <a:r>
              <a:rPr lang="en-US" baseline="0" dirty="0"/>
              <a:t>Given that she doesn’t seems to know her lawyer and what is his role, at first it is probable that Olivia do not expect anything from his/her lawyer;</a:t>
            </a:r>
          </a:p>
          <a:p>
            <a:pPr marL="171450" indent="-171450">
              <a:buFontTx/>
              <a:buChar char="-"/>
            </a:pPr>
            <a:r>
              <a:rPr lang="en-US" baseline="0" dirty="0"/>
              <a:t>The lawyer is the spokesperson of Olivia, not of her mother, however he might play a role in informing the mother too;</a:t>
            </a:r>
          </a:p>
          <a:p>
            <a:pPr marL="171450" indent="-171450">
              <a:buFontTx/>
              <a:buChar char="-"/>
            </a:pPr>
            <a:r>
              <a:rPr lang="en-US" baseline="0" dirty="0"/>
              <a:t>The lawyer is the spokesperson of Olivia, it is better that he invite only her into his office for the discussion and not his mother;</a:t>
            </a:r>
          </a:p>
          <a:p>
            <a:pPr marL="171450" indent="-171450">
              <a:buFontTx/>
              <a:buChar char="-"/>
            </a:pPr>
            <a:r>
              <a:rPr lang="en-US" baseline="0" dirty="0"/>
              <a:t>Explain to Olivia how the audition with the police will take place and what can be the outcomes and next steps;</a:t>
            </a:r>
          </a:p>
          <a:p>
            <a:pPr marL="171450" indent="-171450">
              <a:buFontTx/>
              <a:buChar char="-"/>
            </a:pPr>
            <a:r>
              <a:rPr lang="en-US" baseline="0" dirty="0"/>
              <a:t>Explain the procedural rights of Olivia, especially the right to remain silent and to not respond when she doesn’t know;</a:t>
            </a:r>
          </a:p>
          <a:p>
            <a:pPr marL="171450" indent="-171450">
              <a:buFontTx/>
              <a:buChar char="-"/>
            </a:pPr>
            <a:r>
              <a:rPr lang="en-GB" baseline="0" dirty="0"/>
              <a:t>The interview is in the office of the lawyer: this is a good practice, when possible it is better to meet the child before the interview with the police and not in the police station;</a:t>
            </a:r>
          </a:p>
          <a:p>
            <a:pPr marL="171450" indent="-171450">
              <a:buFontTx/>
              <a:buChar char="-"/>
            </a:pPr>
            <a:r>
              <a:rPr lang="en-GB" baseline="0" dirty="0"/>
              <a:t>You can open also the discussion on the environment: how can the office of the lawyer be more suitable for minors such as Olivia?</a:t>
            </a:r>
          </a:p>
          <a:p>
            <a:pPr marL="171450" indent="-171450">
              <a:buFontTx/>
              <a:buChar char="-"/>
            </a:pPr>
            <a:r>
              <a:rPr lang="en-GB" baseline="0" dirty="0"/>
              <a:t>Take the necessary time, adopt a </a:t>
            </a:r>
            <a:r>
              <a:rPr lang="en-US" baseline="0" dirty="0"/>
              <a:t>quiet and patient tone of voice;</a:t>
            </a:r>
          </a:p>
          <a:p>
            <a:pPr marL="171450" indent="-171450">
              <a:buFontTx/>
              <a:buChar char="-"/>
            </a:pPr>
            <a:r>
              <a:rPr lang="en-GB" dirty="0"/>
              <a:t>Adopt an non-judgmental attitude;</a:t>
            </a:r>
          </a:p>
          <a:p>
            <a:pPr marL="171450" indent="-171450">
              <a:buFontTx/>
              <a:buChar char="-"/>
            </a:pPr>
            <a:endParaRPr lang="en-GB" baseline="0" dirty="0"/>
          </a:p>
          <a:p>
            <a:pPr marL="171450" indent="-171450">
              <a:buFontTx/>
              <a:buChar char="-"/>
            </a:pPr>
            <a:endParaRPr lang="en-GB" baseline="0" dirty="0"/>
          </a:p>
          <a:p>
            <a:pPr marL="171450" indent="-171450">
              <a:buFontTx/>
              <a:buChar char="-"/>
            </a:pPr>
            <a:endParaRPr lang="en-GB" dirty="0"/>
          </a:p>
          <a:p>
            <a:pPr marL="0" indent="0">
              <a:buFontTx/>
              <a:buNone/>
            </a:pPr>
            <a:endParaRPr lang="en-US" baseline="0"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GB" dirty="0"/>
          </a:p>
          <a:p>
            <a:pPr marL="171450" indent="-171450">
              <a:buFontTx/>
              <a:buChar char="-"/>
            </a:pPr>
            <a:endParaRPr lang="en-US" baseline="0" dirty="0"/>
          </a:p>
          <a:p>
            <a:pPr marL="171450" indent="-171450">
              <a:buFontTx/>
              <a:buChar char="-"/>
            </a:pPr>
            <a:endParaRPr lang="en-US" dirty="0"/>
          </a:p>
          <a:p>
            <a:pPr marL="171450" indent="-171450">
              <a:buFontTx/>
              <a:buChar char="-"/>
            </a:pPr>
            <a:endParaRPr lang="en-US" dirty="0"/>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8</a:t>
            </a:fld>
            <a:endParaRPr lang="en-GB"/>
          </a:p>
        </p:txBody>
      </p:sp>
    </p:spTree>
    <p:extLst>
      <p:ext uri="{BB962C8B-B14F-4D97-AF65-F5344CB8AC3E}">
        <p14:creationId xmlns:p14="http://schemas.microsoft.com/office/powerpoint/2010/main" val="2650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t>To</a:t>
            </a:r>
            <a:r>
              <a:rPr lang="en-GB" baseline="0" dirty="0"/>
              <a:t> summarize:</a:t>
            </a:r>
          </a:p>
          <a:p>
            <a:pPr marL="171450" indent="-171450">
              <a:buFontTx/>
              <a:buChar char="-"/>
            </a:pPr>
            <a:r>
              <a:rPr lang="en-GB" baseline="0" dirty="0"/>
              <a:t>Every child is different and might have different expectations from his/her lawyer: you cannot read their mind but analyse the situation and communicate with them can help you figure it out;</a:t>
            </a:r>
          </a:p>
          <a:p>
            <a:pPr marL="171450" indent="-171450">
              <a:buFontTx/>
              <a:buChar char="-"/>
            </a:pPr>
            <a:r>
              <a:rPr lang="en-GB" baseline="0" dirty="0"/>
              <a:t>Every situation is different and require different role of the lawyer;</a:t>
            </a:r>
          </a:p>
          <a:p>
            <a:pPr marL="171450" indent="-171450">
              <a:buFontTx/>
              <a:buChar char="-"/>
            </a:pPr>
            <a:r>
              <a:rPr lang="en-GB" baseline="0" dirty="0"/>
              <a:t>The lawyer has a very important role in informing the child;</a:t>
            </a:r>
          </a:p>
          <a:p>
            <a:pPr marL="171450" indent="-171450">
              <a:buFontTx/>
              <a:buChar char="-"/>
            </a:pPr>
            <a:r>
              <a:rPr lang="en-GB" baseline="0" dirty="0"/>
              <a:t>Do not assume that the child knows or remember you nor that they know what a lawyer is and what is his/her role;</a:t>
            </a:r>
          </a:p>
          <a:p>
            <a:pPr marL="171450" indent="-171450">
              <a:buFontTx/>
              <a:buChar char="-"/>
            </a:pPr>
            <a:r>
              <a:rPr lang="en-GB" baseline="0" dirty="0"/>
              <a:t>Building trust is fundamental;</a:t>
            </a:r>
          </a:p>
          <a:p>
            <a:pPr marL="171450" indent="-171450">
              <a:buFontTx/>
              <a:buChar char="-"/>
            </a:pPr>
            <a:r>
              <a:rPr lang="en-GB" baseline="0" dirty="0"/>
              <a:t>Some expectations the minors have for their lawyer are not realistic, inform them about what you can and can’t do for them;</a:t>
            </a:r>
          </a:p>
          <a:p>
            <a:pPr marL="171450" indent="-171450">
              <a:buFontTx/>
              <a:buChar char="-"/>
            </a:pPr>
            <a:r>
              <a:rPr lang="en-GB" baseline="0" dirty="0"/>
              <a:t>The attitude of the lawyer is very important to the child.</a:t>
            </a:r>
          </a:p>
          <a:p>
            <a:pPr marL="171450" indent="-171450">
              <a:buFontTx/>
              <a:buChar char="-"/>
            </a:pP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057441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168657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7908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842440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226852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2432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51244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84350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891026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092989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95734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79056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230534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77648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50493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16427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17940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96757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31225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191696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90684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02945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548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702838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58165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6380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799340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27018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76821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718157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26110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753878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240681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64086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489071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74510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771018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60909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60166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8037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74602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8855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10879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54364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75379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157146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171949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8983520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20/05/2022</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8463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hyperlink" Target="http://www.lachild.eu/"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488E8A8-1127-461C-B276-1561DA8E25BF}"/>
              </a:ext>
            </a:extLst>
          </p:cNvPr>
          <p:cNvSpPr>
            <a:spLocks noGrp="1"/>
          </p:cNvSpPr>
          <p:nvPr>
            <p:ph type="ctrTitle"/>
          </p:nvPr>
        </p:nvSpPr>
        <p:spPr>
          <a:xfrm>
            <a:off x="2076262" y="1149523"/>
            <a:ext cx="9144000" cy="2387600"/>
          </a:xfrm>
        </p:spPr>
        <p:txBody>
          <a:bodyPr/>
          <a:lstStyle/>
          <a:p>
            <a:r>
              <a:rPr lang="en-GB" dirty="0">
                <a:solidFill>
                  <a:srgbClr val="EC7F20"/>
                </a:solidFill>
              </a:rPr>
              <a:t>Title</a:t>
            </a:r>
            <a:r>
              <a:rPr lang="fr-BE" dirty="0">
                <a:solidFill>
                  <a:srgbClr val="EC7F20"/>
                </a:solidFill>
              </a:rPr>
              <a:t> of the training/session</a:t>
            </a:r>
          </a:p>
        </p:txBody>
      </p:sp>
      <p:sp>
        <p:nvSpPr>
          <p:cNvPr id="5"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913299" y="3537123"/>
            <a:ext cx="9144000" cy="1655762"/>
          </a:xfrm>
        </p:spPr>
        <p:txBody>
          <a:bodyPr/>
          <a:lstStyle/>
          <a:p>
            <a:r>
              <a:rPr lang="fr-BE" dirty="0">
                <a:solidFill>
                  <a:srgbClr val="FF9933"/>
                </a:solidFill>
              </a:rPr>
              <a:t>Date + Name and email </a:t>
            </a:r>
            <a:r>
              <a:rPr lang="en-GB" dirty="0">
                <a:solidFill>
                  <a:srgbClr val="FF9933"/>
                </a:solidFill>
              </a:rPr>
              <a:t>address</a:t>
            </a:r>
            <a:r>
              <a:rPr lang="fr-BE" dirty="0">
                <a:solidFill>
                  <a:srgbClr val="FF9933"/>
                </a:solidFill>
              </a:rPr>
              <a:t> of the </a:t>
            </a:r>
            <a:r>
              <a:rPr lang="en-GB" dirty="0">
                <a:solidFill>
                  <a:srgbClr val="FF9933"/>
                </a:solidFill>
              </a:rPr>
              <a:t>trainer</a:t>
            </a:r>
            <a:r>
              <a:rPr lang="fr-BE" dirty="0">
                <a:solidFill>
                  <a:srgbClr val="FF9933"/>
                </a:solidFill>
              </a:rPr>
              <a:t>(s)</a:t>
            </a:r>
          </a:p>
        </p:txBody>
      </p:sp>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Tree>
    <p:extLst>
      <p:ext uri="{BB962C8B-B14F-4D97-AF65-F5344CB8AC3E}">
        <p14:creationId xmlns:p14="http://schemas.microsoft.com/office/powerpoint/2010/main" val="424465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8" name="Titre 1">
            <a:extLst>
              <a:ext uri="{FF2B5EF4-FFF2-40B4-BE49-F238E27FC236}">
                <a16:creationId xmlns:a16="http://schemas.microsoft.com/office/drawing/2014/main" id="{B488E8A8-1127-461C-B276-1561DA8E25BF}"/>
              </a:ext>
            </a:extLst>
          </p:cNvPr>
          <p:cNvSpPr txBox="1">
            <a:spLocks/>
          </p:cNvSpPr>
          <p:nvPr/>
        </p:nvSpPr>
        <p:spPr>
          <a:xfrm>
            <a:off x="4421659" y="351172"/>
            <a:ext cx="6663009" cy="120828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dirty="0" err="1">
                <a:solidFill>
                  <a:srgbClr val="EC7F20"/>
                </a:solidFill>
              </a:rPr>
              <a:t>Let’s</a:t>
            </a:r>
            <a:r>
              <a:rPr lang="fr-BE" dirty="0">
                <a:solidFill>
                  <a:srgbClr val="EC7F20"/>
                </a:solidFill>
              </a:rPr>
              <a:t> </a:t>
            </a:r>
            <a:r>
              <a:rPr lang="fr-BE" dirty="0" err="1">
                <a:solidFill>
                  <a:srgbClr val="EC7F20"/>
                </a:solidFill>
              </a:rPr>
              <a:t>hear</a:t>
            </a:r>
            <a:r>
              <a:rPr lang="fr-BE" dirty="0">
                <a:solidFill>
                  <a:srgbClr val="EC7F20"/>
                </a:solidFill>
              </a:rPr>
              <a:t> </a:t>
            </a:r>
            <a:r>
              <a:rPr lang="fr-BE" dirty="0" err="1">
                <a:solidFill>
                  <a:srgbClr val="EC7F20"/>
                </a:solidFill>
              </a:rPr>
              <a:t>what</a:t>
            </a:r>
            <a:r>
              <a:rPr lang="fr-BE" dirty="0">
                <a:solidFill>
                  <a:srgbClr val="EC7F20"/>
                </a:solidFill>
              </a:rPr>
              <a:t> </a:t>
            </a:r>
            <a:r>
              <a:rPr lang="fr-BE" dirty="0" err="1">
                <a:solidFill>
                  <a:srgbClr val="EC7F20"/>
                </a:solidFill>
              </a:rPr>
              <a:t>young</a:t>
            </a:r>
            <a:r>
              <a:rPr lang="fr-BE" dirty="0">
                <a:solidFill>
                  <a:srgbClr val="EC7F20"/>
                </a:solidFill>
              </a:rPr>
              <a:t> </a:t>
            </a:r>
            <a:r>
              <a:rPr lang="fr-BE" dirty="0" err="1">
                <a:solidFill>
                  <a:srgbClr val="EC7F20"/>
                </a:solidFill>
              </a:rPr>
              <a:t>person</a:t>
            </a:r>
            <a:r>
              <a:rPr lang="fr-BE" dirty="0">
                <a:solidFill>
                  <a:srgbClr val="EC7F20"/>
                </a:solidFill>
              </a:rPr>
              <a:t> have to </a:t>
            </a:r>
            <a:r>
              <a:rPr lang="fr-BE" dirty="0" err="1">
                <a:solidFill>
                  <a:srgbClr val="EC7F20"/>
                </a:solidFill>
              </a:rPr>
              <a:t>say</a:t>
            </a:r>
            <a:endParaRPr lang="fr-BE" dirty="0">
              <a:solidFill>
                <a:srgbClr val="FF6600"/>
              </a:solidFill>
            </a:endParaRPr>
          </a:p>
        </p:txBody>
      </p:sp>
      <p:sp>
        <p:nvSpPr>
          <p:cNvPr id="9" name="Sous-titre 2">
            <a:extLst>
              <a:ext uri="{FF2B5EF4-FFF2-40B4-BE49-F238E27FC236}">
                <a16:creationId xmlns:a16="http://schemas.microsoft.com/office/drawing/2014/main" id="{5759FC79-A880-4F68-9DAF-8208F35749D7}"/>
              </a:ext>
            </a:extLst>
          </p:cNvPr>
          <p:cNvSpPr txBox="1">
            <a:spLocks/>
          </p:cNvSpPr>
          <p:nvPr/>
        </p:nvSpPr>
        <p:spPr>
          <a:xfrm>
            <a:off x="3553246" y="2291194"/>
            <a:ext cx="2580268" cy="12257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BE" sz="1900" dirty="0">
                <a:solidFill>
                  <a:prstClr val="black"/>
                </a:solidFill>
              </a:rPr>
              <a:t>First </a:t>
            </a:r>
            <a:r>
              <a:rPr lang="fr-BE" sz="1900" dirty="0" err="1">
                <a:solidFill>
                  <a:prstClr val="black"/>
                </a:solidFill>
              </a:rPr>
              <a:t>testimony</a:t>
            </a:r>
            <a:endParaRPr lang="fr-BE" sz="1900" dirty="0">
              <a:solidFill>
                <a:prstClr val="black"/>
              </a:solidFill>
            </a:endParaRPr>
          </a:p>
        </p:txBody>
      </p:sp>
      <p:sp>
        <p:nvSpPr>
          <p:cNvPr id="12"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2:Let's hear what young people have to say </a:t>
            </a:r>
            <a:endParaRPr lang="fr-BE" sz="3100" dirty="0">
              <a:solidFill>
                <a:schemeClr val="bg1"/>
              </a:solidFill>
            </a:endParaRPr>
          </a:p>
        </p:txBody>
      </p:sp>
      <p:sp>
        <p:nvSpPr>
          <p:cNvPr id="10" name="Sous-titre 2">
            <a:extLst>
              <a:ext uri="{FF2B5EF4-FFF2-40B4-BE49-F238E27FC236}">
                <a16:creationId xmlns:a16="http://schemas.microsoft.com/office/drawing/2014/main" id="{5759FC79-A880-4F68-9DAF-8208F35749D7}"/>
              </a:ext>
            </a:extLst>
          </p:cNvPr>
          <p:cNvSpPr txBox="1">
            <a:spLocks/>
          </p:cNvSpPr>
          <p:nvPr/>
        </p:nvSpPr>
        <p:spPr>
          <a:xfrm>
            <a:off x="8066631" y="2291194"/>
            <a:ext cx="2580268" cy="12257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BE" sz="1900" dirty="0">
                <a:solidFill>
                  <a:prstClr val="black"/>
                </a:solidFill>
              </a:rPr>
              <a:t>Second </a:t>
            </a:r>
            <a:r>
              <a:rPr lang="fr-BE" sz="1900" dirty="0" err="1">
                <a:solidFill>
                  <a:prstClr val="black"/>
                </a:solidFill>
              </a:rPr>
              <a:t>testimony</a:t>
            </a:r>
            <a:endParaRPr lang="fr-BE" sz="1900" dirty="0">
              <a:solidFill>
                <a:prstClr val="black"/>
              </a:solidFill>
            </a:endParaRPr>
          </a:p>
        </p:txBody>
      </p:sp>
      <p:pic>
        <p:nvPicPr>
          <p:cNvPr id="2" name="Image 1"/>
          <p:cNvPicPr>
            <a:picLocks noChangeAspect="1"/>
          </p:cNvPicPr>
          <p:nvPr/>
        </p:nvPicPr>
        <p:blipFill>
          <a:blip r:embed="rId4"/>
          <a:stretch>
            <a:fillRect/>
          </a:stretch>
        </p:blipFill>
        <p:spPr>
          <a:xfrm>
            <a:off x="4219492" y="2888274"/>
            <a:ext cx="1247775" cy="1257300"/>
          </a:xfrm>
          <a:prstGeom prst="rect">
            <a:avLst/>
          </a:prstGeom>
        </p:spPr>
      </p:pic>
      <p:pic>
        <p:nvPicPr>
          <p:cNvPr id="3" name="Image 2"/>
          <p:cNvPicPr>
            <a:picLocks noChangeAspect="1"/>
          </p:cNvPicPr>
          <p:nvPr/>
        </p:nvPicPr>
        <p:blipFill>
          <a:blip r:embed="rId4"/>
          <a:stretch>
            <a:fillRect/>
          </a:stretch>
        </p:blipFill>
        <p:spPr>
          <a:xfrm>
            <a:off x="8355989" y="2888274"/>
            <a:ext cx="1247775" cy="1257300"/>
          </a:xfrm>
          <a:prstGeom prst="rect">
            <a:avLst/>
          </a:prstGeom>
        </p:spPr>
      </p:pic>
    </p:spTree>
    <p:extLst>
      <p:ext uri="{BB962C8B-B14F-4D97-AF65-F5344CB8AC3E}">
        <p14:creationId xmlns:p14="http://schemas.microsoft.com/office/powerpoint/2010/main" val="341431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9" name="Sous-titre 2">
            <a:extLst>
              <a:ext uri="{FF2B5EF4-FFF2-40B4-BE49-F238E27FC236}">
                <a16:creationId xmlns:a16="http://schemas.microsoft.com/office/drawing/2014/main" id="{5759FC79-A880-4F68-9DAF-8208F35749D7}"/>
              </a:ext>
            </a:extLst>
          </p:cNvPr>
          <p:cNvSpPr txBox="1">
            <a:spLocks/>
          </p:cNvSpPr>
          <p:nvPr/>
        </p:nvSpPr>
        <p:spPr>
          <a:xfrm>
            <a:off x="3820531" y="2647301"/>
            <a:ext cx="6782019" cy="5753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BE" sz="1900" dirty="0" err="1">
                <a:solidFill>
                  <a:prstClr val="black"/>
                </a:solidFill>
              </a:rPr>
              <a:t>Video</a:t>
            </a:r>
            <a:r>
              <a:rPr lang="fr-BE" sz="1900" dirty="0">
                <a:solidFill>
                  <a:prstClr val="black"/>
                </a:solidFill>
              </a:rPr>
              <a:t> </a:t>
            </a:r>
            <a:r>
              <a:rPr lang="fr-BE" sz="1900" dirty="0" err="1">
                <a:solidFill>
                  <a:prstClr val="black"/>
                </a:solidFill>
              </a:rPr>
              <a:t>from</a:t>
            </a:r>
            <a:r>
              <a:rPr lang="fr-BE" sz="1900" dirty="0">
                <a:solidFill>
                  <a:prstClr val="black"/>
                </a:solidFill>
              </a:rPr>
              <a:t> the Child </a:t>
            </a:r>
            <a:r>
              <a:rPr lang="fr-BE" sz="1900" dirty="0" err="1">
                <a:solidFill>
                  <a:prstClr val="black"/>
                </a:solidFill>
              </a:rPr>
              <a:t>Advisory</a:t>
            </a:r>
            <a:r>
              <a:rPr lang="fr-BE" sz="1900" dirty="0">
                <a:solidFill>
                  <a:prstClr val="black"/>
                </a:solidFill>
              </a:rPr>
              <a:t> </a:t>
            </a:r>
            <a:r>
              <a:rPr lang="fr-BE" sz="1900" dirty="0" err="1">
                <a:solidFill>
                  <a:prstClr val="black"/>
                </a:solidFill>
              </a:rPr>
              <a:t>Board</a:t>
            </a:r>
            <a:r>
              <a:rPr lang="fr-BE" sz="1900" dirty="0">
                <a:solidFill>
                  <a:prstClr val="black"/>
                </a:solidFill>
              </a:rPr>
              <a:t> in </a:t>
            </a:r>
            <a:r>
              <a:rPr lang="fr-BE" sz="1900" dirty="0" err="1">
                <a:solidFill>
                  <a:prstClr val="black"/>
                </a:solidFill>
              </a:rPr>
              <a:t>Hungary</a:t>
            </a:r>
            <a:endParaRPr lang="fr-BE" sz="1900" dirty="0">
              <a:solidFill>
                <a:prstClr val="black"/>
              </a:solidFill>
            </a:endParaRPr>
          </a:p>
        </p:txBody>
      </p:sp>
      <p:sp>
        <p:nvSpPr>
          <p:cNvPr id="12"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2:Let's hear what young people have to say </a:t>
            </a:r>
            <a:endParaRPr lang="fr-BE" sz="3100" dirty="0">
              <a:solidFill>
                <a:schemeClr val="bg1"/>
              </a:solidFill>
            </a:endParaRPr>
          </a:p>
        </p:txBody>
      </p:sp>
    </p:spTree>
    <p:extLst>
      <p:ext uri="{BB962C8B-B14F-4D97-AF65-F5344CB8AC3E}">
        <p14:creationId xmlns:p14="http://schemas.microsoft.com/office/powerpoint/2010/main" val="113187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2"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1:Let's hear what young people have to say </a:t>
            </a:r>
            <a:endParaRPr lang="fr-BE" sz="3100" dirty="0">
              <a:solidFill>
                <a:schemeClr val="bg1"/>
              </a:solidFill>
            </a:endParaRPr>
          </a:p>
        </p:txBody>
      </p:sp>
      <p:pic>
        <p:nvPicPr>
          <p:cNvPr id="2" name="CAB video Hungary_PILNet even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352082" cy="6948045"/>
          </a:xfrm>
          <a:prstGeom prst="rect">
            <a:avLst/>
          </a:prstGeom>
        </p:spPr>
      </p:pic>
    </p:spTree>
    <p:extLst>
      <p:ext uri="{BB962C8B-B14F-4D97-AF65-F5344CB8AC3E}">
        <p14:creationId xmlns:p14="http://schemas.microsoft.com/office/powerpoint/2010/main" val="3368380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8" name="Titre 1">
            <a:extLst>
              <a:ext uri="{FF2B5EF4-FFF2-40B4-BE49-F238E27FC236}">
                <a16:creationId xmlns:a16="http://schemas.microsoft.com/office/drawing/2014/main" id="{B488E8A8-1127-461C-B276-1561DA8E25BF}"/>
              </a:ext>
            </a:extLst>
          </p:cNvPr>
          <p:cNvSpPr txBox="1">
            <a:spLocks/>
          </p:cNvSpPr>
          <p:nvPr/>
        </p:nvSpPr>
        <p:spPr>
          <a:xfrm>
            <a:off x="4095055" y="229267"/>
            <a:ext cx="7928332" cy="1208287"/>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What do other professionals say?</a:t>
            </a:r>
          </a:p>
          <a:p>
            <a:r>
              <a:rPr lang="en-US" dirty="0">
                <a:solidFill>
                  <a:srgbClr val="EC7F20"/>
                </a:solidFill>
              </a:rPr>
              <a:t>Testimonies of other professionals</a:t>
            </a:r>
            <a:endParaRPr lang="fr-BE" dirty="0">
              <a:solidFill>
                <a:srgbClr val="FF6600"/>
              </a:solidFill>
            </a:endParaRPr>
          </a:p>
        </p:txBody>
      </p:sp>
      <p:pic>
        <p:nvPicPr>
          <p:cNvPr id="10" name="Content Placeholder 5">
            <a:extLst>
              <a:ext uri="{FF2B5EF4-FFF2-40B4-BE49-F238E27FC236}">
                <a16:creationId xmlns:a16="http://schemas.microsoft.com/office/drawing/2014/main" id="{455CB8E0-436C-418B-9441-B451E9E69AEF}"/>
              </a:ext>
            </a:extLst>
          </p:cNvPr>
          <p:cNvPicPr>
            <a:picLocks noChangeAspect="1"/>
          </p:cNvPicPr>
          <p:nvPr/>
        </p:nvPicPr>
        <p:blipFill>
          <a:blip r:embed="rId4"/>
          <a:stretch>
            <a:fillRect/>
          </a:stretch>
        </p:blipFill>
        <p:spPr>
          <a:xfrm>
            <a:off x="2471789" y="2838290"/>
            <a:ext cx="2627750" cy="2792721"/>
          </a:xfrm>
          <a:prstGeom prst="rect">
            <a:avLst/>
          </a:prstGeom>
        </p:spPr>
      </p:pic>
      <p:pic>
        <p:nvPicPr>
          <p:cNvPr id="11" name="Picture 6">
            <a:extLst>
              <a:ext uri="{FF2B5EF4-FFF2-40B4-BE49-F238E27FC236}">
                <a16:creationId xmlns:a16="http://schemas.microsoft.com/office/drawing/2014/main" id="{D387FD73-87C5-4791-8B89-B7085F6AD8AF}"/>
              </a:ext>
            </a:extLst>
          </p:cNvPr>
          <p:cNvPicPr>
            <a:picLocks noChangeAspect="1"/>
          </p:cNvPicPr>
          <p:nvPr/>
        </p:nvPicPr>
        <p:blipFill>
          <a:blip r:embed="rId5"/>
          <a:stretch>
            <a:fillRect/>
          </a:stretch>
        </p:blipFill>
        <p:spPr>
          <a:xfrm>
            <a:off x="9318931" y="1795285"/>
            <a:ext cx="2238953" cy="2424673"/>
          </a:xfrm>
          <a:prstGeom prst="rect">
            <a:avLst/>
          </a:prstGeom>
        </p:spPr>
      </p:pic>
      <p:sp>
        <p:nvSpPr>
          <p:cNvPr id="2" name="Bulle ronde 1"/>
          <p:cNvSpPr/>
          <p:nvPr/>
        </p:nvSpPr>
        <p:spPr>
          <a:xfrm>
            <a:off x="4299547" y="1963100"/>
            <a:ext cx="3606496" cy="2128086"/>
          </a:xfrm>
          <a:prstGeom prst="wedgeEllipseCallout">
            <a:avLst>
              <a:gd name="adj1" fmla="val -50513"/>
              <a:gd name="adj2" fmla="val 57828"/>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p:cNvSpPr txBox="1"/>
          <p:nvPr/>
        </p:nvSpPr>
        <p:spPr>
          <a:xfrm>
            <a:off x="4662791" y="2149980"/>
            <a:ext cx="3108960" cy="1754326"/>
          </a:xfrm>
          <a:prstGeom prst="rect">
            <a:avLst/>
          </a:prstGeom>
          <a:noFill/>
        </p:spPr>
        <p:txBody>
          <a:bodyPr wrap="square" rtlCol="0">
            <a:spAutoFit/>
          </a:bodyPr>
          <a:lstStyle/>
          <a:p>
            <a:pPr algn="ctr"/>
            <a:r>
              <a:rPr lang="en-US" dirty="0"/>
              <a:t>Our role is to be the spokesperson for the young person. You have to really ask him what he wants to ask and say to the judge and help him to say it.</a:t>
            </a:r>
            <a:endParaRPr lang="en-GB" dirty="0"/>
          </a:p>
        </p:txBody>
      </p:sp>
      <p:sp>
        <p:nvSpPr>
          <p:cNvPr id="13" name="Bulle ronde 12"/>
          <p:cNvSpPr/>
          <p:nvPr/>
        </p:nvSpPr>
        <p:spPr>
          <a:xfrm>
            <a:off x="6916751" y="3679475"/>
            <a:ext cx="3521657" cy="1874514"/>
          </a:xfrm>
          <a:prstGeom prst="wedgeEllipseCallout">
            <a:avLst>
              <a:gd name="adj1" fmla="val 45171"/>
              <a:gd name="adj2" fmla="val -74490"/>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7156881" y="4006840"/>
            <a:ext cx="3151342" cy="1477328"/>
          </a:xfrm>
          <a:prstGeom prst="rect">
            <a:avLst/>
          </a:prstGeom>
          <a:noFill/>
        </p:spPr>
        <p:txBody>
          <a:bodyPr wrap="square" rtlCol="0">
            <a:spAutoFit/>
          </a:bodyPr>
          <a:lstStyle/>
          <a:p>
            <a:pPr algn="ctr"/>
            <a:r>
              <a:rPr lang="en-US" dirty="0"/>
              <a:t>Our role is to have a legal understanding of the young person's rights, not the young person's interests, but rather the law</a:t>
            </a:r>
            <a:endParaRPr lang="en-GB" dirty="0"/>
          </a:p>
        </p:txBody>
      </p:sp>
      <p:sp>
        <p:nvSpPr>
          <p:cNvPr id="14" name="ZoneTexte 13"/>
          <p:cNvSpPr txBox="1"/>
          <p:nvPr/>
        </p:nvSpPr>
        <p:spPr>
          <a:xfrm>
            <a:off x="6516400" y="1501435"/>
            <a:ext cx="2096087" cy="461665"/>
          </a:xfrm>
          <a:prstGeom prst="rect">
            <a:avLst/>
          </a:prstGeom>
          <a:noFill/>
        </p:spPr>
        <p:txBody>
          <a:bodyPr wrap="square" rtlCol="0">
            <a:spAutoFit/>
          </a:bodyPr>
          <a:lstStyle/>
          <a:p>
            <a:pPr algn="ctr"/>
            <a:r>
              <a:rPr lang="en-GB" sz="2400" b="1" dirty="0"/>
              <a:t>Lawyers</a:t>
            </a:r>
          </a:p>
        </p:txBody>
      </p:sp>
    </p:spTree>
    <p:extLst>
      <p:ext uri="{BB962C8B-B14F-4D97-AF65-F5344CB8AC3E}">
        <p14:creationId xmlns:p14="http://schemas.microsoft.com/office/powerpoint/2010/main" val="1372310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9" name="Sous-titre 2">
            <a:extLst>
              <a:ext uri="{FF2B5EF4-FFF2-40B4-BE49-F238E27FC236}">
                <a16:creationId xmlns:a16="http://schemas.microsoft.com/office/drawing/2014/main" id="{5759FC79-A880-4F68-9DAF-8208F35749D7}"/>
              </a:ext>
            </a:extLst>
          </p:cNvPr>
          <p:cNvSpPr txBox="1">
            <a:spLocks/>
          </p:cNvSpPr>
          <p:nvPr/>
        </p:nvSpPr>
        <p:spPr>
          <a:xfrm>
            <a:off x="139700" y="229267"/>
            <a:ext cx="4159847"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3:What do other professionals say? – Testimonies of other professionals </a:t>
            </a:r>
            <a:endParaRPr lang="fr-BE" sz="3100" dirty="0">
              <a:solidFill>
                <a:schemeClr val="bg1"/>
              </a:solidFill>
            </a:endParaRPr>
          </a:p>
        </p:txBody>
      </p:sp>
      <p:sp>
        <p:nvSpPr>
          <p:cNvPr id="10" name="TextBox 7">
            <a:extLst>
              <a:ext uri="{FF2B5EF4-FFF2-40B4-BE49-F238E27FC236}">
                <a16:creationId xmlns:a16="http://schemas.microsoft.com/office/drawing/2014/main" id="{392E5853-EDFD-4B50-9A09-E73776C513B3}"/>
              </a:ext>
            </a:extLst>
          </p:cNvPr>
          <p:cNvSpPr txBox="1"/>
          <p:nvPr/>
        </p:nvSpPr>
        <p:spPr>
          <a:xfrm>
            <a:off x="8698635" y="631427"/>
            <a:ext cx="3652118" cy="646331"/>
          </a:xfrm>
          <a:prstGeom prst="rect">
            <a:avLst/>
          </a:prstGeom>
          <a:noFill/>
        </p:spPr>
        <p:txBody>
          <a:bodyPr wrap="square" rtlCol="0">
            <a:spAutoFit/>
          </a:bodyPr>
          <a:lstStyle/>
          <a:p>
            <a:pPr algn="ctr"/>
            <a:r>
              <a:rPr lang="en-GB" dirty="0"/>
              <a:t>Provide reliable information to the child</a:t>
            </a:r>
          </a:p>
        </p:txBody>
      </p:sp>
      <p:sp>
        <p:nvSpPr>
          <p:cNvPr id="11" name="Speech Bubble: Oval 9">
            <a:extLst>
              <a:ext uri="{FF2B5EF4-FFF2-40B4-BE49-F238E27FC236}">
                <a16:creationId xmlns:a16="http://schemas.microsoft.com/office/drawing/2014/main" id="{3017EEF8-4A19-41DD-B4A3-78164193DF96}"/>
              </a:ext>
            </a:extLst>
          </p:cNvPr>
          <p:cNvSpPr/>
          <p:nvPr/>
        </p:nvSpPr>
        <p:spPr>
          <a:xfrm>
            <a:off x="8352271" y="310562"/>
            <a:ext cx="3998482" cy="1094509"/>
          </a:xfrm>
          <a:prstGeom prst="wedgeEllipseCallout">
            <a:avLst>
              <a:gd name="adj1" fmla="val 41190"/>
              <a:gd name="adj2" fmla="val 58966"/>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4">
            <a:extLst>
              <a:ext uri="{FF2B5EF4-FFF2-40B4-BE49-F238E27FC236}">
                <a16:creationId xmlns:a16="http://schemas.microsoft.com/office/drawing/2014/main" id="{81A9A8D8-267A-4393-8F71-CC35DB7B9690}"/>
              </a:ext>
            </a:extLst>
          </p:cNvPr>
          <p:cNvSpPr/>
          <p:nvPr/>
        </p:nvSpPr>
        <p:spPr>
          <a:xfrm>
            <a:off x="4299547" y="354427"/>
            <a:ext cx="3998482" cy="1200329"/>
          </a:xfrm>
          <a:prstGeom prst="wedgeEllipseCallout">
            <a:avLst>
              <a:gd name="adj1" fmla="val 29755"/>
              <a:gd name="adj2" fmla="val -70362"/>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5">
            <a:extLst>
              <a:ext uri="{FF2B5EF4-FFF2-40B4-BE49-F238E27FC236}">
                <a16:creationId xmlns:a16="http://schemas.microsoft.com/office/drawing/2014/main" id="{38574E88-B9F8-4DE8-8CAD-60EB733F1240}"/>
              </a:ext>
            </a:extLst>
          </p:cNvPr>
          <p:cNvSpPr txBox="1"/>
          <p:nvPr/>
        </p:nvSpPr>
        <p:spPr>
          <a:xfrm>
            <a:off x="4809424" y="631425"/>
            <a:ext cx="2978727" cy="646331"/>
          </a:xfrm>
          <a:prstGeom prst="rect">
            <a:avLst/>
          </a:prstGeom>
          <a:noFill/>
        </p:spPr>
        <p:txBody>
          <a:bodyPr wrap="square" rtlCol="0">
            <a:spAutoFit/>
          </a:bodyPr>
          <a:lstStyle/>
          <a:p>
            <a:pPr algn="ctr"/>
            <a:r>
              <a:rPr lang="en-GB" dirty="0"/>
              <a:t>Being reliable and respect the commitment you made</a:t>
            </a:r>
          </a:p>
        </p:txBody>
      </p:sp>
      <p:sp>
        <p:nvSpPr>
          <p:cNvPr id="15" name="TextBox 17">
            <a:extLst>
              <a:ext uri="{FF2B5EF4-FFF2-40B4-BE49-F238E27FC236}">
                <a16:creationId xmlns:a16="http://schemas.microsoft.com/office/drawing/2014/main" id="{E7A05046-A590-44F5-9592-CA8BA9CDCBC1}"/>
              </a:ext>
            </a:extLst>
          </p:cNvPr>
          <p:cNvSpPr txBox="1"/>
          <p:nvPr/>
        </p:nvSpPr>
        <p:spPr>
          <a:xfrm>
            <a:off x="3626539" y="3362007"/>
            <a:ext cx="2978727" cy="646331"/>
          </a:xfrm>
          <a:prstGeom prst="rect">
            <a:avLst/>
          </a:prstGeom>
          <a:noFill/>
        </p:spPr>
        <p:txBody>
          <a:bodyPr wrap="square" rtlCol="0">
            <a:spAutoFit/>
          </a:bodyPr>
          <a:lstStyle/>
          <a:p>
            <a:pPr algn="ctr"/>
            <a:r>
              <a:rPr lang="en-GB" dirty="0"/>
              <a:t>Being available and committed</a:t>
            </a:r>
          </a:p>
        </p:txBody>
      </p:sp>
      <p:sp>
        <p:nvSpPr>
          <p:cNvPr id="16" name="TextBox 18">
            <a:extLst>
              <a:ext uri="{FF2B5EF4-FFF2-40B4-BE49-F238E27FC236}">
                <a16:creationId xmlns:a16="http://schemas.microsoft.com/office/drawing/2014/main" id="{74D6F766-CAE8-44D7-93D6-341630D86CD2}"/>
              </a:ext>
            </a:extLst>
          </p:cNvPr>
          <p:cNvSpPr txBox="1"/>
          <p:nvPr/>
        </p:nvSpPr>
        <p:spPr>
          <a:xfrm>
            <a:off x="4863546" y="2051247"/>
            <a:ext cx="3434483" cy="646331"/>
          </a:xfrm>
          <a:prstGeom prst="rect">
            <a:avLst/>
          </a:prstGeom>
          <a:noFill/>
        </p:spPr>
        <p:txBody>
          <a:bodyPr wrap="square" rtlCol="0">
            <a:spAutoFit/>
          </a:bodyPr>
          <a:lstStyle/>
          <a:p>
            <a:pPr algn="ctr"/>
            <a:r>
              <a:rPr lang="en-US" dirty="0"/>
              <a:t>Explain the measures/sentences in detail to the young person</a:t>
            </a:r>
            <a:endParaRPr lang="en-GB" dirty="0"/>
          </a:p>
        </p:txBody>
      </p:sp>
      <p:sp>
        <p:nvSpPr>
          <p:cNvPr id="17" name="TextBox 19">
            <a:extLst>
              <a:ext uri="{FF2B5EF4-FFF2-40B4-BE49-F238E27FC236}">
                <a16:creationId xmlns:a16="http://schemas.microsoft.com/office/drawing/2014/main" id="{075D43D5-6EC9-4FAF-BA1D-5A0A6D069250}"/>
              </a:ext>
            </a:extLst>
          </p:cNvPr>
          <p:cNvSpPr txBox="1"/>
          <p:nvPr/>
        </p:nvSpPr>
        <p:spPr>
          <a:xfrm>
            <a:off x="8862458" y="2210679"/>
            <a:ext cx="2222210" cy="923330"/>
          </a:xfrm>
          <a:prstGeom prst="rect">
            <a:avLst/>
          </a:prstGeom>
          <a:noFill/>
        </p:spPr>
        <p:txBody>
          <a:bodyPr wrap="square" rtlCol="0">
            <a:spAutoFit/>
          </a:bodyPr>
          <a:lstStyle/>
          <a:p>
            <a:pPr algn="ctr"/>
            <a:r>
              <a:rPr lang="en-GB" dirty="0"/>
              <a:t>Staying in contact with the young people</a:t>
            </a:r>
          </a:p>
        </p:txBody>
      </p:sp>
      <p:sp>
        <p:nvSpPr>
          <p:cNvPr id="18" name="TextBox 20">
            <a:extLst>
              <a:ext uri="{FF2B5EF4-FFF2-40B4-BE49-F238E27FC236}">
                <a16:creationId xmlns:a16="http://schemas.microsoft.com/office/drawing/2014/main" id="{D0781F6C-2162-44AC-912A-4F3B69C01745}"/>
              </a:ext>
            </a:extLst>
          </p:cNvPr>
          <p:cNvSpPr txBox="1"/>
          <p:nvPr/>
        </p:nvSpPr>
        <p:spPr>
          <a:xfrm>
            <a:off x="3101464" y="4689065"/>
            <a:ext cx="2492670" cy="646331"/>
          </a:xfrm>
          <a:prstGeom prst="rect">
            <a:avLst/>
          </a:prstGeom>
          <a:noFill/>
        </p:spPr>
        <p:txBody>
          <a:bodyPr wrap="square" rtlCol="0">
            <a:spAutoFit/>
          </a:bodyPr>
          <a:lstStyle/>
          <a:p>
            <a:pPr algn="ctr"/>
            <a:r>
              <a:rPr lang="en-GB" dirty="0"/>
              <a:t>Make sure that the child is heard</a:t>
            </a:r>
          </a:p>
        </p:txBody>
      </p:sp>
      <p:sp>
        <p:nvSpPr>
          <p:cNvPr id="19" name="TextBox 21">
            <a:extLst>
              <a:ext uri="{FF2B5EF4-FFF2-40B4-BE49-F238E27FC236}">
                <a16:creationId xmlns:a16="http://schemas.microsoft.com/office/drawing/2014/main" id="{BF9B0087-37AC-408D-9F69-BE0C3E5E1F19}"/>
              </a:ext>
            </a:extLst>
          </p:cNvPr>
          <p:cNvSpPr txBox="1"/>
          <p:nvPr/>
        </p:nvSpPr>
        <p:spPr>
          <a:xfrm>
            <a:off x="7412004" y="3917244"/>
            <a:ext cx="4107149" cy="1477328"/>
          </a:xfrm>
          <a:prstGeom prst="rect">
            <a:avLst/>
          </a:prstGeom>
          <a:noFill/>
        </p:spPr>
        <p:txBody>
          <a:bodyPr wrap="square" rtlCol="0">
            <a:spAutoFit/>
          </a:bodyPr>
          <a:lstStyle/>
          <a:p>
            <a:endParaRPr lang="en-US" dirty="0"/>
          </a:p>
          <a:p>
            <a:pPr algn="ctr"/>
            <a:r>
              <a:rPr lang="en-US" dirty="0"/>
              <a:t>Never distance yourself from the young person's word : remain their spokesperson</a:t>
            </a:r>
          </a:p>
          <a:p>
            <a:endParaRPr lang="en-US" dirty="0"/>
          </a:p>
        </p:txBody>
      </p:sp>
      <p:sp>
        <p:nvSpPr>
          <p:cNvPr id="20" name="Speech Bubble: Oval 22">
            <a:extLst>
              <a:ext uri="{FF2B5EF4-FFF2-40B4-BE49-F238E27FC236}">
                <a16:creationId xmlns:a16="http://schemas.microsoft.com/office/drawing/2014/main" id="{78A03FC4-B164-4424-8E65-BDBAF04E77E5}"/>
              </a:ext>
            </a:extLst>
          </p:cNvPr>
          <p:cNvSpPr/>
          <p:nvPr/>
        </p:nvSpPr>
        <p:spPr>
          <a:xfrm>
            <a:off x="8677853" y="1701229"/>
            <a:ext cx="2873374" cy="1724697"/>
          </a:xfrm>
          <a:prstGeom prst="wedgeEllipseCallout">
            <a:avLst>
              <a:gd name="adj1" fmla="val 64928"/>
              <a:gd name="adj2" fmla="val 47998"/>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Oval 23">
            <a:extLst>
              <a:ext uri="{FF2B5EF4-FFF2-40B4-BE49-F238E27FC236}">
                <a16:creationId xmlns:a16="http://schemas.microsoft.com/office/drawing/2014/main" id="{1C0E422D-CA80-4B64-BB4A-40552A925A47}"/>
              </a:ext>
            </a:extLst>
          </p:cNvPr>
          <p:cNvSpPr/>
          <p:nvPr/>
        </p:nvSpPr>
        <p:spPr>
          <a:xfrm>
            <a:off x="2862860" y="4302449"/>
            <a:ext cx="2873374" cy="1221822"/>
          </a:xfrm>
          <a:prstGeom prst="wedgeEllipseCallout">
            <a:avLst>
              <a:gd name="adj1" fmla="val 48534"/>
              <a:gd name="adj2" fmla="val -58683"/>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Oval 25">
            <a:extLst>
              <a:ext uri="{FF2B5EF4-FFF2-40B4-BE49-F238E27FC236}">
                <a16:creationId xmlns:a16="http://schemas.microsoft.com/office/drawing/2014/main" id="{88CE9EF8-775E-4CB6-86DA-C4F6AFF704FC}"/>
              </a:ext>
            </a:extLst>
          </p:cNvPr>
          <p:cNvSpPr/>
          <p:nvPr/>
        </p:nvSpPr>
        <p:spPr>
          <a:xfrm>
            <a:off x="4468091" y="1710968"/>
            <a:ext cx="4107148" cy="1221822"/>
          </a:xfrm>
          <a:prstGeom prst="wedgeEllipseCallout">
            <a:avLst>
              <a:gd name="adj1" fmla="val 52582"/>
              <a:gd name="adj2" fmla="val -42808"/>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Oval 26">
            <a:extLst>
              <a:ext uri="{FF2B5EF4-FFF2-40B4-BE49-F238E27FC236}">
                <a16:creationId xmlns:a16="http://schemas.microsoft.com/office/drawing/2014/main" id="{92F88E02-2F43-411F-BDDD-1D05A7B380AD}"/>
              </a:ext>
            </a:extLst>
          </p:cNvPr>
          <p:cNvSpPr/>
          <p:nvPr/>
        </p:nvSpPr>
        <p:spPr>
          <a:xfrm>
            <a:off x="3626539" y="2924415"/>
            <a:ext cx="2873375" cy="1221822"/>
          </a:xfrm>
          <a:prstGeom prst="wedgeEllipseCallout">
            <a:avLst>
              <a:gd name="adj1" fmla="val 61261"/>
              <a:gd name="adj2" fmla="val 43370"/>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Oval 25">
            <a:extLst>
              <a:ext uri="{FF2B5EF4-FFF2-40B4-BE49-F238E27FC236}">
                <a16:creationId xmlns:a16="http://schemas.microsoft.com/office/drawing/2014/main" id="{88CE9EF8-775E-4CB6-86DA-C4F6AFF704FC}"/>
              </a:ext>
            </a:extLst>
          </p:cNvPr>
          <p:cNvSpPr/>
          <p:nvPr/>
        </p:nvSpPr>
        <p:spPr>
          <a:xfrm>
            <a:off x="7412004" y="3934304"/>
            <a:ext cx="4107148" cy="1221822"/>
          </a:xfrm>
          <a:prstGeom prst="wedgeEllipseCallout">
            <a:avLst>
              <a:gd name="adj1" fmla="val 52582"/>
              <a:gd name="adj2" fmla="val -42808"/>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0325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384930" y="7776"/>
            <a:ext cx="7928332" cy="1208287"/>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What do European and International Standard say? Inputs from the LA Child Guidelines</a:t>
            </a:r>
            <a:endParaRPr lang="fr-BE" dirty="0">
              <a:solidFill>
                <a:srgbClr val="FF6600"/>
              </a:solidFill>
            </a:endParaRPr>
          </a:p>
        </p:txBody>
      </p:sp>
      <p:pic>
        <p:nvPicPr>
          <p:cNvPr id="2" name="Image 1"/>
          <p:cNvPicPr>
            <a:picLocks noChangeAspect="1"/>
          </p:cNvPicPr>
          <p:nvPr/>
        </p:nvPicPr>
        <p:blipFill>
          <a:blip r:embed="rId4"/>
          <a:stretch>
            <a:fillRect/>
          </a:stretch>
        </p:blipFill>
        <p:spPr>
          <a:xfrm>
            <a:off x="5322540" y="1420728"/>
            <a:ext cx="3026556" cy="4312706"/>
          </a:xfrm>
          <a:prstGeom prst="rect">
            <a:avLst/>
          </a:prstGeom>
        </p:spPr>
      </p:pic>
      <p:sp>
        <p:nvSpPr>
          <p:cNvPr id="3" name="ZoneTexte 2"/>
          <p:cNvSpPr txBox="1"/>
          <p:nvPr/>
        </p:nvSpPr>
        <p:spPr>
          <a:xfrm>
            <a:off x="9115865" y="2602523"/>
            <a:ext cx="2363372" cy="369332"/>
          </a:xfrm>
          <a:prstGeom prst="rect">
            <a:avLst/>
          </a:prstGeom>
          <a:noFill/>
        </p:spPr>
        <p:txBody>
          <a:bodyPr wrap="square" rtlCol="0">
            <a:spAutoFit/>
          </a:bodyPr>
          <a:lstStyle/>
          <a:p>
            <a:r>
              <a:rPr lang="en-GB" dirty="0">
                <a:hlinkClick r:id="rId5"/>
              </a:rPr>
              <a:t>www.lachild.eu</a:t>
            </a:r>
            <a:r>
              <a:rPr lang="en-GB" dirty="0"/>
              <a:t> </a:t>
            </a:r>
          </a:p>
        </p:txBody>
      </p:sp>
    </p:spTree>
    <p:extLst>
      <p:ext uri="{BB962C8B-B14F-4D97-AF65-F5344CB8AC3E}">
        <p14:creationId xmlns:p14="http://schemas.microsoft.com/office/powerpoint/2010/main" val="352552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095055" y="1205076"/>
            <a:ext cx="7928332" cy="120828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800" dirty="0">
                <a:solidFill>
                  <a:srgbClr val="EC7F20"/>
                </a:solidFill>
              </a:rPr>
              <a:t>Three different theoretical conceptions</a:t>
            </a:r>
          </a:p>
          <a:p>
            <a:endParaRPr lang="fr-BE" dirty="0">
              <a:solidFill>
                <a:srgbClr val="FF6600"/>
              </a:solidFill>
            </a:endParaRPr>
          </a:p>
        </p:txBody>
      </p:sp>
      <p:sp>
        <p:nvSpPr>
          <p:cNvPr id="2" name="ZoneTexte 1"/>
          <p:cNvSpPr txBox="1"/>
          <p:nvPr/>
        </p:nvSpPr>
        <p:spPr>
          <a:xfrm>
            <a:off x="4662791" y="2375237"/>
            <a:ext cx="2882520" cy="1323439"/>
          </a:xfrm>
          <a:prstGeom prst="rect">
            <a:avLst/>
          </a:prstGeom>
          <a:noFill/>
        </p:spPr>
        <p:txBody>
          <a:bodyPr wrap="square" rtlCol="0">
            <a:spAutoFit/>
          </a:bodyPr>
          <a:lstStyle/>
          <a:p>
            <a:endParaRPr lang="en-GB" sz="2000" dirty="0"/>
          </a:p>
          <a:p>
            <a:pPr marL="285750" indent="-285750">
              <a:buFontTx/>
              <a:buChar char="-"/>
            </a:pPr>
            <a:r>
              <a:rPr lang="en-GB" sz="2000" i="1" dirty="0"/>
              <a:t>Guardian ad litem</a:t>
            </a:r>
          </a:p>
          <a:p>
            <a:pPr marL="285750" indent="-285750">
              <a:buFontTx/>
              <a:buChar char="-"/>
            </a:pPr>
            <a:r>
              <a:rPr lang="en-GB" sz="2000" i="1" dirty="0"/>
              <a:t>Amicus Curia</a:t>
            </a:r>
          </a:p>
          <a:p>
            <a:pPr marL="285750" indent="-285750">
              <a:buFontTx/>
              <a:buChar char="-"/>
            </a:pPr>
            <a:r>
              <a:rPr lang="en-GB" sz="2000" dirty="0"/>
              <a:t>the advocate </a:t>
            </a: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pic>
        <p:nvPicPr>
          <p:cNvPr id="3" name="Image 2"/>
          <p:cNvPicPr>
            <a:picLocks noChangeAspect="1"/>
          </p:cNvPicPr>
          <p:nvPr/>
        </p:nvPicPr>
        <p:blipFill>
          <a:blip r:embed="rId4"/>
          <a:stretch>
            <a:fillRect/>
          </a:stretch>
        </p:blipFill>
        <p:spPr>
          <a:xfrm>
            <a:off x="7778249" y="3033887"/>
            <a:ext cx="4012199" cy="2483743"/>
          </a:xfrm>
          <a:prstGeom prst="rect">
            <a:avLst/>
          </a:prstGeom>
        </p:spPr>
      </p:pic>
    </p:spTree>
    <p:extLst>
      <p:ext uri="{BB962C8B-B14F-4D97-AF65-F5344CB8AC3E}">
        <p14:creationId xmlns:p14="http://schemas.microsoft.com/office/powerpoint/2010/main" val="162022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574550" y="39771"/>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The spokesperson</a:t>
            </a:r>
            <a:endParaRPr lang="fr-BE" sz="4800" dirty="0">
              <a:solidFill>
                <a:srgbClr val="FF6600"/>
              </a:solidFill>
            </a:endParaRPr>
          </a:p>
        </p:txBody>
      </p:sp>
      <p:sp>
        <p:nvSpPr>
          <p:cNvPr id="2" name="ZoneTexte 1"/>
          <p:cNvSpPr txBox="1"/>
          <p:nvPr/>
        </p:nvSpPr>
        <p:spPr>
          <a:xfrm>
            <a:off x="3039478" y="1742527"/>
            <a:ext cx="5464591" cy="3139321"/>
          </a:xfrm>
          <a:prstGeom prst="rect">
            <a:avLst/>
          </a:prstGeom>
          <a:noFill/>
        </p:spPr>
        <p:txBody>
          <a:bodyPr wrap="square" rtlCol="0">
            <a:spAutoFit/>
          </a:bodyPr>
          <a:lstStyle/>
          <a:p>
            <a:r>
              <a:rPr lang="en-US" b="1" dirty="0"/>
              <a:t>International standards :</a:t>
            </a:r>
          </a:p>
          <a:p>
            <a:r>
              <a:rPr lang="en-US" dirty="0"/>
              <a:t>Council of Europe guidelines on child-friendly justice</a:t>
            </a:r>
          </a:p>
          <a:p>
            <a:r>
              <a:rPr lang="en-US" dirty="0"/>
              <a:t>UNICEF Guidelines</a:t>
            </a:r>
          </a:p>
          <a:p>
            <a:endParaRPr lang="en-US" dirty="0"/>
          </a:p>
          <a:p>
            <a:r>
              <a:rPr lang="en-US" b="1" dirty="0"/>
              <a:t>Recommendations : </a:t>
            </a:r>
          </a:p>
          <a:p>
            <a:pPr marL="285750" indent="-285750">
              <a:buFont typeface="Arial" panose="020B0604020202020204" pitchFamily="34" charset="0"/>
              <a:buChar char="•"/>
            </a:pPr>
            <a:r>
              <a:rPr lang="en-US" dirty="0"/>
              <a:t>Strengthen the child's subjective position</a:t>
            </a:r>
          </a:p>
          <a:p>
            <a:pPr marL="285750" indent="-285750">
              <a:buFont typeface="Arial" panose="020B0604020202020204" pitchFamily="34" charset="0"/>
              <a:buChar char="•"/>
            </a:pPr>
            <a:r>
              <a:rPr lang="en-US" dirty="0"/>
              <a:t>Even if he or she does not share the child's opinion</a:t>
            </a:r>
          </a:p>
          <a:p>
            <a:pPr marL="285750" indent="-285750">
              <a:buFont typeface="Arial" panose="020B0604020202020204" pitchFamily="34" charset="0"/>
              <a:buChar char="•"/>
            </a:pPr>
            <a:r>
              <a:rPr lang="en-US" dirty="0"/>
              <a:t>Inform the child</a:t>
            </a:r>
          </a:p>
          <a:p>
            <a:pPr marL="285750" indent="-285750">
              <a:buFont typeface="Arial" panose="020B0604020202020204" pitchFamily="34" charset="0"/>
              <a:buChar char="•"/>
            </a:pPr>
            <a:r>
              <a:rPr lang="en-US" dirty="0"/>
              <a:t>Check that the child’s views are taken into account</a:t>
            </a:r>
          </a:p>
          <a:p>
            <a:pPr marL="285750" indent="-285750">
              <a:buFont typeface="Arial" panose="020B0604020202020204" pitchFamily="34" charset="0"/>
              <a:buChar char="•"/>
            </a:pPr>
            <a:r>
              <a:rPr lang="en-US" dirty="0"/>
              <a:t>Intervene if environment hostile to participation </a:t>
            </a:r>
          </a:p>
          <a:p>
            <a:r>
              <a:rPr lang="en-US" dirty="0"/>
              <a:t>... </a:t>
            </a:r>
            <a:endParaRPr lang="en-GB" dirty="0"/>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pic>
        <p:nvPicPr>
          <p:cNvPr id="3" name="Image 2"/>
          <p:cNvPicPr>
            <a:picLocks noChangeAspect="1"/>
          </p:cNvPicPr>
          <p:nvPr/>
        </p:nvPicPr>
        <p:blipFill>
          <a:blip r:embed="rId4"/>
          <a:stretch>
            <a:fillRect/>
          </a:stretch>
        </p:blipFill>
        <p:spPr>
          <a:xfrm>
            <a:off x="8469549" y="1445706"/>
            <a:ext cx="3352800" cy="4191000"/>
          </a:xfrm>
          <a:prstGeom prst="rect">
            <a:avLst/>
          </a:prstGeom>
        </p:spPr>
      </p:pic>
    </p:spTree>
    <p:extLst>
      <p:ext uri="{BB962C8B-B14F-4D97-AF65-F5344CB8AC3E}">
        <p14:creationId xmlns:p14="http://schemas.microsoft.com/office/powerpoint/2010/main" val="3008609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108923" y="393430"/>
            <a:ext cx="7426584"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Best interests of the child</a:t>
            </a:r>
            <a:endParaRPr lang="fr-BE" sz="4800" dirty="0">
              <a:solidFill>
                <a:srgbClr val="FF6600"/>
              </a:solidFill>
            </a:endParaRPr>
          </a:p>
        </p:txBody>
      </p:sp>
      <p:sp>
        <p:nvSpPr>
          <p:cNvPr id="2" name="ZoneTexte 1"/>
          <p:cNvSpPr txBox="1"/>
          <p:nvPr/>
        </p:nvSpPr>
        <p:spPr>
          <a:xfrm>
            <a:off x="4002966" y="1849326"/>
            <a:ext cx="6821474" cy="2585323"/>
          </a:xfrm>
          <a:prstGeom prst="rect">
            <a:avLst/>
          </a:prstGeom>
          <a:noFill/>
        </p:spPr>
        <p:txBody>
          <a:bodyPr wrap="square" rtlCol="0">
            <a:spAutoFit/>
          </a:bodyPr>
          <a:lstStyle/>
          <a:p>
            <a:endParaRPr lang="en-US" dirty="0"/>
          </a:p>
          <a:p>
            <a:r>
              <a:rPr lang="en-US" b="1" dirty="0"/>
              <a:t>International standards:</a:t>
            </a:r>
          </a:p>
          <a:p>
            <a:r>
              <a:rPr lang="en-US" dirty="0"/>
              <a:t>CRC art 3</a:t>
            </a:r>
          </a:p>
          <a:p>
            <a:endParaRPr lang="en-US" dirty="0"/>
          </a:p>
          <a:p>
            <a:r>
              <a:rPr lang="en-US" b="1" dirty="0"/>
              <a:t>Recommendations:</a:t>
            </a:r>
          </a:p>
          <a:p>
            <a:r>
              <a:rPr lang="en-US" dirty="0"/>
              <a:t>Ensures that the best interests of the child are given due consideration</a:t>
            </a:r>
          </a:p>
          <a:p>
            <a:r>
              <a:rPr lang="en-US" dirty="0"/>
              <a:t>Speak out to feed best interest review</a:t>
            </a:r>
          </a:p>
          <a:p>
            <a:r>
              <a:rPr lang="en-US" dirty="0"/>
              <a:t>Speak out even if contrary to best interests</a:t>
            </a:r>
          </a:p>
          <a:p>
            <a:r>
              <a:rPr lang="en-US" dirty="0"/>
              <a:t>... </a:t>
            </a:r>
            <a:endParaRPr lang="en-GB" dirty="0"/>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spTree>
    <p:extLst>
      <p:ext uri="{BB962C8B-B14F-4D97-AF65-F5344CB8AC3E}">
        <p14:creationId xmlns:p14="http://schemas.microsoft.com/office/powerpoint/2010/main" val="2308710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4"/>
          <a:stretch>
            <a:fillRect/>
          </a:stretch>
        </p:blipFill>
        <p:spPr>
          <a:xfrm>
            <a:off x="7536434" y="2258477"/>
            <a:ext cx="4246406" cy="3087220"/>
          </a:xfrm>
          <a:prstGeom prst="rect">
            <a:avLst/>
          </a:prstGeom>
        </p:spPr>
      </p:pic>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837297" y="135999"/>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Inform the child</a:t>
            </a:r>
            <a:endParaRPr lang="fr-BE" sz="4800" dirty="0">
              <a:solidFill>
                <a:srgbClr val="FF6600"/>
              </a:solidFill>
            </a:endParaRPr>
          </a:p>
        </p:txBody>
      </p:sp>
      <p:sp>
        <p:nvSpPr>
          <p:cNvPr id="2" name="ZoneTexte 1"/>
          <p:cNvSpPr txBox="1"/>
          <p:nvPr/>
        </p:nvSpPr>
        <p:spPr>
          <a:xfrm>
            <a:off x="3375498" y="1652378"/>
            <a:ext cx="5397027" cy="3693319"/>
          </a:xfrm>
          <a:prstGeom prst="rect">
            <a:avLst/>
          </a:prstGeom>
          <a:noFill/>
        </p:spPr>
        <p:txBody>
          <a:bodyPr wrap="square" rtlCol="0">
            <a:spAutoFit/>
          </a:bodyPr>
          <a:lstStyle/>
          <a:p>
            <a:r>
              <a:rPr lang="en-US" b="1" dirty="0"/>
              <a:t>International standards :</a:t>
            </a:r>
          </a:p>
          <a:p>
            <a:r>
              <a:rPr lang="en-US" dirty="0"/>
              <a:t>EU Directive 2016/800</a:t>
            </a:r>
          </a:p>
          <a:p>
            <a:endParaRPr lang="en-US" dirty="0"/>
          </a:p>
          <a:p>
            <a:r>
              <a:rPr lang="en-US" b="1" dirty="0"/>
              <a:t>Issues</a:t>
            </a:r>
          </a:p>
          <a:p>
            <a:r>
              <a:rPr lang="en-US" dirty="0"/>
              <a:t>Ability to understand, remember and assimilate information depends on multiple factors (age, maturity, experiences, language, fatigue, stress etc.)</a:t>
            </a:r>
          </a:p>
          <a:p>
            <a:endParaRPr lang="en-US" dirty="0"/>
          </a:p>
          <a:p>
            <a:r>
              <a:rPr lang="en-US" b="1" dirty="0"/>
              <a:t>Recommendations</a:t>
            </a:r>
          </a:p>
          <a:p>
            <a:r>
              <a:rPr lang="en-US" dirty="0"/>
              <a:t>Child-friendly manner</a:t>
            </a:r>
          </a:p>
          <a:p>
            <a:r>
              <a:rPr lang="en-US" dirty="0"/>
              <a:t>Information should be clear, appropriate to the situation and complete</a:t>
            </a:r>
          </a:p>
          <a:p>
            <a:r>
              <a:rPr lang="en-US" dirty="0"/>
              <a:t>Do not overwhelm the child</a:t>
            </a: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spTree>
    <p:extLst>
      <p:ext uri="{BB962C8B-B14F-4D97-AF65-F5344CB8AC3E}">
        <p14:creationId xmlns:p14="http://schemas.microsoft.com/office/powerpoint/2010/main" val="316990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8" name="Titre 1">
            <a:extLst>
              <a:ext uri="{FF2B5EF4-FFF2-40B4-BE49-F238E27FC236}">
                <a16:creationId xmlns:a16="http://schemas.microsoft.com/office/drawing/2014/main" id="{B488E8A8-1127-461C-B276-1561DA8E25BF}"/>
              </a:ext>
            </a:extLst>
          </p:cNvPr>
          <p:cNvSpPr txBox="1">
            <a:spLocks/>
          </p:cNvSpPr>
          <p:nvPr/>
        </p:nvSpPr>
        <p:spPr>
          <a:xfrm>
            <a:off x="2472492" y="311432"/>
            <a:ext cx="9144000" cy="120828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dirty="0">
                <a:solidFill>
                  <a:srgbClr val="EC7F20"/>
                </a:solidFill>
              </a:rPr>
              <a:t>Module 3</a:t>
            </a:r>
            <a:br>
              <a:rPr lang="fr-BE" dirty="0">
                <a:solidFill>
                  <a:srgbClr val="EC7F20"/>
                </a:solidFill>
              </a:rPr>
            </a:br>
            <a:r>
              <a:rPr lang="fr-BE" dirty="0">
                <a:solidFill>
                  <a:srgbClr val="FF6600"/>
                </a:solidFill>
              </a:rPr>
              <a:t> </a:t>
            </a:r>
          </a:p>
        </p:txBody>
      </p:sp>
      <p:sp>
        <p:nvSpPr>
          <p:cNvPr id="9" name="Sous-titre 2">
            <a:extLst>
              <a:ext uri="{FF2B5EF4-FFF2-40B4-BE49-F238E27FC236}">
                <a16:creationId xmlns:a16="http://schemas.microsoft.com/office/drawing/2014/main" id="{5759FC79-A880-4F68-9DAF-8208F35749D7}"/>
              </a:ext>
            </a:extLst>
          </p:cNvPr>
          <p:cNvSpPr txBox="1">
            <a:spLocks/>
          </p:cNvSpPr>
          <p:nvPr/>
        </p:nvSpPr>
        <p:spPr>
          <a:xfrm>
            <a:off x="3198758" y="124526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FF9933"/>
                </a:solidFill>
              </a:rPr>
              <a:t>The role of the lawyer for children in conflict with the law – the spokesperson</a:t>
            </a:r>
            <a:endParaRPr lang="fr-BE" sz="3600" dirty="0">
              <a:solidFill>
                <a:srgbClr val="FF9933"/>
              </a:solidFill>
            </a:endParaRPr>
          </a:p>
        </p:txBody>
      </p:sp>
      <p:pic>
        <p:nvPicPr>
          <p:cNvPr id="10" name="Image 9"/>
          <p:cNvPicPr/>
          <p:nvPr/>
        </p:nvPicPr>
        <p:blipFill>
          <a:blip r:embed="rId4"/>
          <a:stretch>
            <a:fillRect/>
          </a:stretch>
        </p:blipFill>
        <p:spPr>
          <a:xfrm>
            <a:off x="2749472" y="2502202"/>
            <a:ext cx="1589606" cy="1332660"/>
          </a:xfrm>
          <a:prstGeom prst="rect">
            <a:avLst/>
          </a:prstGeom>
        </p:spPr>
      </p:pic>
      <p:sp>
        <p:nvSpPr>
          <p:cNvPr id="11" name="ZoneTexte 10">
            <a:extLst>
              <a:ext uri="{FF2B5EF4-FFF2-40B4-BE49-F238E27FC236}">
                <a16:creationId xmlns:a16="http://schemas.microsoft.com/office/drawing/2014/main" id="{31378776-A142-408E-9964-67E8A49530E5}"/>
              </a:ext>
            </a:extLst>
          </p:cNvPr>
          <p:cNvSpPr txBox="1"/>
          <p:nvPr/>
        </p:nvSpPr>
        <p:spPr>
          <a:xfrm>
            <a:off x="2880948" y="3958981"/>
            <a:ext cx="2574587" cy="369332"/>
          </a:xfrm>
          <a:prstGeom prst="rect">
            <a:avLst/>
          </a:prstGeom>
          <a:noFill/>
        </p:spPr>
        <p:txBody>
          <a:bodyPr wrap="square" rtlCol="0">
            <a:spAutoFit/>
          </a:bodyPr>
          <a:lstStyle/>
          <a:p>
            <a:r>
              <a:rPr lang="en-GB" dirty="0">
                <a:solidFill>
                  <a:prstClr val="black"/>
                </a:solidFill>
              </a:rPr>
              <a:t>INSERT TIMING</a:t>
            </a:r>
          </a:p>
        </p:txBody>
      </p:sp>
      <p:sp>
        <p:nvSpPr>
          <p:cNvPr id="2" name="ZoneTexte 1"/>
          <p:cNvSpPr txBox="1"/>
          <p:nvPr/>
        </p:nvSpPr>
        <p:spPr>
          <a:xfrm>
            <a:off x="5950085" y="2765265"/>
            <a:ext cx="5556822" cy="1754326"/>
          </a:xfrm>
          <a:prstGeom prst="rect">
            <a:avLst/>
          </a:prstGeom>
          <a:noFill/>
        </p:spPr>
        <p:txBody>
          <a:bodyPr wrap="square" rtlCol="0">
            <a:spAutoFit/>
          </a:bodyPr>
          <a:lstStyle/>
          <a:p>
            <a:pPr marL="342900" indent="-342900">
              <a:buAutoNum type="arabicPeriod"/>
            </a:pPr>
            <a:r>
              <a:rPr lang="en-GB" dirty="0"/>
              <a:t>In the shoes of a young person – role play with a case </a:t>
            </a:r>
          </a:p>
          <a:p>
            <a:pPr marL="342900" indent="-342900">
              <a:buAutoNum type="arabicPeriod"/>
            </a:pPr>
            <a:r>
              <a:rPr lang="en-US" dirty="0"/>
              <a:t>Let's hear what young people have to say</a:t>
            </a:r>
          </a:p>
          <a:p>
            <a:pPr marL="342900" indent="-342900">
              <a:buAutoNum type="arabicPeriod"/>
            </a:pPr>
            <a:r>
              <a:rPr lang="en-US" dirty="0"/>
              <a:t>What do other professionals say?</a:t>
            </a:r>
          </a:p>
          <a:p>
            <a:pPr marL="342900" indent="-342900">
              <a:buAutoNum type="arabicPeriod"/>
            </a:pPr>
            <a:r>
              <a:rPr lang="en-US" dirty="0"/>
              <a:t>What do European and international standards say? </a:t>
            </a:r>
          </a:p>
          <a:p>
            <a:pPr marL="342900" indent="-342900">
              <a:buAutoNum type="arabicPeriod"/>
            </a:pPr>
            <a:r>
              <a:rPr lang="en-US" dirty="0"/>
              <a:t>The specific role of the Pro Bono Lawyer (facultative activity depending on the public) </a:t>
            </a:r>
            <a:endParaRPr lang="en-GB" dirty="0"/>
          </a:p>
        </p:txBody>
      </p:sp>
    </p:spTree>
    <p:extLst>
      <p:ext uri="{BB962C8B-B14F-4D97-AF65-F5344CB8AC3E}">
        <p14:creationId xmlns:p14="http://schemas.microsoft.com/office/powerpoint/2010/main" val="2727821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918560" y="-280407"/>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Inform the child</a:t>
            </a:r>
            <a:endParaRPr lang="fr-BE" sz="4800" dirty="0">
              <a:solidFill>
                <a:srgbClr val="FF6600"/>
              </a:solidFill>
            </a:endParaRPr>
          </a:p>
        </p:txBody>
      </p:sp>
      <p:sp>
        <p:nvSpPr>
          <p:cNvPr id="2" name="ZoneTexte 1"/>
          <p:cNvSpPr txBox="1"/>
          <p:nvPr/>
        </p:nvSpPr>
        <p:spPr>
          <a:xfrm>
            <a:off x="4107901" y="1802517"/>
            <a:ext cx="6821474" cy="2862322"/>
          </a:xfrm>
          <a:prstGeom prst="rect">
            <a:avLst/>
          </a:prstGeom>
          <a:noFill/>
        </p:spPr>
        <p:txBody>
          <a:bodyPr wrap="square" rtlCol="0">
            <a:spAutoFit/>
          </a:bodyPr>
          <a:lstStyle/>
          <a:p>
            <a:r>
              <a:rPr lang="en-US" b="1" dirty="0"/>
              <a:t>Inspiring testimony</a:t>
            </a:r>
          </a:p>
          <a:p>
            <a:endParaRPr lang="en-US" b="1" dirty="0"/>
          </a:p>
          <a:p>
            <a:pPr algn="ctr"/>
            <a:r>
              <a:rPr lang="en-US" i="1" dirty="0"/>
              <a:t>“Sometimes you get a bit caught up in the thing and you</a:t>
            </a:r>
          </a:p>
          <a:p>
            <a:pPr algn="ctr"/>
            <a:r>
              <a:rPr lang="en-US" i="1" dirty="0"/>
              <a:t>focus on the facts, and the few times I didn’t explain the</a:t>
            </a:r>
          </a:p>
          <a:p>
            <a:pPr algn="ctr"/>
            <a:r>
              <a:rPr lang="en-US" i="1" dirty="0"/>
              <a:t>rights properly (the right to silence, for example), I regretted</a:t>
            </a:r>
          </a:p>
          <a:p>
            <a:pPr algn="ctr"/>
            <a:r>
              <a:rPr lang="en-US" i="1" dirty="0"/>
              <a:t>it. You really have to insist on this because sometimes,</a:t>
            </a:r>
          </a:p>
          <a:p>
            <a:pPr algn="ctr"/>
            <a:r>
              <a:rPr lang="en-US" i="1" dirty="0"/>
              <a:t>during a hearing, they don’t remember, and they will invent</a:t>
            </a:r>
          </a:p>
          <a:p>
            <a:pPr algn="ctr"/>
            <a:r>
              <a:rPr lang="en-US" i="1" dirty="0"/>
              <a:t>anything to be able to respond.” </a:t>
            </a:r>
          </a:p>
          <a:p>
            <a:r>
              <a:rPr lang="en-US" i="1" dirty="0"/>
              <a:t>Child lawyer in Belgium</a:t>
            </a:r>
          </a:p>
          <a:p>
            <a:endParaRPr lang="en-US" dirty="0"/>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spTree>
    <p:extLst>
      <p:ext uri="{BB962C8B-B14F-4D97-AF65-F5344CB8AC3E}">
        <p14:creationId xmlns:p14="http://schemas.microsoft.com/office/powerpoint/2010/main" val="169242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4"/>
          <a:stretch>
            <a:fillRect/>
          </a:stretch>
        </p:blipFill>
        <p:spPr>
          <a:xfrm>
            <a:off x="8480065" y="2897946"/>
            <a:ext cx="3588136" cy="2948954"/>
          </a:xfrm>
          <a:prstGeom prst="rect">
            <a:avLst/>
          </a:prstGeom>
        </p:spPr>
      </p:pic>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842824" y="-179554"/>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The </a:t>
            </a:r>
            <a:r>
              <a:rPr lang="en-US" sz="4800" dirty="0" err="1">
                <a:solidFill>
                  <a:srgbClr val="EC7F20"/>
                </a:solidFill>
              </a:rPr>
              <a:t>defence</a:t>
            </a:r>
            <a:r>
              <a:rPr lang="en-US" sz="4800" dirty="0">
                <a:solidFill>
                  <a:srgbClr val="EC7F20"/>
                </a:solidFill>
              </a:rPr>
              <a:t> of the child</a:t>
            </a:r>
            <a:endParaRPr lang="fr-BE" sz="4800" dirty="0">
              <a:solidFill>
                <a:srgbClr val="FF6600"/>
              </a:solidFill>
            </a:endParaRPr>
          </a:p>
        </p:txBody>
      </p:sp>
      <p:sp>
        <p:nvSpPr>
          <p:cNvPr id="2" name="ZoneTexte 1"/>
          <p:cNvSpPr txBox="1"/>
          <p:nvPr/>
        </p:nvSpPr>
        <p:spPr>
          <a:xfrm>
            <a:off x="3482462" y="1315162"/>
            <a:ext cx="5577132" cy="4247317"/>
          </a:xfrm>
          <a:prstGeom prst="rect">
            <a:avLst/>
          </a:prstGeom>
          <a:noFill/>
        </p:spPr>
        <p:txBody>
          <a:bodyPr wrap="square" rtlCol="0">
            <a:spAutoFit/>
          </a:bodyPr>
          <a:lstStyle/>
          <a:p>
            <a:r>
              <a:rPr lang="en-US" b="1" dirty="0"/>
              <a:t>International standards</a:t>
            </a:r>
          </a:p>
          <a:p>
            <a:r>
              <a:rPr lang="en-US" dirty="0"/>
              <a:t>EU Directive 2016/800</a:t>
            </a:r>
          </a:p>
          <a:p>
            <a:r>
              <a:rPr lang="en-US" dirty="0"/>
              <a:t>UN Principles and Guidelines on Access to Legal Aid in Criminal Justice </a:t>
            </a:r>
          </a:p>
          <a:p>
            <a:endParaRPr lang="en-US" i="1" dirty="0"/>
          </a:p>
          <a:p>
            <a:r>
              <a:rPr lang="en-US" b="1" dirty="0"/>
              <a:t>Benefits and challenges</a:t>
            </a:r>
          </a:p>
          <a:p>
            <a:r>
              <a:rPr lang="en-US" dirty="0"/>
              <a:t>guaranteeing the respect of their rights and pleading on their behalf before the judge.</a:t>
            </a:r>
          </a:p>
          <a:p>
            <a:endParaRPr lang="en-US" i="1" dirty="0"/>
          </a:p>
          <a:p>
            <a:r>
              <a:rPr lang="en-US" b="1" dirty="0"/>
              <a:t>Recommendations</a:t>
            </a:r>
          </a:p>
          <a:p>
            <a:r>
              <a:rPr lang="en-US" dirty="0"/>
              <a:t>Prepare the legal </a:t>
            </a:r>
            <a:r>
              <a:rPr lang="en-US" dirty="0" err="1"/>
              <a:t>defence</a:t>
            </a:r>
            <a:r>
              <a:rPr lang="en-US" dirty="0"/>
              <a:t> (</a:t>
            </a:r>
            <a:r>
              <a:rPr lang="en-US" u="sng" dirty="0"/>
              <a:t>with the participation </a:t>
            </a:r>
            <a:r>
              <a:rPr lang="en-US" dirty="0"/>
              <a:t>of the child)</a:t>
            </a:r>
          </a:p>
          <a:p>
            <a:r>
              <a:rPr lang="en-US" dirty="0"/>
              <a:t>All rights of the child (incl. procedural) are respected</a:t>
            </a:r>
          </a:p>
          <a:p>
            <a:endParaRPr lang="en-US" dirty="0"/>
          </a:p>
          <a:p>
            <a:endParaRPr lang="en-US" dirty="0"/>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spTree>
    <p:extLst>
      <p:ext uri="{BB962C8B-B14F-4D97-AF65-F5344CB8AC3E}">
        <p14:creationId xmlns:p14="http://schemas.microsoft.com/office/powerpoint/2010/main" val="2158145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263668" y="345876"/>
            <a:ext cx="7928332"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Availability and participation at each stage of the proceeding</a:t>
            </a:r>
            <a:endParaRPr lang="fr-BE" sz="4800" dirty="0">
              <a:solidFill>
                <a:srgbClr val="FF6600"/>
              </a:solidFill>
            </a:endParaRPr>
          </a:p>
        </p:txBody>
      </p:sp>
      <p:sp>
        <p:nvSpPr>
          <p:cNvPr id="2" name="ZoneTexte 1"/>
          <p:cNvSpPr txBox="1"/>
          <p:nvPr/>
        </p:nvSpPr>
        <p:spPr>
          <a:xfrm>
            <a:off x="3018228" y="2037497"/>
            <a:ext cx="4775274" cy="3139321"/>
          </a:xfrm>
          <a:prstGeom prst="rect">
            <a:avLst/>
          </a:prstGeom>
          <a:noFill/>
        </p:spPr>
        <p:txBody>
          <a:bodyPr wrap="square" rtlCol="0">
            <a:spAutoFit/>
          </a:bodyPr>
          <a:lstStyle/>
          <a:p>
            <a:r>
              <a:rPr lang="en-US" b="1" dirty="0"/>
              <a:t>EU standard</a:t>
            </a:r>
          </a:p>
          <a:p>
            <a:r>
              <a:rPr lang="en-US" dirty="0"/>
              <a:t>Directive 2016/800</a:t>
            </a:r>
          </a:p>
          <a:p>
            <a:endParaRPr lang="en-US" dirty="0"/>
          </a:p>
          <a:p>
            <a:r>
              <a:rPr lang="en-US" b="1" dirty="0"/>
              <a:t>Challenge / benefits</a:t>
            </a:r>
          </a:p>
          <a:p>
            <a:r>
              <a:rPr lang="en-US" dirty="0"/>
              <a:t>Availability</a:t>
            </a:r>
          </a:p>
          <a:p>
            <a:r>
              <a:rPr lang="en-US" dirty="0"/>
              <a:t>Continuity and trust</a:t>
            </a:r>
          </a:p>
          <a:p>
            <a:endParaRPr lang="en-US" dirty="0"/>
          </a:p>
          <a:p>
            <a:r>
              <a:rPr lang="en-US" b="1" dirty="0"/>
              <a:t>Recommendations</a:t>
            </a:r>
          </a:p>
          <a:p>
            <a:pPr marL="285750" indent="-285750">
              <a:buFont typeface="Arial" panose="020B0604020202020204" pitchFamily="34" charset="0"/>
              <a:buChar char="•"/>
            </a:pPr>
            <a:r>
              <a:rPr lang="en-US" dirty="0"/>
              <a:t>Absence = replacement + informing the young person</a:t>
            </a:r>
          </a:p>
          <a:p>
            <a:pPr marL="285750" indent="-285750">
              <a:buFont typeface="Arial" panose="020B0604020202020204" pitchFamily="34" charset="0"/>
              <a:buChar char="•"/>
            </a:pPr>
            <a:r>
              <a:rPr lang="en-US" dirty="0"/>
              <a:t>Avoiding delays</a:t>
            </a: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pic>
        <p:nvPicPr>
          <p:cNvPr id="3" name="Image 2"/>
          <p:cNvPicPr>
            <a:picLocks noChangeAspect="1"/>
          </p:cNvPicPr>
          <p:nvPr/>
        </p:nvPicPr>
        <p:blipFill>
          <a:blip r:embed="rId4"/>
          <a:stretch>
            <a:fillRect/>
          </a:stretch>
        </p:blipFill>
        <p:spPr>
          <a:xfrm>
            <a:off x="8227834" y="2277426"/>
            <a:ext cx="3695700" cy="2781300"/>
          </a:xfrm>
          <a:prstGeom prst="rect">
            <a:avLst/>
          </a:prstGeom>
        </p:spPr>
      </p:pic>
    </p:spTree>
    <p:extLst>
      <p:ext uri="{BB962C8B-B14F-4D97-AF65-F5344CB8AC3E}">
        <p14:creationId xmlns:p14="http://schemas.microsoft.com/office/powerpoint/2010/main" val="2223009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5677022" y="-99503"/>
            <a:ext cx="3987483"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	</a:t>
            </a:r>
            <a:r>
              <a:rPr lang="en-US" sz="4900" dirty="0">
                <a:solidFill>
                  <a:srgbClr val="EC7F20"/>
                </a:solidFill>
              </a:rPr>
              <a:t>Trust</a:t>
            </a:r>
            <a:endParaRPr lang="fr-BE" sz="4900" dirty="0">
              <a:solidFill>
                <a:srgbClr val="FF6600"/>
              </a:solidFill>
            </a:endParaRPr>
          </a:p>
        </p:txBody>
      </p:sp>
      <p:sp>
        <p:nvSpPr>
          <p:cNvPr id="2" name="ZoneTexte 1"/>
          <p:cNvSpPr txBox="1"/>
          <p:nvPr/>
        </p:nvSpPr>
        <p:spPr>
          <a:xfrm>
            <a:off x="5303520" y="1230345"/>
            <a:ext cx="6554322" cy="4247317"/>
          </a:xfrm>
          <a:prstGeom prst="rect">
            <a:avLst/>
          </a:prstGeom>
          <a:noFill/>
        </p:spPr>
        <p:txBody>
          <a:bodyPr wrap="square" rtlCol="0">
            <a:spAutoFit/>
          </a:bodyPr>
          <a:lstStyle/>
          <a:p>
            <a:r>
              <a:rPr lang="en-US" b="1" dirty="0"/>
              <a:t>International standards</a:t>
            </a:r>
          </a:p>
          <a:p>
            <a:r>
              <a:rPr lang="en-US" dirty="0"/>
              <a:t>Council of Europe Guidelines on child-friendly justice / UNICEF Guidelines</a:t>
            </a:r>
          </a:p>
          <a:p>
            <a:endParaRPr lang="en-US" dirty="0"/>
          </a:p>
          <a:p>
            <a:r>
              <a:rPr lang="en-US" b="1" dirty="0"/>
              <a:t>Challenge / benefits</a:t>
            </a:r>
          </a:p>
          <a:p>
            <a:r>
              <a:rPr lang="en-US" dirty="0"/>
              <a:t>Not always easy to acquire </a:t>
            </a:r>
          </a:p>
          <a:p>
            <a:r>
              <a:rPr lang="en-US" dirty="0"/>
              <a:t>Takes time</a:t>
            </a:r>
          </a:p>
          <a:p>
            <a:r>
              <a:rPr lang="en-US" dirty="0"/>
              <a:t>Decreases child tension, motivates cooperation, increases chances of a better </a:t>
            </a:r>
            <a:r>
              <a:rPr lang="en-US" dirty="0" err="1"/>
              <a:t>defence</a:t>
            </a:r>
            <a:endParaRPr lang="en-US" dirty="0"/>
          </a:p>
          <a:p>
            <a:endParaRPr lang="en-US" dirty="0"/>
          </a:p>
          <a:p>
            <a:r>
              <a:rPr lang="en-US" b="1" dirty="0"/>
              <a:t>Recommendations</a:t>
            </a:r>
          </a:p>
          <a:p>
            <a:r>
              <a:rPr lang="en-US" dirty="0"/>
              <a:t>Explain role </a:t>
            </a:r>
          </a:p>
          <a:p>
            <a:r>
              <a:rPr lang="en-US" dirty="0"/>
              <a:t>Even as a lawyer</a:t>
            </a:r>
          </a:p>
          <a:p>
            <a:r>
              <a:rPr lang="en-US" dirty="0"/>
              <a:t>Do not make assumptions, try to understand the child</a:t>
            </a:r>
          </a:p>
          <a:p>
            <a:r>
              <a:rPr lang="en-US" dirty="0"/>
              <a:t>Create emotional security (trust, honesty, clarity, responsiveness)</a:t>
            </a: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pic>
        <p:nvPicPr>
          <p:cNvPr id="3" name="Image 2"/>
          <p:cNvPicPr>
            <a:picLocks noChangeAspect="1"/>
          </p:cNvPicPr>
          <p:nvPr/>
        </p:nvPicPr>
        <p:blipFill>
          <a:blip r:embed="rId4"/>
          <a:stretch>
            <a:fillRect/>
          </a:stretch>
        </p:blipFill>
        <p:spPr>
          <a:xfrm>
            <a:off x="2628240" y="2568190"/>
            <a:ext cx="2143125" cy="1571625"/>
          </a:xfrm>
          <a:prstGeom prst="rect">
            <a:avLst/>
          </a:prstGeom>
        </p:spPr>
      </p:pic>
    </p:spTree>
    <p:extLst>
      <p:ext uri="{BB962C8B-B14F-4D97-AF65-F5344CB8AC3E}">
        <p14:creationId xmlns:p14="http://schemas.microsoft.com/office/powerpoint/2010/main" val="262519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662791" y="506175"/>
            <a:ext cx="6139840"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	Children deprived of liberty</a:t>
            </a:r>
            <a:endParaRPr lang="fr-BE" sz="4800" dirty="0">
              <a:solidFill>
                <a:srgbClr val="FF6600"/>
              </a:solidFill>
            </a:endParaRPr>
          </a:p>
        </p:txBody>
      </p:sp>
      <p:sp>
        <p:nvSpPr>
          <p:cNvPr id="2" name="ZoneTexte 1"/>
          <p:cNvSpPr txBox="1"/>
          <p:nvPr/>
        </p:nvSpPr>
        <p:spPr>
          <a:xfrm>
            <a:off x="3375498" y="1499810"/>
            <a:ext cx="5487148" cy="3693319"/>
          </a:xfrm>
          <a:prstGeom prst="rect">
            <a:avLst/>
          </a:prstGeom>
          <a:noFill/>
        </p:spPr>
        <p:txBody>
          <a:bodyPr wrap="square" rtlCol="0">
            <a:spAutoFit/>
          </a:bodyPr>
          <a:lstStyle/>
          <a:p>
            <a:r>
              <a:rPr lang="en-US" b="1" dirty="0"/>
              <a:t>International standards</a:t>
            </a:r>
          </a:p>
          <a:p>
            <a:r>
              <a:rPr lang="en-US" dirty="0"/>
              <a:t>Last resort + as short as possible + procedural rights</a:t>
            </a:r>
          </a:p>
          <a:p>
            <a:endParaRPr lang="en-US" b="1" dirty="0"/>
          </a:p>
          <a:p>
            <a:r>
              <a:rPr lang="en-US" b="1" dirty="0"/>
              <a:t>Challenge / benefits</a:t>
            </a:r>
          </a:p>
          <a:p>
            <a:r>
              <a:rPr lang="en-US" dirty="0"/>
              <a:t>Respect for rights during deprivation of liberty and non-violence;</a:t>
            </a:r>
          </a:p>
          <a:p>
            <a:r>
              <a:rPr lang="en-US" dirty="0"/>
              <a:t>Solitary </a:t>
            </a:r>
            <a:r>
              <a:rPr lang="en-US" dirty="0" err="1"/>
              <a:t>confinment</a:t>
            </a:r>
            <a:endParaRPr lang="en-US" dirty="0"/>
          </a:p>
          <a:p>
            <a:r>
              <a:rPr lang="en-US" dirty="0"/>
              <a:t>Preparation of the </a:t>
            </a:r>
            <a:r>
              <a:rPr lang="en-US" dirty="0" err="1"/>
              <a:t>defence</a:t>
            </a:r>
            <a:endParaRPr lang="en-US" dirty="0"/>
          </a:p>
          <a:p>
            <a:endParaRPr lang="en-US" b="1" dirty="0"/>
          </a:p>
          <a:p>
            <a:r>
              <a:rPr lang="en-US" b="1" dirty="0"/>
              <a:t>Recommendations</a:t>
            </a:r>
          </a:p>
          <a:p>
            <a:r>
              <a:rPr lang="en-US" dirty="0"/>
              <a:t>Visit the place of detention</a:t>
            </a:r>
          </a:p>
          <a:p>
            <a:r>
              <a:rPr lang="en-US" dirty="0"/>
              <a:t>Check procedural and other basic rights</a:t>
            </a:r>
          </a:p>
          <a:p>
            <a:r>
              <a:rPr lang="en-US" dirty="0"/>
              <a:t>By telephone: check confidentiality</a:t>
            </a: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pic>
        <p:nvPicPr>
          <p:cNvPr id="3" name="Image 2"/>
          <p:cNvPicPr>
            <a:picLocks noChangeAspect="1"/>
          </p:cNvPicPr>
          <p:nvPr/>
        </p:nvPicPr>
        <p:blipFill>
          <a:blip r:embed="rId4"/>
          <a:stretch>
            <a:fillRect/>
          </a:stretch>
        </p:blipFill>
        <p:spPr>
          <a:xfrm>
            <a:off x="8793313" y="2055343"/>
            <a:ext cx="3230074" cy="3137786"/>
          </a:xfrm>
          <a:prstGeom prst="rect">
            <a:avLst/>
          </a:prstGeom>
        </p:spPr>
      </p:pic>
    </p:spTree>
    <p:extLst>
      <p:ext uri="{BB962C8B-B14F-4D97-AF65-F5344CB8AC3E}">
        <p14:creationId xmlns:p14="http://schemas.microsoft.com/office/powerpoint/2010/main" val="1744435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4"/>
          <a:srcRect l="7790" r="11479"/>
          <a:stretch/>
        </p:blipFill>
        <p:spPr>
          <a:xfrm>
            <a:off x="7817147" y="2559251"/>
            <a:ext cx="4206240" cy="2886075"/>
          </a:xfrm>
          <a:prstGeom prst="rect">
            <a:avLst/>
          </a:prstGeom>
        </p:spPr>
      </p:pic>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832286" y="658137"/>
            <a:ext cx="6787627"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EC7F20"/>
                </a:solidFill>
              </a:rPr>
              <a:t>Collaboration with the family and other professionals guided by the best interests of the child</a:t>
            </a:r>
            <a:endParaRPr lang="fr-BE" sz="3200" dirty="0">
              <a:solidFill>
                <a:srgbClr val="EC7F20"/>
              </a:solidFill>
            </a:endParaRPr>
          </a:p>
        </p:txBody>
      </p:sp>
      <p:sp>
        <p:nvSpPr>
          <p:cNvPr id="8" name="Sous-titre 2">
            <a:extLst>
              <a:ext uri="{FF2B5EF4-FFF2-40B4-BE49-F238E27FC236}">
                <a16:creationId xmlns:a16="http://schemas.microsoft.com/office/drawing/2014/main" id="{5759FC79-A880-4F68-9DAF-8208F35749D7}"/>
              </a:ext>
            </a:extLst>
          </p:cNvPr>
          <p:cNvSpPr txBox="1">
            <a:spLocks/>
          </p:cNvSpPr>
          <p:nvPr/>
        </p:nvSpPr>
        <p:spPr>
          <a:xfrm>
            <a:off x="182880" y="185529"/>
            <a:ext cx="3516923"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a:solidFill>
                  <a:schemeClr val="bg1"/>
                </a:solidFill>
              </a:rPr>
              <a:t>Part 4: What do European and international standards say? </a:t>
            </a:r>
            <a:endParaRPr lang="fr-BE" sz="3100" dirty="0">
              <a:solidFill>
                <a:schemeClr val="bg1"/>
              </a:solidFill>
            </a:endParaRPr>
          </a:p>
        </p:txBody>
      </p:sp>
      <p:sp>
        <p:nvSpPr>
          <p:cNvPr id="3" name="ZoneTexte 2"/>
          <p:cNvSpPr txBox="1"/>
          <p:nvPr/>
        </p:nvSpPr>
        <p:spPr>
          <a:xfrm>
            <a:off x="3207435" y="1653219"/>
            <a:ext cx="4994029" cy="4247317"/>
          </a:xfrm>
          <a:prstGeom prst="rect">
            <a:avLst/>
          </a:prstGeom>
          <a:noFill/>
        </p:spPr>
        <p:txBody>
          <a:bodyPr wrap="square" rtlCol="0">
            <a:spAutoFit/>
          </a:bodyPr>
          <a:lstStyle/>
          <a:p>
            <a:r>
              <a:rPr lang="en-GB" b="1" dirty="0"/>
              <a:t>International standards</a:t>
            </a:r>
          </a:p>
          <a:p>
            <a:r>
              <a:rPr lang="en-US" dirty="0" err="1"/>
              <a:t>CoE</a:t>
            </a:r>
            <a:r>
              <a:rPr lang="en-US" dirty="0"/>
              <a:t> Guidelines on child friendly Justice</a:t>
            </a:r>
          </a:p>
          <a:p>
            <a:r>
              <a:rPr lang="en-US" dirty="0"/>
              <a:t>UNICEF Guidelines on Child-friendly Legal Aid</a:t>
            </a:r>
          </a:p>
          <a:p>
            <a:endParaRPr lang="en-US" dirty="0"/>
          </a:p>
          <a:p>
            <a:r>
              <a:rPr lang="en-US" b="1" dirty="0"/>
              <a:t>Challenges and Benefits</a:t>
            </a:r>
          </a:p>
          <a:p>
            <a:r>
              <a:rPr lang="en-US" dirty="0"/>
              <a:t>Perception of lawyer from other professionals</a:t>
            </a:r>
          </a:p>
          <a:p>
            <a:r>
              <a:rPr lang="en-US" dirty="0"/>
              <a:t>Conflicting relationship between parents and child</a:t>
            </a:r>
          </a:p>
          <a:p>
            <a:endParaRPr lang="en-US" dirty="0"/>
          </a:p>
          <a:p>
            <a:r>
              <a:rPr lang="en-US" b="1" dirty="0"/>
              <a:t>Recommendations</a:t>
            </a:r>
          </a:p>
          <a:p>
            <a:r>
              <a:rPr lang="en-US" dirty="0"/>
              <a:t>Collaborate with other professionals</a:t>
            </a:r>
          </a:p>
          <a:p>
            <a:r>
              <a:rPr lang="en-US" dirty="0"/>
              <a:t>Establish a collaborative relationship with family</a:t>
            </a:r>
          </a:p>
          <a:p>
            <a:r>
              <a:rPr lang="en-US" dirty="0"/>
              <a:t>Respect the professional secrecy</a:t>
            </a:r>
          </a:p>
          <a:p>
            <a:r>
              <a:rPr lang="en-US" dirty="0"/>
              <a:t>act on the child’s instructions not his/her parents’</a:t>
            </a:r>
          </a:p>
          <a:p>
            <a:endParaRPr lang="en-US" dirty="0"/>
          </a:p>
          <a:p>
            <a:endParaRPr lang="en-GB" dirty="0"/>
          </a:p>
        </p:txBody>
      </p:sp>
    </p:spTree>
    <p:extLst>
      <p:ext uri="{BB962C8B-B14F-4D97-AF65-F5344CB8AC3E}">
        <p14:creationId xmlns:p14="http://schemas.microsoft.com/office/powerpoint/2010/main" val="203253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0" name="Google Shape;634;g129fb16c02f_0_0">
            <a:extLst>
              <a:ext uri="{FF2B5EF4-FFF2-40B4-BE49-F238E27FC236}">
                <a16:creationId xmlns:a16="http://schemas.microsoft.com/office/drawing/2014/main" id="{16316734-B6CC-4975-BB8E-1EE5AF9BADF4}"/>
              </a:ext>
            </a:extLst>
          </p:cNvPr>
          <p:cNvSpPr txBox="1"/>
          <p:nvPr/>
        </p:nvSpPr>
        <p:spPr>
          <a:xfrm>
            <a:off x="262619" y="185522"/>
            <a:ext cx="3516900" cy="112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100"/>
              <a:buFont typeface="Arial"/>
              <a:buNone/>
            </a:pPr>
            <a:r>
              <a:rPr lang="en-US" sz="3100" dirty="0">
                <a:solidFill>
                  <a:schemeClr val="lt1"/>
                </a:solidFill>
                <a:latin typeface="Calibri"/>
                <a:ea typeface="Calibri"/>
                <a:cs typeface="Calibri"/>
                <a:sym typeface="Calibri"/>
              </a:rPr>
              <a:t>Part 5: The specific role of the Pro Bono Lawyer</a:t>
            </a:r>
            <a:endParaRPr sz="3100" dirty="0">
              <a:solidFill>
                <a:schemeClr val="lt1"/>
              </a:solidFill>
              <a:latin typeface="Calibri"/>
              <a:ea typeface="Calibri"/>
              <a:cs typeface="Calibri"/>
              <a:sym typeface="Calibri"/>
            </a:endParaRPr>
          </a:p>
        </p:txBody>
      </p:sp>
      <p:sp>
        <p:nvSpPr>
          <p:cNvPr id="11" name="Google Shape;633;g129fb16c02f_0_0">
            <a:extLst>
              <a:ext uri="{FF2B5EF4-FFF2-40B4-BE49-F238E27FC236}">
                <a16:creationId xmlns:a16="http://schemas.microsoft.com/office/drawing/2014/main" id="{F5B3BA52-F058-4FE7-A449-5B973198E473}"/>
              </a:ext>
            </a:extLst>
          </p:cNvPr>
          <p:cNvSpPr txBox="1"/>
          <p:nvPr/>
        </p:nvSpPr>
        <p:spPr>
          <a:xfrm>
            <a:off x="4375986" y="12"/>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dirty="0">
                <a:solidFill>
                  <a:srgbClr val="EC7F20"/>
                </a:solidFill>
                <a:latin typeface="+mj-lt"/>
                <a:ea typeface="+mj-ea"/>
                <a:cs typeface="+mj-cs"/>
                <a:sym typeface="Calibri"/>
              </a:rPr>
              <a:t>What is pro bono?</a:t>
            </a:r>
            <a:endParaRPr sz="3200" dirty="0">
              <a:solidFill>
                <a:srgbClr val="EC7F20"/>
              </a:solidFill>
              <a:latin typeface="+mj-lt"/>
              <a:ea typeface="+mj-ea"/>
              <a:cs typeface="+mj-cs"/>
              <a:sym typeface="Calibri"/>
            </a:endParaRPr>
          </a:p>
        </p:txBody>
      </p:sp>
      <p:sp>
        <p:nvSpPr>
          <p:cNvPr id="12" name="Google Shape;635;g129fb16c02f_0_0">
            <a:extLst>
              <a:ext uri="{FF2B5EF4-FFF2-40B4-BE49-F238E27FC236}">
                <a16:creationId xmlns:a16="http://schemas.microsoft.com/office/drawing/2014/main" id="{5F147C19-07EE-44EB-939F-2A646B1EEF6B}"/>
              </a:ext>
            </a:extLst>
          </p:cNvPr>
          <p:cNvSpPr txBox="1"/>
          <p:nvPr/>
        </p:nvSpPr>
        <p:spPr>
          <a:xfrm>
            <a:off x="2962800" y="1630938"/>
            <a:ext cx="6266400" cy="419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Pro Bono is…</a:t>
            </a: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solidFill>
                  <a:srgbClr val="222222"/>
                </a:solidFill>
                <a:latin typeface="Calibri"/>
                <a:ea typeface="Calibri"/>
                <a:cs typeface="Calibri"/>
                <a:sym typeface="Calibri"/>
              </a:rPr>
              <a:t>The provision of free legal services to those in need but otherwise without access to those services. </a:t>
            </a: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solidFill>
                  <a:srgbClr val="222222"/>
                </a:solidFill>
                <a:latin typeface="Calibri"/>
                <a:ea typeface="Calibri"/>
                <a:cs typeface="Calibri"/>
                <a:sym typeface="Calibri"/>
              </a:rPr>
              <a:t>Pro bono is:</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voluntary and uncompensated legal work done by lawyers</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For the public good rather than for commercial interest</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Free for the client</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Delivered with the same professional standard as paid legal work</a:t>
            </a:r>
            <a:endParaRPr sz="1800">
              <a:solidFill>
                <a:srgbClr val="222222"/>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 name="Google Shape;636;g129fb16c02f_0_0">
            <a:extLst>
              <a:ext uri="{FF2B5EF4-FFF2-40B4-BE49-F238E27FC236}">
                <a16:creationId xmlns:a16="http://schemas.microsoft.com/office/drawing/2014/main" id="{8CEC04E9-F23F-4B66-BDC1-3046AE878DBD}"/>
              </a:ext>
            </a:extLst>
          </p:cNvPr>
          <p:cNvPicPr preferRelativeResize="0"/>
          <p:nvPr/>
        </p:nvPicPr>
        <p:blipFill>
          <a:blip r:embed="rId4">
            <a:alphaModFix/>
          </a:blip>
          <a:stretch>
            <a:fillRect/>
          </a:stretch>
        </p:blipFill>
        <p:spPr>
          <a:xfrm>
            <a:off x="8896725" y="2247200"/>
            <a:ext cx="2775075" cy="2830800"/>
          </a:xfrm>
          <a:prstGeom prst="rect">
            <a:avLst/>
          </a:prstGeom>
          <a:noFill/>
          <a:ln>
            <a:noFill/>
          </a:ln>
        </p:spPr>
      </p:pic>
    </p:spTree>
    <p:extLst>
      <p:ext uri="{BB962C8B-B14F-4D97-AF65-F5344CB8AC3E}">
        <p14:creationId xmlns:p14="http://schemas.microsoft.com/office/powerpoint/2010/main" val="1051075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0" name="Google Shape;634;g129fb16c02f_0_0">
            <a:extLst>
              <a:ext uri="{FF2B5EF4-FFF2-40B4-BE49-F238E27FC236}">
                <a16:creationId xmlns:a16="http://schemas.microsoft.com/office/drawing/2014/main" id="{16316734-B6CC-4975-BB8E-1EE5AF9BADF4}"/>
              </a:ext>
            </a:extLst>
          </p:cNvPr>
          <p:cNvSpPr txBox="1"/>
          <p:nvPr/>
        </p:nvSpPr>
        <p:spPr>
          <a:xfrm>
            <a:off x="262619" y="185522"/>
            <a:ext cx="3516900" cy="112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100"/>
              <a:buFont typeface="Arial"/>
              <a:buNone/>
            </a:pPr>
            <a:r>
              <a:rPr lang="en-US" sz="3100" dirty="0">
                <a:solidFill>
                  <a:schemeClr val="lt1"/>
                </a:solidFill>
                <a:latin typeface="Calibri"/>
                <a:ea typeface="Calibri"/>
                <a:cs typeface="Calibri"/>
                <a:sym typeface="Calibri"/>
              </a:rPr>
              <a:t>Part 5: The specific role of the Pro Bono Lawyer</a:t>
            </a:r>
            <a:endParaRPr sz="3100" dirty="0">
              <a:solidFill>
                <a:schemeClr val="lt1"/>
              </a:solidFill>
              <a:latin typeface="Calibri"/>
              <a:ea typeface="Calibri"/>
              <a:cs typeface="Calibri"/>
              <a:sym typeface="Calibri"/>
            </a:endParaRPr>
          </a:p>
        </p:txBody>
      </p:sp>
      <p:sp>
        <p:nvSpPr>
          <p:cNvPr id="8" name="Google Shape;644;g129fb16c02f_0_11">
            <a:extLst>
              <a:ext uri="{FF2B5EF4-FFF2-40B4-BE49-F238E27FC236}">
                <a16:creationId xmlns:a16="http://schemas.microsoft.com/office/drawing/2014/main" id="{F6069F89-920C-4F0B-AC45-93027F6D3F14}"/>
              </a:ext>
            </a:extLst>
          </p:cNvPr>
          <p:cNvSpPr txBox="1"/>
          <p:nvPr/>
        </p:nvSpPr>
        <p:spPr>
          <a:xfrm>
            <a:off x="4662791" y="264648"/>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b="1" dirty="0">
                <a:solidFill>
                  <a:srgbClr val="EC7F20"/>
                </a:solidFill>
                <a:latin typeface="Calibri"/>
                <a:ea typeface="Calibri"/>
                <a:cs typeface="Calibri"/>
                <a:sym typeface="Calibri"/>
              </a:rPr>
              <a:t>Is pro bono the same as legal aid?</a:t>
            </a:r>
            <a:endParaRPr sz="3200" b="1" dirty="0">
              <a:solidFill>
                <a:srgbClr val="EC7F20"/>
              </a:solidFill>
              <a:latin typeface="Calibri"/>
              <a:ea typeface="Calibri"/>
              <a:cs typeface="Calibri"/>
              <a:sym typeface="Calibri"/>
            </a:endParaRPr>
          </a:p>
        </p:txBody>
      </p:sp>
      <p:sp>
        <p:nvSpPr>
          <p:cNvPr id="9" name="Google Shape;646;g129fb16c02f_0_11">
            <a:extLst>
              <a:ext uri="{FF2B5EF4-FFF2-40B4-BE49-F238E27FC236}">
                <a16:creationId xmlns:a16="http://schemas.microsoft.com/office/drawing/2014/main" id="{D0D27611-5B6F-430F-9DB8-8F45361DC866}"/>
              </a:ext>
            </a:extLst>
          </p:cNvPr>
          <p:cNvSpPr txBox="1"/>
          <p:nvPr/>
        </p:nvSpPr>
        <p:spPr>
          <a:xfrm>
            <a:off x="5751550" y="1728700"/>
            <a:ext cx="6271800" cy="3980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SzPts val="1100"/>
              <a:buNone/>
            </a:pPr>
            <a:r>
              <a:rPr lang="en-US" sz="2000" b="1">
                <a:solidFill>
                  <a:srgbClr val="222222"/>
                </a:solidFill>
                <a:latin typeface="Calibri"/>
                <a:ea typeface="Calibri"/>
                <a:cs typeface="Calibri"/>
                <a:sym typeface="Calibri"/>
              </a:rPr>
              <a:t>Legal aid </a:t>
            </a:r>
            <a:endParaRPr sz="2000" b="1">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solidFill>
                  <a:srgbClr val="222222"/>
                </a:solidFill>
                <a:latin typeface="Calibri"/>
                <a:ea typeface="Calibri"/>
                <a:cs typeface="Calibri"/>
                <a:sym typeface="Calibri"/>
              </a:rPr>
              <a:t>Legal advice and representation paid for by the state</a:t>
            </a: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solidFill>
                  <a:srgbClr val="222222"/>
                </a:solidFill>
                <a:latin typeface="Calibri"/>
                <a:ea typeface="Calibri"/>
                <a:cs typeface="Calibri"/>
                <a:sym typeface="Calibri"/>
              </a:rPr>
              <a:t>Pro Bono</a:t>
            </a:r>
            <a:r>
              <a:rPr lang="en-US" sz="1800">
                <a:solidFill>
                  <a:srgbClr val="222222"/>
                </a:solidFill>
                <a:latin typeface="Calibri"/>
                <a:ea typeface="Calibri"/>
                <a:cs typeface="Calibri"/>
                <a:sym typeface="Calibri"/>
              </a:rPr>
              <a:t> </a:t>
            </a: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solidFill>
                  <a:srgbClr val="222222"/>
                </a:solidFill>
                <a:latin typeface="Calibri"/>
                <a:ea typeface="Calibri"/>
                <a:cs typeface="Calibri"/>
                <a:sym typeface="Calibri"/>
              </a:rPr>
              <a:t>Done when no legal aid is available or it is ineffective</a:t>
            </a: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a:solidFill>
                  <a:srgbClr val="222222"/>
                </a:solidFill>
                <a:latin typeface="Calibri"/>
                <a:ea typeface="Calibri"/>
                <a:cs typeface="Calibri"/>
                <a:sym typeface="Calibri"/>
              </a:rPr>
              <a:t>Legal Aid v. Pro Bono</a:t>
            </a:r>
            <a:endParaRPr sz="1800" b="1">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a:solidFill>
                  <a:srgbClr val="222222"/>
                </a:solidFill>
                <a:latin typeface="Calibri"/>
                <a:ea typeface="Calibri"/>
                <a:cs typeface="Calibri"/>
                <a:sym typeface="Calibri"/>
              </a:rPr>
              <a:t>Pro bono covers assistance that legal aid does not (such as legal research, trainings, assistance for organizations v. just individual.)</a:t>
            </a: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80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2200" b="1" i="1">
                <a:solidFill>
                  <a:srgbClr val="222222"/>
                </a:solidFill>
                <a:latin typeface="Calibri"/>
                <a:ea typeface="Calibri"/>
                <a:cs typeface="Calibri"/>
                <a:sym typeface="Calibri"/>
              </a:rPr>
              <a:t>Pro bono fills the gaps left by legal aid</a:t>
            </a:r>
            <a:endParaRPr sz="2800" b="1" i="1">
              <a:solidFill>
                <a:srgbClr val="222222"/>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 name="Google Shape;647;g129fb16c02f_0_11">
            <a:extLst>
              <a:ext uri="{FF2B5EF4-FFF2-40B4-BE49-F238E27FC236}">
                <a16:creationId xmlns:a16="http://schemas.microsoft.com/office/drawing/2014/main" id="{B57401E1-DB41-44AA-8F05-0B8D6322E2DE}"/>
              </a:ext>
            </a:extLst>
          </p:cNvPr>
          <p:cNvPicPr preferRelativeResize="0"/>
          <p:nvPr/>
        </p:nvPicPr>
        <p:blipFill>
          <a:blip r:embed="rId4">
            <a:alphaModFix/>
          </a:blip>
          <a:stretch>
            <a:fillRect/>
          </a:stretch>
        </p:blipFill>
        <p:spPr>
          <a:xfrm>
            <a:off x="2425425" y="2886048"/>
            <a:ext cx="3326125" cy="1963200"/>
          </a:xfrm>
          <a:prstGeom prst="rect">
            <a:avLst/>
          </a:prstGeom>
          <a:noFill/>
          <a:ln>
            <a:noFill/>
          </a:ln>
        </p:spPr>
      </p:pic>
    </p:spTree>
    <p:extLst>
      <p:ext uri="{BB962C8B-B14F-4D97-AF65-F5344CB8AC3E}">
        <p14:creationId xmlns:p14="http://schemas.microsoft.com/office/powerpoint/2010/main" val="18982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0" name="Google Shape;634;g129fb16c02f_0_0">
            <a:extLst>
              <a:ext uri="{FF2B5EF4-FFF2-40B4-BE49-F238E27FC236}">
                <a16:creationId xmlns:a16="http://schemas.microsoft.com/office/drawing/2014/main" id="{16316734-B6CC-4975-BB8E-1EE5AF9BADF4}"/>
              </a:ext>
            </a:extLst>
          </p:cNvPr>
          <p:cNvSpPr txBox="1"/>
          <p:nvPr/>
        </p:nvSpPr>
        <p:spPr>
          <a:xfrm>
            <a:off x="262619" y="185522"/>
            <a:ext cx="3516900" cy="112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100"/>
              <a:buFont typeface="Arial"/>
              <a:buNone/>
            </a:pPr>
            <a:r>
              <a:rPr lang="en-US" sz="3100" dirty="0">
                <a:solidFill>
                  <a:schemeClr val="lt1"/>
                </a:solidFill>
                <a:latin typeface="Calibri"/>
                <a:ea typeface="Calibri"/>
                <a:cs typeface="Calibri"/>
                <a:sym typeface="Calibri"/>
              </a:rPr>
              <a:t>Part 5: The specific role of the Pro Bono Lawyer</a:t>
            </a:r>
            <a:endParaRPr sz="3100" dirty="0">
              <a:solidFill>
                <a:schemeClr val="lt1"/>
              </a:solidFill>
              <a:latin typeface="Calibri"/>
              <a:ea typeface="Calibri"/>
              <a:cs typeface="Calibri"/>
              <a:sym typeface="Calibri"/>
            </a:endParaRPr>
          </a:p>
        </p:txBody>
      </p:sp>
      <p:pic>
        <p:nvPicPr>
          <p:cNvPr id="11" name="Google Shape;657;g129fb16c02f_0_22">
            <a:extLst>
              <a:ext uri="{FF2B5EF4-FFF2-40B4-BE49-F238E27FC236}">
                <a16:creationId xmlns:a16="http://schemas.microsoft.com/office/drawing/2014/main" id="{6CC8CCF0-3730-4270-9A39-EF8B0A1B0ED5}"/>
              </a:ext>
            </a:extLst>
          </p:cNvPr>
          <p:cNvPicPr preferRelativeResize="0"/>
          <p:nvPr/>
        </p:nvPicPr>
        <p:blipFill>
          <a:blip r:embed="rId4">
            <a:alphaModFix/>
          </a:blip>
          <a:stretch>
            <a:fillRect/>
          </a:stretch>
        </p:blipFill>
        <p:spPr>
          <a:xfrm>
            <a:off x="6132938" y="2100925"/>
            <a:ext cx="2365600" cy="1490975"/>
          </a:xfrm>
          <a:prstGeom prst="rect">
            <a:avLst/>
          </a:prstGeom>
          <a:noFill/>
          <a:ln>
            <a:noFill/>
          </a:ln>
        </p:spPr>
      </p:pic>
      <p:pic>
        <p:nvPicPr>
          <p:cNvPr id="12" name="Google Shape;658;g129fb16c02f_0_22">
            <a:extLst>
              <a:ext uri="{FF2B5EF4-FFF2-40B4-BE49-F238E27FC236}">
                <a16:creationId xmlns:a16="http://schemas.microsoft.com/office/drawing/2014/main" id="{518E197F-A9A7-4653-9CE1-9D823802D0BB}"/>
              </a:ext>
            </a:extLst>
          </p:cNvPr>
          <p:cNvPicPr preferRelativeResize="0"/>
          <p:nvPr/>
        </p:nvPicPr>
        <p:blipFill>
          <a:blip r:embed="rId5">
            <a:alphaModFix/>
          </a:blip>
          <a:stretch>
            <a:fillRect/>
          </a:stretch>
        </p:blipFill>
        <p:spPr>
          <a:xfrm>
            <a:off x="3487225" y="1534451"/>
            <a:ext cx="987100" cy="1075600"/>
          </a:xfrm>
          <a:prstGeom prst="rect">
            <a:avLst/>
          </a:prstGeom>
          <a:noFill/>
          <a:ln>
            <a:noFill/>
          </a:ln>
        </p:spPr>
      </p:pic>
      <p:sp>
        <p:nvSpPr>
          <p:cNvPr id="13" name="Google Shape;659;g129fb16c02f_0_22">
            <a:extLst>
              <a:ext uri="{FF2B5EF4-FFF2-40B4-BE49-F238E27FC236}">
                <a16:creationId xmlns:a16="http://schemas.microsoft.com/office/drawing/2014/main" id="{3B2AC94E-7F38-40F0-8DD1-FDD3095D7EF3}"/>
              </a:ext>
            </a:extLst>
          </p:cNvPr>
          <p:cNvSpPr txBox="1"/>
          <p:nvPr/>
        </p:nvSpPr>
        <p:spPr>
          <a:xfrm>
            <a:off x="3112350" y="2704475"/>
            <a:ext cx="15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Legal Drafting</a:t>
            </a:r>
            <a:endParaRPr sz="1600">
              <a:latin typeface="Calibri"/>
              <a:ea typeface="Calibri"/>
              <a:cs typeface="Calibri"/>
              <a:sym typeface="Calibri"/>
            </a:endParaRPr>
          </a:p>
        </p:txBody>
      </p:sp>
      <p:pic>
        <p:nvPicPr>
          <p:cNvPr id="15" name="Google Shape;660;g129fb16c02f_0_22">
            <a:extLst>
              <a:ext uri="{FF2B5EF4-FFF2-40B4-BE49-F238E27FC236}">
                <a16:creationId xmlns:a16="http://schemas.microsoft.com/office/drawing/2014/main" id="{23C8F47B-505C-4234-86DE-6EC0C7C209F7}"/>
              </a:ext>
            </a:extLst>
          </p:cNvPr>
          <p:cNvPicPr preferRelativeResize="0"/>
          <p:nvPr/>
        </p:nvPicPr>
        <p:blipFill>
          <a:blip r:embed="rId6">
            <a:alphaModFix/>
          </a:blip>
          <a:stretch>
            <a:fillRect/>
          </a:stretch>
        </p:blipFill>
        <p:spPr>
          <a:xfrm>
            <a:off x="3537450" y="3736575"/>
            <a:ext cx="1077900" cy="993200"/>
          </a:xfrm>
          <a:prstGeom prst="rect">
            <a:avLst/>
          </a:prstGeom>
          <a:noFill/>
          <a:ln>
            <a:noFill/>
          </a:ln>
        </p:spPr>
      </p:pic>
      <p:sp>
        <p:nvSpPr>
          <p:cNvPr id="16" name="Google Shape;661;g129fb16c02f_0_22">
            <a:extLst>
              <a:ext uri="{FF2B5EF4-FFF2-40B4-BE49-F238E27FC236}">
                <a16:creationId xmlns:a16="http://schemas.microsoft.com/office/drawing/2014/main" id="{28B07DF7-1767-4409-B4A5-CBBF8FA32B3E}"/>
              </a:ext>
            </a:extLst>
          </p:cNvPr>
          <p:cNvSpPr txBox="1"/>
          <p:nvPr/>
        </p:nvSpPr>
        <p:spPr>
          <a:xfrm>
            <a:off x="3487225" y="4796875"/>
            <a:ext cx="15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Training</a:t>
            </a:r>
            <a:endParaRPr sz="1600">
              <a:latin typeface="Calibri"/>
              <a:ea typeface="Calibri"/>
              <a:cs typeface="Calibri"/>
              <a:sym typeface="Calibri"/>
            </a:endParaRPr>
          </a:p>
        </p:txBody>
      </p:sp>
      <p:pic>
        <p:nvPicPr>
          <p:cNvPr id="17" name="Google Shape;662;g129fb16c02f_0_22">
            <a:extLst>
              <a:ext uri="{FF2B5EF4-FFF2-40B4-BE49-F238E27FC236}">
                <a16:creationId xmlns:a16="http://schemas.microsoft.com/office/drawing/2014/main" id="{21BE9186-BF54-40DA-8DEB-77C8A8B9ECC0}"/>
              </a:ext>
            </a:extLst>
          </p:cNvPr>
          <p:cNvPicPr preferRelativeResize="0"/>
          <p:nvPr/>
        </p:nvPicPr>
        <p:blipFill>
          <a:blip r:embed="rId7">
            <a:alphaModFix/>
          </a:blip>
          <a:stretch>
            <a:fillRect/>
          </a:stretch>
        </p:blipFill>
        <p:spPr>
          <a:xfrm>
            <a:off x="6776787" y="4274742"/>
            <a:ext cx="1077900" cy="1010060"/>
          </a:xfrm>
          <a:prstGeom prst="rect">
            <a:avLst/>
          </a:prstGeom>
          <a:noFill/>
          <a:ln>
            <a:noFill/>
          </a:ln>
        </p:spPr>
      </p:pic>
      <p:sp>
        <p:nvSpPr>
          <p:cNvPr id="18" name="Google Shape;663;g129fb16c02f_0_22">
            <a:extLst>
              <a:ext uri="{FF2B5EF4-FFF2-40B4-BE49-F238E27FC236}">
                <a16:creationId xmlns:a16="http://schemas.microsoft.com/office/drawing/2014/main" id="{2CF4A149-C7A6-4896-B98D-0A0AEDC4A390}"/>
              </a:ext>
            </a:extLst>
          </p:cNvPr>
          <p:cNvSpPr txBox="1"/>
          <p:nvPr/>
        </p:nvSpPr>
        <p:spPr>
          <a:xfrm>
            <a:off x="6564238" y="5284800"/>
            <a:ext cx="15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Legal Advice</a:t>
            </a:r>
            <a:endParaRPr sz="1600">
              <a:latin typeface="Calibri"/>
              <a:ea typeface="Calibri"/>
              <a:cs typeface="Calibri"/>
              <a:sym typeface="Calibri"/>
            </a:endParaRPr>
          </a:p>
        </p:txBody>
      </p:sp>
      <p:pic>
        <p:nvPicPr>
          <p:cNvPr id="19" name="Google Shape;664;g129fb16c02f_0_22">
            <a:extLst>
              <a:ext uri="{FF2B5EF4-FFF2-40B4-BE49-F238E27FC236}">
                <a16:creationId xmlns:a16="http://schemas.microsoft.com/office/drawing/2014/main" id="{CB579BC5-5B74-4689-97A2-4FAAA4AE0C44}"/>
              </a:ext>
            </a:extLst>
          </p:cNvPr>
          <p:cNvPicPr preferRelativeResize="0"/>
          <p:nvPr/>
        </p:nvPicPr>
        <p:blipFill>
          <a:blip r:embed="rId8">
            <a:alphaModFix/>
          </a:blip>
          <a:stretch>
            <a:fillRect/>
          </a:stretch>
        </p:blipFill>
        <p:spPr>
          <a:xfrm>
            <a:off x="9585237" y="3720975"/>
            <a:ext cx="1337900" cy="906950"/>
          </a:xfrm>
          <a:prstGeom prst="rect">
            <a:avLst/>
          </a:prstGeom>
          <a:noFill/>
          <a:ln>
            <a:noFill/>
          </a:ln>
        </p:spPr>
      </p:pic>
      <p:sp>
        <p:nvSpPr>
          <p:cNvPr id="20" name="Google Shape;665;g129fb16c02f_0_22">
            <a:extLst>
              <a:ext uri="{FF2B5EF4-FFF2-40B4-BE49-F238E27FC236}">
                <a16:creationId xmlns:a16="http://schemas.microsoft.com/office/drawing/2014/main" id="{51F98D79-8CE0-4E0F-8065-DB4AAB1689C1}"/>
              </a:ext>
            </a:extLst>
          </p:cNvPr>
          <p:cNvSpPr txBox="1"/>
          <p:nvPr/>
        </p:nvSpPr>
        <p:spPr>
          <a:xfrm>
            <a:off x="9410550" y="4796875"/>
            <a:ext cx="1338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Research and Analysis</a:t>
            </a:r>
            <a:endParaRPr sz="1600">
              <a:latin typeface="Calibri"/>
              <a:ea typeface="Calibri"/>
              <a:cs typeface="Calibri"/>
              <a:sym typeface="Calibri"/>
            </a:endParaRPr>
          </a:p>
        </p:txBody>
      </p:sp>
      <p:pic>
        <p:nvPicPr>
          <p:cNvPr id="21" name="Google Shape;666;g129fb16c02f_0_22">
            <a:extLst>
              <a:ext uri="{FF2B5EF4-FFF2-40B4-BE49-F238E27FC236}">
                <a16:creationId xmlns:a16="http://schemas.microsoft.com/office/drawing/2014/main" id="{4CC400B3-15F7-4CA2-812C-B3583F5F004B}"/>
              </a:ext>
            </a:extLst>
          </p:cNvPr>
          <p:cNvPicPr preferRelativeResize="0"/>
          <p:nvPr/>
        </p:nvPicPr>
        <p:blipFill>
          <a:blip r:embed="rId9">
            <a:alphaModFix/>
          </a:blip>
          <a:stretch>
            <a:fillRect/>
          </a:stretch>
        </p:blipFill>
        <p:spPr>
          <a:xfrm>
            <a:off x="10016132" y="1733700"/>
            <a:ext cx="1147168" cy="677100"/>
          </a:xfrm>
          <a:prstGeom prst="rect">
            <a:avLst/>
          </a:prstGeom>
          <a:noFill/>
          <a:ln>
            <a:noFill/>
          </a:ln>
        </p:spPr>
      </p:pic>
      <p:sp>
        <p:nvSpPr>
          <p:cNvPr id="22" name="Google Shape;667;g129fb16c02f_0_22">
            <a:extLst>
              <a:ext uri="{FF2B5EF4-FFF2-40B4-BE49-F238E27FC236}">
                <a16:creationId xmlns:a16="http://schemas.microsoft.com/office/drawing/2014/main" id="{3EA1670E-212D-4F85-A67A-DE857FE33D3C}"/>
              </a:ext>
            </a:extLst>
          </p:cNvPr>
          <p:cNvSpPr txBox="1"/>
          <p:nvPr/>
        </p:nvSpPr>
        <p:spPr>
          <a:xfrm>
            <a:off x="9920727" y="2581475"/>
            <a:ext cx="1503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Representation in Court</a:t>
            </a:r>
            <a:endParaRPr sz="1600">
              <a:latin typeface="Calibri"/>
              <a:ea typeface="Calibri"/>
              <a:cs typeface="Calibri"/>
              <a:sym typeface="Calibri"/>
            </a:endParaRPr>
          </a:p>
        </p:txBody>
      </p:sp>
      <p:cxnSp>
        <p:nvCxnSpPr>
          <p:cNvPr id="23" name="Google Shape;668;g129fb16c02f_0_22">
            <a:extLst>
              <a:ext uri="{FF2B5EF4-FFF2-40B4-BE49-F238E27FC236}">
                <a16:creationId xmlns:a16="http://schemas.microsoft.com/office/drawing/2014/main" id="{8D0DC0F5-B2DD-4882-9A2A-8D58F413CDCA}"/>
              </a:ext>
            </a:extLst>
          </p:cNvPr>
          <p:cNvCxnSpPr/>
          <p:nvPr/>
        </p:nvCxnSpPr>
        <p:spPr>
          <a:xfrm rot="10800000">
            <a:off x="4830225" y="2530125"/>
            <a:ext cx="1113900" cy="3354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669;g129fb16c02f_0_22">
            <a:extLst>
              <a:ext uri="{FF2B5EF4-FFF2-40B4-BE49-F238E27FC236}">
                <a16:creationId xmlns:a16="http://schemas.microsoft.com/office/drawing/2014/main" id="{56E9EA27-95A3-4426-B56D-90C3A749C210}"/>
              </a:ext>
            </a:extLst>
          </p:cNvPr>
          <p:cNvCxnSpPr/>
          <p:nvPr/>
        </p:nvCxnSpPr>
        <p:spPr>
          <a:xfrm flipH="1">
            <a:off x="4990225" y="3736575"/>
            <a:ext cx="1078500" cy="4011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670;g129fb16c02f_0_22">
            <a:extLst>
              <a:ext uri="{FF2B5EF4-FFF2-40B4-BE49-F238E27FC236}">
                <a16:creationId xmlns:a16="http://schemas.microsoft.com/office/drawing/2014/main" id="{EC3FF9C4-1830-448A-857C-CECA85E142CC}"/>
              </a:ext>
            </a:extLst>
          </p:cNvPr>
          <p:cNvCxnSpPr/>
          <p:nvPr/>
        </p:nvCxnSpPr>
        <p:spPr>
          <a:xfrm flipH="1">
            <a:off x="8670375" y="2497275"/>
            <a:ext cx="1078500" cy="40110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671;g129fb16c02f_0_22">
            <a:extLst>
              <a:ext uri="{FF2B5EF4-FFF2-40B4-BE49-F238E27FC236}">
                <a16:creationId xmlns:a16="http://schemas.microsoft.com/office/drawing/2014/main" id="{FB9EB369-2238-4A0B-9F62-1E5B26F27793}"/>
              </a:ext>
            </a:extLst>
          </p:cNvPr>
          <p:cNvCxnSpPr/>
          <p:nvPr/>
        </p:nvCxnSpPr>
        <p:spPr>
          <a:xfrm rot="10800000">
            <a:off x="8418025" y="3736450"/>
            <a:ext cx="1015500" cy="4443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672;g129fb16c02f_0_22">
            <a:extLst>
              <a:ext uri="{FF2B5EF4-FFF2-40B4-BE49-F238E27FC236}">
                <a16:creationId xmlns:a16="http://schemas.microsoft.com/office/drawing/2014/main" id="{D9B12921-CBD2-473B-8099-375E71E1AB90}"/>
              </a:ext>
            </a:extLst>
          </p:cNvPr>
          <p:cNvCxnSpPr>
            <a:endCxn id="17" idx="0"/>
          </p:cNvCxnSpPr>
          <p:nvPr/>
        </p:nvCxnSpPr>
        <p:spPr>
          <a:xfrm>
            <a:off x="7315738" y="3720942"/>
            <a:ext cx="0" cy="553800"/>
          </a:xfrm>
          <a:prstGeom prst="straightConnector1">
            <a:avLst/>
          </a:prstGeom>
          <a:noFill/>
          <a:ln w="9525" cap="flat" cmpd="sng">
            <a:solidFill>
              <a:schemeClr val="dk2"/>
            </a:solidFill>
            <a:prstDash val="solid"/>
            <a:round/>
            <a:headEnd type="none" w="med" len="med"/>
            <a:tailEnd type="none" w="med" len="med"/>
          </a:ln>
        </p:spPr>
      </p:cxnSp>
      <p:sp>
        <p:nvSpPr>
          <p:cNvPr id="44" name="Google Shape;655;g129fb16c02f_0_22">
            <a:extLst>
              <a:ext uri="{FF2B5EF4-FFF2-40B4-BE49-F238E27FC236}">
                <a16:creationId xmlns:a16="http://schemas.microsoft.com/office/drawing/2014/main" id="{0650F5BB-6544-446A-B76D-8EB53653D943}"/>
              </a:ext>
            </a:extLst>
          </p:cNvPr>
          <p:cNvSpPr txBox="1"/>
          <p:nvPr/>
        </p:nvSpPr>
        <p:spPr>
          <a:xfrm>
            <a:off x="4671261" y="12"/>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b="1" dirty="0">
                <a:solidFill>
                  <a:srgbClr val="EC7F20"/>
                </a:solidFill>
                <a:latin typeface="Calibri"/>
                <a:ea typeface="Calibri"/>
                <a:cs typeface="Calibri"/>
                <a:sym typeface="Calibri"/>
              </a:rPr>
              <a:t>What kind of pro bono?</a:t>
            </a:r>
            <a:endParaRPr sz="3200" b="1" dirty="0">
              <a:solidFill>
                <a:srgbClr val="EC7F20"/>
              </a:solidFill>
              <a:latin typeface="Calibri"/>
              <a:ea typeface="Calibri"/>
              <a:cs typeface="Calibri"/>
              <a:sym typeface="Calibri"/>
            </a:endParaRPr>
          </a:p>
        </p:txBody>
      </p:sp>
    </p:spTree>
    <p:extLst>
      <p:ext uri="{BB962C8B-B14F-4D97-AF65-F5344CB8AC3E}">
        <p14:creationId xmlns:p14="http://schemas.microsoft.com/office/powerpoint/2010/main" val="3858725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2" name="ZoneTexte 11"/>
          <p:cNvSpPr txBox="1"/>
          <p:nvPr/>
        </p:nvSpPr>
        <p:spPr>
          <a:xfrm>
            <a:off x="4427539" y="2213346"/>
            <a:ext cx="5718410" cy="1908215"/>
          </a:xfrm>
          <a:prstGeom prst="rect">
            <a:avLst/>
          </a:prstGeom>
          <a:noFill/>
        </p:spPr>
        <p:txBody>
          <a:bodyPr wrap="square" rtlCol="0">
            <a:spAutoFit/>
          </a:bodyPr>
          <a:lstStyle/>
          <a:p>
            <a:endParaRPr lang="en-GB" dirty="0">
              <a:solidFill>
                <a:prstClr val="black"/>
              </a:solidFill>
            </a:endParaRPr>
          </a:p>
          <a:p>
            <a:pPr algn="ctr"/>
            <a:r>
              <a:rPr lang="en-GB" sz="2800" b="1" dirty="0">
                <a:solidFill>
                  <a:prstClr val="black"/>
                </a:solidFill>
              </a:rPr>
              <a:t>Thank you for your participation !</a:t>
            </a:r>
          </a:p>
          <a:p>
            <a:pPr marL="285750" indent="-285750">
              <a:buFontTx/>
              <a:buChar char="-"/>
            </a:pPr>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213103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8" name="Titre 1">
            <a:extLst>
              <a:ext uri="{FF2B5EF4-FFF2-40B4-BE49-F238E27FC236}">
                <a16:creationId xmlns:a16="http://schemas.microsoft.com/office/drawing/2014/main" id="{B488E8A8-1127-461C-B276-1561DA8E25BF}"/>
              </a:ext>
            </a:extLst>
          </p:cNvPr>
          <p:cNvSpPr txBox="1">
            <a:spLocks/>
          </p:cNvSpPr>
          <p:nvPr/>
        </p:nvSpPr>
        <p:spPr>
          <a:xfrm>
            <a:off x="4095055" y="162890"/>
            <a:ext cx="7928332" cy="120828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In the shoes of a young person</a:t>
            </a:r>
            <a:endParaRPr lang="fr-BE" dirty="0">
              <a:solidFill>
                <a:srgbClr val="FF6600"/>
              </a:solidFill>
            </a:endParaRPr>
          </a:p>
        </p:txBody>
      </p:sp>
      <p:sp>
        <p:nvSpPr>
          <p:cNvPr id="9" name="Sous-titre 2">
            <a:extLst>
              <a:ext uri="{FF2B5EF4-FFF2-40B4-BE49-F238E27FC236}">
                <a16:creationId xmlns:a16="http://schemas.microsoft.com/office/drawing/2014/main" id="{5759FC79-A880-4F68-9DAF-8208F35749D7}"/>
              </a:ext>
            </a:extLst>
          </p:cNvPr>
          <p:cNvSpPr txBox="1">
            <a:spLocks/>
          </p:cNvSpPr>
          <p:nvPr/>
        </p:nvSpPr>
        <p:spPr>
          <a:xfrm>
            <a:off x="5651099" y="1782581"/>
            <a:ext cx="6372288" cy="3312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Tx/>
              <a:buChar char="-"/>
            </a:pPr>
            <a:r>
              <a:rPr lang="fr-BE" sz="1900" dirty="0" err="1">
                <a:solidFill>
                  <a:prstClr val="black"/>
                </a:solidFill>
              </a:rPr>
              <a:t>Create</a:t>
            </a:r>
            <a:r>
              <a:rPr lang="fr-BE" sz="1900" dirty="0">
                <a:solidFill>
                  <a:prstClr val="black"/>
                </a:solidFill>
              </a:rPr>
              <a:t> groups of 3 – 5 people (max. 5 groups)</a:t>
            </a:r>
          </a:p>
          <a:p>
            <a:pPr marL="571500" indent="-571500" algn="l">
              <a:buFontTx/>
              <a:buChar char="-"/>
            </a:pPr>
            <a:r>
              <a:rPr lang="fr-BE" sz="1900" dirty="0" err="1">
                <a:solidFill>
                  <a:prstClr val="black"/>
                </a:solidFill>
              </a:rPr>
              <a:t>Discover</a:t>
            </a:r>
            <a:r>
              <a:rPr lang="fr-BE" sz="1900" dirty="0">
                <a:solidFill>
                  <a:prstClr val="black"/>
                </a:solidFill>
              </a:rPr>
              <a:t> </a:t>
            </a:r>
            <a:r>
              <a:rPr lang="fr-BE" sz="1900" dirty="0" err="1">
                <a:solidFill>
                  <a:prstClr val="black"/>
                </a:solidFill>
              </a:rPr>
              <a:t>your</a:t>
            </a:r>
            <a:r>
              <a:rPr lang="fr-BE" sz="1900" dirty="0">
                <a:solidFill>
                  <a:prstClr val="black"/>
                </a:solidFill>
              </a:rPr>
              <a:t> case and </a:t>
            </a:r>
            <a:r>
              <a:rPr lang="fr-BE" sz="1900" dirty="0" err="1">
                <a:solidFill>
                  <a:prstClr val="black"/>
                </a:solidFill>
              </a:rPr>
              <a:t>step</a:t>
            </a:r>
            <a:r>
              <a:rPr lang="fr-BE" sz="1900" dirty="0">
                <a:solidFill>
                  <a:prstClr val="black"/>
                </a:solidFill>
              </a:rPr>
              <a:t> </a:t>
            </a:r>
            <a:r>
              <a:rPr lang="fr-BE" sz="1900" dirty="0" err="1">
                <a:solidFill>
                  <a:prstClr val="black"/>
                </a:solidFill>
              </a:rPr>
              <a:t>into</a:t>
            </a:r>
            <a:r>
              <a:rPr lang="fr-BE" sz="1900" dirty="0">
                <a:solidFill>
                  <a:prstClr val="black"/>
                </a:solidFill>
              </a:rPr>
              <a:t> the </a:t>
            </a:r>
            <a:r>
              <a:rPr lang="fr-BE" sz="1900" dirty="0" err="1">
                <a:solidFill>
                  <a:prstClr val="black"/>
                </a:solidFill>
              </a:rPr>
              <a:t>child’s</a:t>
            </a:r>
            <a:r>
              <a:rPr lang="fr-BE" sz="1900" dirty="0">
                <a:solidFill>
                  <a:prstClr val="black"/>
                </a:solidFill>
              </a:rPr>
              <a:t> </a:t>
            </a:r>
            <a:r>
              <a:rPr lang="fr-BE" sz="1900" dirty="0" err="1">
                <a:solidFill>
                  <a:prstClr val="black"/>
                </a:solidFill>
              </a:rPr>
              <a:t>shoes</a:t>
            </a:r>
            <a:r>
              <a:rPr lang="fr-BE" sz="1900" dirty="0">
                <a:solidFill>
                  <a:prstClr val="black"/>
                </a:solidFill>
              </a:rPr>
              <a:t>: </a:t>
            </a:r>
            <a:r>
              <a:rPr lang="fr-BE" sz="1900" dirty="0" err="1">
                <a:solidFill>
                  <a:prstClr val="black"/>
                </a:solidFill>
              </a:rPr>
              <a:t>What</a:t>
            </a:r>
            <a:r>
              <a:rPr lang="fr-BE" sz="1900" dirty="0">
                <a:solidFill>
                  <a:prstClr val="black"/>
                </a:solidFill>
              </a:rPr>
              <a:t> do </a:t>
            </a:r>
            <a:r>
              <a:rPr lang="fr-BE" sz="1900" dirty="0" err="1">
                <a:solidFill>
                  <a:prstClr val="black"/>
                </a:solidFill>
              </a:rPr>
              <a:t>you</a:t>
            </a:r>
            <a:r>
              <a:rPr lang="fr-BE" sz="1900" dirty="0">
                <a:solidFill>
                  <a:prstClr val="black"/>
                </a:solidFill>
              </a:rPr>
              <a:t> </a:t>
            </a:r>
            <a:r>
              <a:rPr lang="fr-BE" sz="1900" dirty="0" err="1">
                <a:solidFill>
                  <a:prstClr val="black"/>
                </a:solidFill>
              </a:rPr>
              <a:t>expect</a:t>
            </a:r>
            <a:r>
              <a:rPr lang="fr-BE" sz="1900" dirty="0">
                <a:solidFill>
                  <a:prstClr val="black"/>
                </a:solidFill>
              </a:rPr>
              <a:t> </a:t>
            </a:r>
            <a:r>
              <a:rPr lang="fr-BE" sz="1900" dirty="0" err="1">
                <a:solidFill>
                  <a:prstClr val="black"/>
                </a:solidFill>
              </a:rPr>
              <a:t>from</a:t>
            </a:r>
            <a:r>
              <a:rPr lang="fr-BE" sz="1900" dirty="0">
                <a:solidFill>
                  <a:prstClr val="black"/>
                </a:solidFill>
              </a:rPr>
              <a:t> </a:t>
            </a:r>
            <a:r>
              <a:rPr lang="fr-BE" sz="1900" dirty="0" err="1">
                <a:solidFill>
                  <a:prstClr val="black"/>
                </a:solidFill>
              </a:rPr>
              <a:t>your</a:t>
            </a:r>
            <a:r>
              <a:rPr lang="fr-BE" sz="1900" dirty="0">
                <a:solidFill>
                  <a:prstClr val="black"/>
                </a:solidFill>
              </a:rPr>
              <a:t> </a:t>
            </a:r>
            <a:r>
              <a:rPr lang="fr-BE" sz="1900" dirty="0" err="1">
                <a:solidFill>
                  <a:prstClr val="black"/>
                </a:solidFill>
              </a:rPr>
              <a:t>lawyer</a:t>
            </a:r>
            <a:r>
              <a:rPr lang="fr-BE" sz="1900" dirty="0">
                <a:solidFill>
                  <a:prstClr val="black"/>
                </a:solidFill>
              </a:rPr>
              <a:t> in </a:t>
            </a:r>
            <a:r>
              <a:rPr lang="fr-BE" sz="1900" dirty="0" err="1">
                <a:solidFill>
                  <a:prstClr val="black"/>
                </a:solidFill>
              </a:rPr>
              <a:t>this</a:t>
            </a:r>
            <a:r>
              <a:rPr lang="fr-BE" sz="1900" dirty="0">
                <a:solidFill>
                  <a:prstClr val="black"/>
                </a:solidFill>
              </a:rPr>
              <a:t> situation? </a:t>
            </a:r>
          </a:p>
          <a:p>
            <a:pPr lvl="1" algn="l"/>
            <a:r>
              <a:rPr lang="fr-BE" sz="1900" dirty="0">
                <a:solidFill>
                  <a:prstClr val="black"/>
                </a:solidFill>
              </a:rPr>
              <a:t>	</a:t>
            </a:r>
            <a:r>
              <a:rPr lang="fr-BE" sz="1500" dirty="0">
                <a:solidFill>
                  <a:prstClr val="black"/>
                </a:solidFill>
              </a:rPr>
              <a:t>! EMBODY the </a:t>
            </a:r>
            <a:r>
              <a:rPr lang="fr-BE" sz="1500" dirty="0" err="1">
                <a:solidFill>
                  <a:prstClr val="black"/>
                </a:solidFill>
              </a:rPr>
              <a:t>child</a:t>
            </a:r>
            <a:r>
              <a:rPr lang="fr-BE" sz="1500" dirty="0">
                <a:solidFill>
                  <a:prstClr val="black"/>
                </a:solidFill>
              </a:rPr>
              <a:t> : </a:t>
            </a:r>
            <a:r>
              <a:rPr lang="fr-BE" sz="1500" dirty="0" err="1">
                <a:solidFill>
                  <a:prstClr val="black"/>
                </a:solidFill>
              </a:rPr>
              <a:t>speak</a:t>
            </a:r>
            <a:r>
              <a:rPr lang="fr-BE" sz="1500" dirty="0">
                <a:solidFill>
                  <a:prstClr val="black"/>
                </a:solidFill>
              </a:rPr>
              <a:t> </a:t>
            </a:r>
            <a:r>
              <a:rPr lang="fr-BE" sz="1500" dirty="0" err="1">
                <a:solidFill>
                  <a:prstClr val="black"/>
                </a:solidFill>
              </a:rPr>
              <a:t>using</a:t>
            </a:r>
            <a:r>
              <a:rPr lang="fr-BE" sz="1500" dirty="0">
                <a:solidFill>
                  <a:prstClr val="black"/>
                </a:solidFill>
              </a:rPr>
              <a:t> the first </a:t>
            </a:r>
            <a:r>
              <a:rPr lang="fr-BE" sz="1500" dirty="0" err="1">
                <a:solidFill>
                  <a:prstClr val="black"/>
                </a:solidFill>
              </a:rPr>
              <a:t>person</a:t>
            </a:r>
            <a:r>
              <a:rPr lang="fr-BE" sz="1500" dirty="0">
                <a:solidFill>
                  <a:prstClr val="black"/>
                </a:solidFill>
              </a:rPr>
              <a:t> !</a:t>
            </a:r>
          </a:p>
          <a:p>
            <a:pPr lvl="1"/>
            <a:r>
              <a:rPr lang="fr-BE" sz="1500" dirty="0">
                <a:solidFill>
                  <a:prstClr val="black"/>
                </a:solidFill>
              </a:rPr>
              <a:t>10 – 15 minutes </a:t>
            </a:r>
          </a:p>
          <a:p>
            <a:pPr algn="l"/>
            <a:endParaRPr lang="fr-BE" sz="1900" dirty="0">
              <a:solidFill>
                <a:prstClr val="black"/>
              </a:solidFill>
            </a:endParaRPr>
          </a:p>
          <a:p>
            <a:pPr marL="571500" indent="-571500" algn="l">
              <a:buFontTx/>
              <a:buChar char="-"/>
            </a:pPr>
            <a:r>
              <a:rPr lang="fr-BE" sz="1900" dirty="0" err="1">
                <a:solidFill>
                  <a:prstClr val="black"/>
                </a:solidFill>
              </a:rPr>
              <a:t>Present</a:t>
            </a:r>
            <a:r>
              <a:rPr lang="fr-BE" sz="1900" dirty="0">
                <a:solidFill>
                  <a:prstClr val="black"/>
                </a:solidFill>
              </a:rPr>
              <a:t> to all the participants </a:t>
            </a:r>
            <a:r>
              <a:rPr lang="fr-BE" sz="1900" dirty="0" err="1">
                <a:solidFill>
                  <a:prstClr val="black"/>
                </a:solidFill>
              </a:rPr>
              <a:t>your</a:t>
            </a:r>
            <a:r>
              <a:rPr lang="fr-BE" sz="1900" dirty="0">
                <a:solidFill>
                  <a:prstClr val="black"/>
                </a:solidFill>
              </a:rPr>
              <a:t> case and the </a:t>
            </a:r>
            <a:r>
              <a:rPr lang="fr-BE" sz="1900" dirty="0" err="1">
                <a:solidFill>
                  <a:prstClr val="black"/>
                </a:solidFill>
              </a:rPr>
              <a:t>thoughts</a:t>
            </a:r>
            <a:r>
              <a:rPr lang="fr-BE" sz="1900" dirty="0">
                <a:solidFill>
                  <a:prstClr val="black"/>
                </a:solidFill>
              </a:rPr>
              <a:t> of </a:t>
            </a:r>
            <a:r>
              <a:rPr lang="fr-BE" sz="1900" dirty="0" err="1">
                <a:solidFill>
                  <a:prstClr val="black"/>
                </a:solidFill>
              </a:rPr>
              <a:t>your</a:t>
            </a:r>
            <a:r>
              <a:rPr lang="fr-BE" sz="1900" dirty="0">
                <a:solidFill>
                  <a:prstClr val="black"/>
                </a:solidFill>
              </a:rPr>
              <a:t> group</a:t>
            </a:r>
          </a:p>
          <a:p>
            <a:pPr lvl="1">
              <a:lnSpc>
                <a:spcPct val="100000"/>
              </a:lnSpc>
              <a:spcBef>
                <a:spcPts val="0"/>
              </a:spcBef>
            </a:pPr>
            <a:r>
              <a:rPr lang="fr-BE" sz="1500" dirty="0">
                <a:solidFill>
                  <a:prstClr val="black"/>
                </a:solidFill>
              </a:rPr>
              <a:t>15 - 20 minutes </a:t>
            </a:r>
          </a:p>
          <a:p>
            <a:pPr algn="l"/>
            <a:endParaRPr lang="fr-BE" sz="1900" dirty="0">
              <a:solidFill>
                <a:prstClr val="black"/>
              </a:solidFill>
            </a:endParaRPr>
          </a:p>
          <a:p>
            <a:pPr lvl="1" algn="l"/>
            <a:endParaRPr lang="fr-BE" sz="1500" dirty="0">
              <a:solidFill>
                <a:prstClr val="black"/>
              </a:solidFill>
            </a:endParaRPr>
          </a:p>
          <a:p>
            <a:pPr lvl="1" algn="l"/>
            <a:endParaRPr lang="fr-BE" sz="1500" dirty="0">
              <a:solidFill>
                <a:prstClr val="black"/>
              </a:solidFill>
            </a:endParaRPr>
          </a:p>
        </p:txBody>
      </p:sp>
      <p:pic>
        <p:nvPicPr>
          <p:cNvPr id="14" name="Image 13"/>
          <p:cNvPicPr>
            <a:picLocks noChangeAspect="1"/>
          </p:cNvPicPr>
          <p:nvPr/>
        </p:nvPicPr>
        <p:blipFill>
          <a:blip r:embed="rId4"/>
          <a:stretch>
            <a:fillRect/>
          </a:stretch>
        </p:blipFill>
        <p:spPr>
          <a:xfrm>
            <a:off x="2819291" y="1962463"/>
            <a:ext cx="2551528" cy="2573461"/>
          </a:xfrm>
          <a:prstGeom prst="rect">
            <a:avLst/>
          </a:prstGeom>
        </p:spPr>
      </p:pic>
    </p:spTree>
    <p:extLst>
      <p:ext uri="{BB962C8B-B14F-4D97-AF65-F5344CB8AC3E}">
        <p14:creationId xmlns:p14="http://schemas.microsoft.com/office/powerpoint/2010/main" val="178604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524657" y="284813"/>
            <a:ext cx="6445770" cy="2616101"/>
          </a:xfrm>
          <a:prstGeom prst="rect">
            <a:avLst/>
          </a:prstGeom>
          <a:noFill/>
        </p:spPr>
        <p:txBody>
          <a:bodyPr wrap="square" rtlCol="0">
            <a:spAutoFit/>
          </a:bodyPr>
          <a:lstStyle/>
          <a:p>
            <a:r>
              <a:rPr lang="en-GB" sz="4000" dirty="0">
                <a:solidFill>
                  <a:srgbClr val="FBA617"/>
                </a:solidFill>
                <a:latin typeface="+mj-lt"/>
                <a:ea typeface="+mj-ea"/>
                <a:cs typeface="+mj-cs"/>
              </a:rPr>
              <a:t>Situation 1: </a:t>
            </a:r>
            <a:r>
              <a:rPr lang="en-GB" sz="4000" dirty="0" err="1">
                <a:solidFill>
                  <a:srgbClr val="FBA617"/>
                </a:solidFill>
                <a:latin typeface="+mj-lt"/>
                <a:ea typeface="+mj-ea"/>
                <a:cs typeface="+mj-cs"/>
              </a:rPr>
              <a:t>Eminé</a:t>
            </a:r>
            <a:endParaRPr lang="en-GB" sz="4000" dirty="0">
              <a:solidFill>
                <a:srgbClr val="FBA617"/>
              </a:solidFill>
              <a:latin typeface="+mj-lt"/>
              <a:ea typeface="+mj-ea"/>
              <a:cs typeface="+mj-cs"/>
            </a:endParaRPr>
          </a:p>
          <a:p>
            <a:endParaRPr lang="en-GB" sz="1600" dirty="0"/>
          </a:p>
          <a:p>
            <a:r>
              <a:rPr lang="en-US" sz="1200" dirty="0"/>
              <a:t>My name is </a:t>
            </a:r>
            <a:r>
              <a:rPr lang="en-US" sz="1200" dirty="0" err="1"/>
              <a:t>Eminé</a:t>
            </a:r>
            <a:r>
              <a:rPr lang="en-US" sz="1200" dirty="0"/>
              <a:t> and I am 14 and a half years old. I have just been arrested by the police who found stolen mobile phones in my bag. I am at the police station and I am waiting for the police to question me. This is the first time I've been here. I don't understand much [national language] so I don't really know why I'm waiting. I'm scared but I know it is better not to show it, then I make many effort to appear very sure in front of adults. A policewoman comes to tell me that my lawyer is on his way, I’ll have time to talk to him before the police interrogates me. I don't know who he is. </a:t>
            </a:r>
          </a:p>
          <a:p>
            <a:endParaRPr lang="en-US" sz="1200" dirty="0"/>
          </a:p>
          <a:p>
            <a:r>
              <a:rPr lang="en-US" sz="1200" dirty="0"/>
              <a:t>What I want/expect from this person is ...</a:t>
            </a:r>
          </a:p>
          <a:p>
            <a:r>
              <a:rPr lang="en-US" sz="1200" dirty="0"/>
              <a:t>What I need from my lawyer is…</a:t>
            </a:r>
          </a:p>
        </p:txBody>
      </p:sp>
      <p:pic>
        <p:nvPicPr>
          <p:cNvPr id="5" name="Image 4"/>
          <p:cNvPicPr>
            <a:picLocks noChangeAspect="1"/>
          </p:cNvPicPr>
          <p:nvPr/>
        </p:nvPicPr>
        <p:blipFill>
          <a:blip r:embed="rId4"/>
          <a:stretch>
            <a:fillRect/>
          </a:stretch>
        </p:blipFill>
        <p:spPr>
          <a:xfrm>
            <a:off x="6025261" y="4636955"/>
            <a:ext cx="4273767" cy="2109920"/>
          </a:xfrm>
          <a:prstGeom prst="rect">
            <a:avLst/>
          </a:prstGeom>
        </p:spPr>
      </p:pic>
      <p:sp>
        <p:nvSpPr>
          <p:cNvPr id="6" name="Pensées 5"/>
          <p:cNvSpPr/>
          <p:nvPr/>
        </p:nvSpPr>
        <p:spPr>
          <a:xfrm>
            <a:off x="9707271" y="3884946"/>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p:cNvPicPr>
            <a:picLocks noChangeAspect="1"/>
          </p:cNvPicPr>
          <p:nvPr/>
        </p:nvPicPr>
        <p:blipFill>
          <a:blip r:embed="rId5"/>
          <a:stretch>
            <a:fillRect/>
          </a:stretch>
        </p:blipFill>
        <p:spPr>
          <a:xfrm>
            <a:off x="10448144" y="284813"/>
            <a:ext cx="1268661" cy="1279567"/>
          </a:xfrm>
          <a:prstGeom prst="rect">
            <a:avLst/>
          </a:prstGeom>
        </p:spPr>
      </p:pic>
      <p:sp>
        <p:nvSpPr>
          <p:cNvPr id="8" name="Flèche droite 7"/>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9" name="Flèche droite 8"/>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1"/>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2"/>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3"/>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6" name="Flèche droite 15"/>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7" name="Flèche droite 16"/>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Tree>
    <p:extLst>
      <p:ext uri="{BB962C8B-B14F-4D97-AF65-F5344CB8AC3E}">
        <p14:creationId xmlns:p14="http://schemas.microsoft.com/office/powerpoint/2010/main" val="23033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524657" y="284813"/>
            <a:ext cx="7390150" cy="2431435"/>
          </a:xfrm>
          <a:prstGeom prst="rect">
            <a:avLst/>
          </a:prstGeom>
          <a:noFill/>
        </p:spPr>
        <p:txBody>
          <a:bodyPr wrap="square" rtlCol="0">
            <a:spAutoFit/>
          </a:bodyPr>
          <a:lstStyle/>
          <a:p>
            <a:r>
              <a:rPr lang="en-GB" sz="4000" dirty="0">
                <a:solidFill>
                  <a:srgbClr val="FBA617"/>
                </a:solidFill>
                <a:latin typeface="+mj-lt"/>
                <a:ea typeface="+mj-ea"/>
                <a:cs typeface="+mj-cs"/>
              </a:rPr>
              <a:t>Situation 2: Marie</a:t>
            </a:r>
          </a:p>
          <a:p>
            <a:endParaRPr lang="en-GB" sz="1600" dirty="0"/>
          </a:p>
          <a:p>
            <a:r>
              <a:rPr lang="en-US" sz="1200" dirty="0"/>
              <a:t>My name is Marie, I'm 14 years old, this morning I was at school but this afternoon I'm in court to meet a youth judge because they say I've done something wrong. I just think they're crazy and it's okay that I posted the pictures of Sarah, she's a *** anyway, everyone knows that. When I get to the waiting room, a lady comes and asks me if I have a lawyer. I think I do. She comes back after a while and tells me that my lawyer can't come today but she's going to be my lawyer, I follow her to her office. </a:t>
            </a:r>
          </a:p>
          <a:p>
            <a:endParaRPr lang="en-US" sz="1200" dirty="0"/>
          </a:p>
          <a:p>
            <a:r>
              <a:rPr lang="en-US" sz="1200" dirty="0"/>
              <a:t>What I want from this lawyer is ... </a:t>
            </a:r>
          </a:p>
          <a:p>
            <a:r>
              <a:rPr lang="en-US" sz="1200" dirty="0"/>
              <a:t>What I need from my lawyer is…</a:t>
            </a:r>
          </a:p>
        </p:txBody>
      </p:sp>
      <p:pic>
        <p:nvPicPr>
          <p:cNvPr id="7" name="Image 6"/>
          <p:cNvPicPr>
            <a:picLocks noChangeAspect="1"/>
          </p:cNvPicPr>
          <p:nvPr/>
        </p:nvPicPr>
        <p:blipFill>
          <a:blip r:embed="rId4"/>
          <a:stretch>
            <a:fillRect/>
          </a:stretch>
        </p:blipFill>
        <p:spPr>
          <a:xfrm>
            <a:off x="10448144" y="284813"/>
            <a:ext cx="1268661" cy="1279567"/>
          </a:xfrm>
          <a:prstGeom prst="rect">
            <a:avLst/>
          </a:prstGeom>
        </p:spPr>
      </p:pic>
      <p:sp>
        <p:nvSpPr>
          <p:cNvPr id="8" name="Flèche droite 7"/>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9" name="Flèche droite 8"/>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1"/>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2"/>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3"/>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6" name="Flèche droite 15"/>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7" name="Flèche droite 16"/>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2" name="Image 1"/>
          <p:cNvPicPr>
            <a:picLocks noChangeAspect="1"/>
          </p:cNvPicPr>
          <p:nvPr/>
        </p:nvPicPr>
        <p:blipFill rotWithShape="1">
          <a:blip r:embed="rId5"/>
          <a:srcRect l="2469" t="2088"/>
          <a:stretch/>
        </p:blipFill>
        <p:spPr>
          <a:xfrm>
            <a:off x="6041036" y="4586989"/>
            <a:ext cx="4511362" cy="2227103"/>
          </a:xfrm>
          <a:prstGeom prst="rect">
            <a:avLst/>
          </a:prstGeom>
        </p:spPr>
      </p:pic>
      <p:sp>
        <p:nvSpPr>
          <p:cNvPr id="6" name="Pensées 5"/>
          <p:cNvSpPr/>
          <p:nvPr/>
        </p:nvSpPr>
        <p:spPr>
          <a:xfrm>
            <a:off x="9707271" y="3884946"/>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633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524657" y="284813"/>
            <a:ext cx="7390150" cy="2185214"/>
          </a:xfrm>
          <a:prstGeom prst="rect">
            <a:avLst/>
          </a:prstGeom>
          <a:noFill/>
        </p:spPr>
        <p:txBody>
          <a:bodyPr wrap="square" rtlCol="0">
            <a:spAutoFit/>
          </a:bodyPr>
          <a:lstStyle/>
          <a:p>
            <a:r>
              <a:rPr lang="en-GB" sz="4000" dirty="0">
                <a:solidFill>
                  <a:srgbClr val="FBA617"/>
                </a:solidFill>
                <a:latin typeface="+mj-lt"/>
                <a:ea typeface="+mj-ea"/>
                <a:cs typeface="+mj-cs"/>
              </a:rPr>
              <a:t>Situation 3: Jules</a:t>
            </a:r>
          </a:p>
          <a:p>
            <a:r>
              <a:rPr lang="en-US" sz="1200" dirty="0"/>
              <a:t>My name is Jules, I am 15 years old. Tomorrow I have to see my judge for some offences. I don't know if it's for the mobile phone theft or the drug dealing. Tomorrow will apparently be different from usual, it will be in a big room with other people.  I don't really understand why and I'm nervous about having to talk in front of several adults. Today I have an appointment with my lawyer who is coming to see me in the detention </a:t>
            </a:r>
            <a:r>
              <a:rPr lang="en-US" sz="1200" dirty="0" err="1"/>
              <a:t>centre</a:t>
            </a:r>
            <a:r>
              <a:rPr lang="en-US" sz="1200" dirty="0"/>
              <a:t> where I am held. I've known him since I was 8 years old, I like talking to him, he's a good person. Today what I expect from him is ...</a:t>
            </a:r>
          </a:p>
          <a:p>
            <a:endParaRPr lang="en-US" sz="1200" dirty="0"/>
          </a:p>
          <a:p>
            <a:r>
              <a:rPr lang="en-US" sz="1200" dirty="0"/>
              <a:t>What I expect from my lawyer today is ... </a:t>
            </a:r>
            <a:endParaRPr lang="en-GB" sz="1200" dirty="0"/>
          </a:p>
          <a:p>
            <a:r>
              <a:rPr lang="en-US" sz="1200" dirty="0"/>
              <a:t>What I need from my lawyer is…</a:t>
            </a:r>
          </a:p>
        </p:txBody>
      </p:sp>
      <p:pic>
        <p:nvPicPr>
          <p:cNvPr id="7" name="Image 6"/>
          <p:cNvPicPr>
            <a:picLocks noChangeAspect="1"/>
          </p:cNvPicPr>
          <p:nvPr/>
        </p:nvPicPr>
        <p:blipFill>
          <a:blip r:embed="rId4"/>
          <a:stretch>
            <a:fillRect/>
          </a:stretch>
        </p:blipFill>
        <p:spPr>
          <a:xfrm>
            <a:off x="10448144" y="284813"/>
            <a:ext cx="1268661" cy="1279567"/>
          </a:xfrm>
          <a:prstGeom prst="rect">
            <a:avLst/>
          </a:prstGeom>
        </p:spPr>
      </p:pic>
      <p:sp>
        <p:nvSpPr>
          <p:cNvPr id="8" name="Flèche droite 7"/>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9" name="Flèche droite 8"/>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1"/>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2"/>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3"/>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6" name="Flèche droite 15"/>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7" name="Flèche droite 16"/>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3" name="Image 2"/>
          <p:cNvPicPr>
            <a:picLocks noChangeAspect="1"/>
          </p:cNvPicPr>
          <p:nvPr/>
        </p:nvPicPr>
        <p:blipFill>
          <a:blip r:embed="rId5"/>
          <a:stretch>
            <a:fillRect/>
          </a:stretch>
        </p:blipFill>
        <p:spPr>
          <a:xfrm>
            <a:off x="6292341" y="4442083"/>
            <a:ext cx="3244932" cy="2313126"/>
          </a:xfrm>
          <a:prstGeom prst="rect">
            <a:avLst/>
          </a:prstGeom>
        </p:spPr>
      </p:pic>
      <p:sp>
        <p:nvSpPr>
          <p:cNvPr id="6" name="Pensées 5"/>
          <p:cNvSpPr/>
          <p:nvPr/>
        </p:nvSpPr>
        <p:spPr>
          <a:xfrm>
            <a:off x="9243428" y="3646923"/>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669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524657" y="284813"/>
            <a:ext cx="7390150" cy="2185214"/>
          </a:xfrm>
          <a:prstGeom prst="rect">
            <a:avLst/>
          </a:prstGeom>
          <a:noFill/>
        </p:spPr>
        <p:txBody>
          <a:bodyPr wrap="square" rtlCol="0">
            <a:spAutoFit/>
          </a:bodyPr>
          <a:lstStyle/>
          <a:p>
            <a:r>
              <a:rPr lang="en-GB" sz="4000" dirty="0">
                <a:solidFill>
                  <a:srgbClr val="FBA617"/>
                </a:solidFill>
                <a:latin typeface="+mj-lt"/>
                <a:ea typeface="+mj-ea"/>
                <a:cs typeface="+mj-cs"/>
              </a:rPr>
              <a:t>Situation 4: Andreas</a:t>
            </a:r>
          </a:p>
          <a:p>
            <a:r>
              <a:rPr lang="en-US" sz="1200" dirty="0"/>
              <a:t>My name is Andreas, I am 17 years old and I have been in a detention </a:t>
            </a:r>
            <a:r>
              <a:rPr lang="en-US" sz="1200" dirty="0" err="1"/>
              <a:t>centre</a:t>
            </a:r>
            <a:r>
              <a:rPr lang="en-US" sz="1200" dirty="0"/>
              <a:t> for several weeks. I don't know when I can get out. I saw myself in the mirror this morning and I have big dark circles under my eyes, at the same time I don't sleep much since I've been in the detention </a:t>
            </a:r>
            <a:r>
              <a:rPr lang="en-US" sz="1200" dirty="0" err="1"/>
              <a:t>centre</a:t>
            </a:r>
            <a:r>
              <a:rPr lang="en-US" sz="1200" dirty="0"/>
              <a:t> because I wake up several times a night. Tomorrow I have to go and see a judge. The educator at the detention </a:t>
            </a:r>
            <a:r>
              <a:rPr lang="en-US" sz="1200" dirty="0" err="1"/>
              <a:t>centre</a:t>
            </a:r>
            <a:r>
              <a:rPr lang="en-US" sz="1200" dirty="0"/>
              <a:t> tells me that I will have an appointment with my lawyer. I didn't know I had a lawyer and the name the educator gave me doesn't ring a bell. </a:t>
            </a:r>
          </a:p>
          <a:p>
            <a:endParaRPr lang="en-US" sz="1200" dirty="0"/>
          </a:p>
          <a:p>
            <a:r>
              <a:rPr lang="en-US" sz="1200" dirty="0"/>
              <a:t>What I expect from my lawyer today is ... </a:t>
            </a:r>
            <a:endParaRPr lang="en-GB" sz="1200" dirty="0"/>
          </a:p>
          <a:p>
            <a:r>
              <a:rPr lang="en-US" sz="1200" dirty="0"/>
              <a:t>What I need from my lawyer is…</a:t>
            </a:r>
          </a:p>
        </p:txBody>
      </p:sp>
      <p:pic>
        <p:nvPicPr>
          <p:cNvPr id="7" name="Image 6"/>
          <p:cNvPicPr>
            <a:picLocks noChangeAspect="1"/>
          </p:cNvPicPr>
          <p:nvPr/>
        </p:nvPicPr>
        <p:blipFill>
          <a:blip r:embed="rId4"/>
          <a:stretch>
            <a:fillRect/>
          </a:stretch>
        </p:blipFill>
        <p:spPr>
          <a:xfrm>
            <a:off x="10448144" y="284813"/>
            <a:ext cx="1268661" cy="1279567"/>
          </a:xfrm>
          <a:prstGeom prst="rect">
            <a:avLst/>
          </a:prstGeom>
        </p:spPr>
      </p:pic>
      <p:sp>
        <p:nvSpPr>
          <p:cNvPr id="8" name="Flèche droite 7"/>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9" name="Flèche droite 8"/>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1"/>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2"/>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3"/>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6" name="Flèche droite 15"/>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7" name="Flèche droite 16"/>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2" name="Image 1"/>
          <p:cNvPicPr>
            <a:picLocks noChangeAspect="1"/>
          </p:cNvPicPr>
          <p:nvPr/>
        </p:nvPicPr>
        <p:blipFill>
          <a:blip r:embed="rId5"/>
          <a:stretch>
            <a:fillRect/>
          </a:stretch>
        </p:blipFill>
        <p:spPr>
          <a:xfrm>
            <a:off x="5646821" y="4442083"/>
            <a:ext cx="4462783" cy="2200741"/>
          </a:xfrm>
          <a:prstGeom prst="rect">
            <a:avLst/>
          </a:prstGeom>
        </p:spPr>
      </p:pic>
      <p:sp>
        <p:nvSpPr>
          <p:cNvPr id="6" name="Pensées 5"/>
          <p:cNvSpPr/>
          <p:nvPr/>
        </p:nvSpPr>
        <p:spPr>
          <a:xfrm>
            <a:off x="9411871" y="2975807"/>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251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524657" y="284813"/>
            <a:ext cx="7390150" cy="2185214"/>
          </a:xfrm>
          <a:prstGeom prst="rect">
            <a:avLst/>
          </a:prstGeom>
          <a:noFill/>
        </p:spPr>
        <p:txBody>
          <a:bodyPr wrap="square" rtlCol="0">
            <a:spAutoFit/>
          </a:bodyPr>
          <a:lstStyle/>
          <a:p>
            <a:r>
              <a:rPr lang="en-GB" sz="4000" dirty="0">
                <a:solidFill>
                  <a:srgbClr val="FBA617"/>
                </a:solidFill>
                <a:latin typeface="+mj-lt"/>
                <a:ea typeface="+mj-ea"/>
                <a:cs typeface="+mj-cs"/>
              </a:rPr>
              <a:t>Situation 5: Olivia</a:t>
            </a:r>
          </a:p>
          <a:p>
            <a:r>
              <a:rPr lang="en-US" sz="1200" dirty="0"/>
              <a:t>My name is Olivia and I have received a summons to go to the police next week for a theft I committed in a shop with a girlfriend. I've been very stressed since I got the letter. I am really afraid of what will happen to me because of this mistake. I also received a letter from a lawyer who gave me an appointment to talk about it today. My mother drove me to the office, without saying a word as she has done since all this happened. I waited alone in the waiting room, biting my nails.</a:t>
            </a:r>
          </a:p>
          <a:p>
            <a:endParaRPr lang="en-US" sz="1200" dirty="0"/>
          </a:p>
          <a:p>
            <a:r>
              <a:rPr lang="en-US" sz="1200" dirty="0"/>
              <a:t>What I expect from my lawyer today is ... </a:t>
            </a:r>
            <a:endParaRPr lang="en-GB" sz="1200" dirty="0"/>
          </a:p>
          <a:p>
            <a:r>
              <a:rPr lang="en-US" sz="1200" dirty="0"/>
              <a:t>What I need from my lawyer is…</a:t>
            </a:r>
          </a:p>
        </p:txBody>
      </p:sp>
      <p:pic>
        <p:nvPicPr>
          <p:cNvPr id="7" name="Image 6"/>
          <p:cNvPicPr>
            <a:picLocks noChangeAspect="1"/>
          </p:cNvPicPr>
          <p:nvPr/>
        </p:nvPicPr>
        <p:blipFill>
          <a:blip r:embed="rId4"/>
          <a:stretch>
            <a:fillRect/>
          </a:stretch>
        </p:blipFill>
        <p:spPr>
          <a:xfrm>
            <a:off x="10448144" y="284813"/>
            <a:ext cx="1268661" cy="1279567"/>
          </a:xfrm>
          <a:prstGeom prst="rect">
            <a:avLst/>
          </a:prstGeom>
        </p:spPr>
      </p:pic>
      <p:sp>
        <p:nvSpPr>
          <p:cNvPr id="8" name="Flèche droite 7"/>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9" name="Flèche droite 8"/>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1"/>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2"/>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3"/>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6" name="Flèche droite 15"/>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7" name="Flèche droite 16"/>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3" name="Image 2"/>
          <p:cNvPicPr>
            <a:picLocks noChangeAspect="1"/>
          </p:cNvPicPr>
          <p:nvPr/>
        </p:nvPicPr>
        <p:blipFill>
          <a:blip r:embed="rId5"/>
          <a:stretch>
            <a:fillRect/>
          </a:stretch>
        </p:blipFill>
        <p:spPr>
          <a:xfrm>
            <a:off x="6122367" y="4387234"/>
            <a:ext cx="4234457" cy="2326225"/>
          </a:xfrm>
          <a:prstGeom prst="rect">
            <a:avLst/>
          </a:prstGeom>
        </p:spPr>
      </p:pic>
      <p:sp>
        <p:nvSpPr>
          <p:cNvPr id="6" name="Pensées 5"/>
          <p:cNvSpPr/>
          <p:nvPr/>
        </p:nvSpPr>
        <p:spPr>
          <a:xfrm>
            <a:off x="9243428" y="3995136"/>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2160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8" name="Titre 1">
            <a:extLst>
              <a:ext uri="{FF2B5EF4-FFF2-40B4-BE49-F238E27FC236}">
                <a16:creationId xmlns:a16="http://schemas.microsoft.com/office/drawing/2014/main" id="{B488E8A8-1127-461C-B276-1561DA8E25BF}"/>
              </a:ext>
            </a:extLst>
          </p:cNvPr>
          <p:cNvSpPr txBox="1">
            <a:spLocks/>
          </p:cNvSpPr>
          <p:nvPr/>
        </p:nvSpPr>
        <p:spPr>
          <a:xfrm>
            <a:off x="3884040" y="561227"/>
            <a:ext cx="7928332" cy="1208287"/>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In the shoes of a young person</a:t>
            </a:r>
            <a:endParaRPr lang="fr-BE" dirty="0">
              <a:solidFill>
                <a:srgbClr val="FF6600"/>
              </a:solidFill>
            </a:endParaRPr>
          </a:p>
        </p:txBody>
      </p:sp>
      <p:pic>
        <p:nvPicPr>
          <p:cNvPr id="14" name="Image 13"/>
          <p:cNvPicPr>
            <a:picLocks noChangeAspect="1"/>
          </p:cNvPicPr>
          <p:nvPr/>
        </p:nvPicPr>
        <p:blipFill>
          <a:blip r:embed="rId4"/>
          <a:stretch>
            <a:fillRect/>
          </a:stretch>
        </p:blipFill>
        <p:spPr>
          <a:xfrm>
            <a:off x="3761827" y="2213163"/>
            <a:ext cx="2551528" cy="2573461"/>
          </a:xfrm>
          <a:prstGeom prst="rect">
            <a:avLst/>
          </a:prstGeom>
        </p:spPr>
      </p:pic>
      <p:sp>
        <p:nvSpPr>
          <p:cNvPr id="10"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1: In the shoes of a young person – role play with a case </a:t>
            </a:r>
          </a:p>
          <a:p>
            <a:pPr algn="l"/>
            <a:endParaRPr lang="fr-BE" sz="3100" dirty="0">
              <a:solidFill>
                <a:schemeClr val="bg1"/>
              </a:solidFill>
            </a:endParaRPr>
          </a:p>
        </p:txBody>
      </p:sp>
    </p:spTree>
    <p:extLst>
      <p:ext uri="{BB962C8B-B14F-4D97-AF65-F5344CB8AC3E}">
        <p14:creationId xmlns:p14="http://schemas.microsoft.com/office/powerpoint/2010/main" val="2435059532"/>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11631</Words>
  <Application>Microsoft Office PowerPoint</Application>
  <PresentationFormat>Grand écran</PresentationFormat>
  <Paragraphs>588</Paragraphs>
  <Slides>29</Slides>
  <Notes>29</Notes>
  <HiddenSlides>0</HiddenSlides>
  <MMClips>1</MMClips>
  <ScaleCrop>false</ScaleCrop>
  <HeadingPairs>
    <vt:vector size="6" baseType="variant">
      <vt:variant>
        <vt:lpstr>Polices utilisées</vt:lpstr>
      </vt:variant>
      <vt:variant>
        <vt:i4>4</vt:i4>
      </vt:variant>
      <vt:variant>
        <vt:lpstr>Thème</vt:lpstr>
      </vt:variant>
      <vt:variant>
        <vt:i4>4</vt:i4>
      </vt:variant>
      <vt:variant>
        <vt:lpstr>Titres des diapositives</vt:lpstr>
      </vt:variant>
      <vt:variant>
        <vt:i4>29</vt:i4>
      </vt:variant>
    </vt:vector>
  </HeadingPairs>
  <TitlesOfParts>
    <vt:vector size="37" baseType="lpstr">
      <vt:lpstr>Arial</vt:lpstr>
      <vt:lpstr>Calibri</vt:lpstr>
      <vt:lpstr>Calibri Light</vt:lpstr>
      <vt:lpstr>Times New Roman</vt:lpstr>
      <vt:lpstr>1_Thème Office</vt:lpstr>
      <vt:lpstr>Thème Office</vt:lpstr>
      <vt:lpstr>2_Thème Office</vt:lpstr>
      <vt:lpstr>3_Thème Office</vt:lpstr>
      <vt:lpstr>Title of the training/session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training/session</dc:title>
  <dc:creator>Eva Gangneux</dc:creator>
  <cp:lastModifiedBy>Eva Gangneux</cp:lastModifiedBy>
  <cp:revision>102</cp:revision>
  <dcterms:created xsi:type="dcterms:W3CDTF">2022-03-30T08:32:07Z</dcterms:created>
  <dcterms:modified xsi:type="dcterms:W3CDTF">2022-05-20T08:53:05Z</dcterms:modified>
</cp:coreProperties>
</file>