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63"/>
  </p:notesMasterIdLst>
  <p:sldIdLst>
    <p:sldId id="257" r:id="rId4"/>
    <p:sldId id="260" r:id="rId5"/>
    <p:sldId id="317" r:id="rId6"/>
    <p:sldId id="261" r:id="rId7"/>
    <p:sldId id="297" r:id="rId8"/>
    <p:sldId id="301" r:id="rId9"/>
    <p:sldId id="298" r:id="rId10"/>
    <p:sldId id="299" r:id="rId11"/>
    <p:sldId id="300" r:id="rId12"/>
    <p:sldId id="302" r:id="rId13"/>
    <p:sldId id="303" r:id="rId14"/>
    <p:sldId id="304" r:id="rId15"/>
    <p:sldId id="305" r:id="rId16"/>
    <p:sldId id="306" r:id="rId17"/>
    <p:sldId id="258" r:id="rId18"/>
    <p:sldId id="259"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307" r:id="rId32"/>
    <p:sldId id="274" r:id="rId33"/>
    <p:sldId id="275" r:id="rId34"/>
    <p:sldId id="276" r:id="rId35"/>
    <p:sldId id="277" r:id="rId36"/>
    <p:sldId id="278" r:id="rId37"/>
    <p:sldId id="279" r:id="rId38"/>
    <p:sldId id="281" r:id="rId39"/>
    <p:sldId id="282" r:id="rId40"/>
    <p:sldId id="308" r:id="rId41"/>
    <p:sldId id="283" r:id="rId42"/>
    <p:sldId id="309" r:id="rId43"/>
    <p:sldId id="284" r:id="rId44"/>
    <p:sldId id="310" r:id="rId45"/>
    <p:sldId id="285" r:id="rId46"/>
    <p:sldId id="286" r:id="rId47"/>
    <p:sldId id="311" r:id="rId48"/>
    <p:sldId id="287" r:id="rId49"/>
    <p:sldId id="312" r:id="rId50"/>
    <p:sldId id="288" r:id="rId51"/>
    <p:sldId id="313" r:id="rId52"/>
    <p:sldId id="289" r:id="rId53"/>
    <p:sldId id="314" r:id="rId54"/>
    <p:sldId id="290" r:id="rId55"/>
    <p:sldId id="315" r:id="rId56"/>
    <p:sldId id="291" r:id="rId57"/>
    <p:sldId id="292" r:id="rId58"/>
    <p:sldId id="293" r:id="rId59"/>
    <p:sldId id="294" r:id="rId60"/>
    <p:sldId id="295" r:id="rId61"/>
    <p:sldId id="296" r:id="rId6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na Mzah Miralles" initials="E" lastIdx="4" clrIdx="0">
    <p:extLst>
      <p:ext uri="{19B8F6BF-5375-455C-9EA6-DF929625EA0E}">
        <p15:presenceInfo xmlns:p15="http://schemas.microsoft.com/office/powerpoint/2012/main" userId="Emna Mzah Miralles" providerId="None"/>
      </p:ext>
    </p:extLst>
  </p:cmAuthor>
  <p:cmAuthor id="2" name="Eva Gangneux" initials="EG" lastIdx="1" clrIdx="1">
    <p:extLst>
      <p:ext uri="{19B8F6BF-5375-455C-9EA6-DF929625EA0E}">
        <p15:presenceInfo xmlns:p15="http://schemas.microsoft.com/office/powerpoint/2012/main" userId="S-1-5-21-3694030736-3752459316-1753457520-12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617"/>
    <a:srgbClr val="EC7F20"/>
    <a:srgbClr val="5CB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93969" autoAdjust="0"/>
  </p:normalViewPr>
  <p:slideViewPr>
    <p:cSldViewPr snapToGrid="0">
      <p:cViewPr varScale="1">
        <p:scale>
          <a:sx n="65" d="100"/>
          <a:sy n="65" d="100"/>
        </p:scale>
        <p:origin x="11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9E18D-5BF0-4B3D-A1FA-44E5B4FF8E8A}" type="datetimeFigureOut">
              <a:rPr lang="en-GB" smtClean="0"/>
              <a:t>22/03/2023</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AB103-5E5E-43E4-A1A2-6C262D4FC3A4}" type="slidenum">
              <a:rPr lang="en-GB" smtClean="0"/>
              <a:t>‹N°›</a:t>
            </a:fld>
            <a:endParaRPr lang="en-GB"/>
          </a:p>
        </p:txBody>
      </p:sp>
    </p:spTree>
    <p:extLst>
      <p:ext uri="{BB962C8B-B14F-4D97-AF65-F5344CB8AC3E}">
        <p14:creationId xmlns:p14="http://schemas.microsoft.com/office/powerpoint/2010/main" val="75456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Intégrez le logo de votre organisation à gauche du logo CLEAR </a:t>
            </a:r>
            <a:r>
              <a:rPr lang="fr-BE" dirty="0" err="1"/>
              <a:t>Rights</a:t>
            </a:r>
            <a:r>
              <a:rPr lang="fr-BE" dirty="0"/>
              <a:t> sur chaque slide de la présentation. </a:t>
            </a: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521599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dirty="0">
                <a:solidFill>
                  <a:prstClr val="black"/>
                </a:solidFill>
              </a:rPr>
              <a:t>Le</a:t>
            </a:r>
            <a:r>
              <a:rPr lang="fr-BE" sz="1200" b="1" dirty="0"/>
              <a:t>·la</a:t>
            </a:r>
            <a:r>
              <a:rPr lang="en-GB" sz="1200" b="1" dirty="0">
                <a:solidFill>
                  <a:prstClr val="black"/>
                </a:solidFill>
              </a:rPr>
              <a:t> </a:t>
            </a:r>
            <a:r>
              <a:rPr lang="en-GB" sz="1200" b="1" dirty="0" err="1">
                <a:solidFill>
                  <a:prstClr val="black"/>
                </a:solidFill>
              </a:rPr>
              <a:t>formateur</a:t>
            </a:r>
            <a:r>
              <a:rPr lang="fr-BE" sz="1200" b="1" dirty="0"/>
              <a:t>·</a:t>
            </a:r>
            <a:r>
              <a:rPr lang="fr-BE" sz="1200" b="1" dirty="0" err="1"/>
              <a:t>ice</a:t>
            </a:r>
            <a:r>
              <a:rPr lang="fr-BE" sz="1200" b="1" dirty="0"/>
              <a:t>:</a:t>
            </a:r>
          </a:p>
          <a:p>
            <a:endParaRPr lang="en-US" b="0" dirty="0"/>
          </a:p>
          <a:p>
            <a:pPr algn="just"/>
            <a:r>
              <a:rPr lang="en-GB" sz="1200" b="0" dirty="0">
                <a:solidFill>
                  <a:prstClr val="black"/>
                </a:solidFill>
              </a:rPr>
              <a:t>le</a:t>
            </a:r>
            <a:r>
              <a:rPr lang="fr-BE" sz="1200" b="0" dirty="0"/>
              <a:t>·la</a:t>
            </a:r>
            <a:r>
              <a:rPr lang="en-GB" sz="1200" b="0" dirty="0">
                <a:solidFill>
                  <a:prstClr val="black"/>
                </a:solidFill>
              </a:rPr>
              <a:t> </a:t>
            </a:r>
            <a:r>
              <a:rPr lang="en-GB" sz="1200" b="0" dirty="0" err="1">
                <a:solidFill>
                  <a:prstClr val="black"/>
                </a:solidFill>
              </a:rPr>
              <a:t>formateur</a:t>
            </a:r>
            <a:r>
              <a:rPr lang="fr-BE" sz="1200" b="0" dirty="0"/>
              <a:t>·</a:t>
            </a:r>
            <a:r>
              <a:rPr lang="fr-BE" sz="1200" b="0" dirty="0" err="1"/>
              <a:t>ice</a:t>
            </a:r>
            <a:r>
              <a:rPr lang="fr-BE" sz="1200" b="0" dirty="0"/>
              <a:t> </a:t>
            </a:r>
            <a:r>
              <a:rPr lang="en-US" b="0" dirty="0" err="1"/>
              <a:t>choisit</a:t>
            </a:r>
            <a:r>
              <a:rPr lang="en-US" b="0" dirty="0"/>
              <a:t> avec le </a:t>
            </a:r>
            <a:r>
              <a:rPr lang="en-US" b="0" dirty="0" err="1"/>
              <a:t>groupe</a:t>
            </a:r>
            <a:r>
              <a:rPr lang="en-US" b="0" dirty="0"/>
              <a:t> quatre </a:t>
            </a:r>
            <a:r>
              <a:rPr lang="en-US" b="0" dirty="0" err="1"/>
              <a:t>volontaires</a:t>
            </a:r>
            <a:r>
              <a:rPr lang="en-US" b="0" dirty="0"/>
              <a:t> pour </a:t>
            </a:r>
            <a:r>
              <a:rPr lang="en-US" b="0" dirty="0" err="1"/>
              <a:t>jouer</a:t>
            </a:r>
            <a:r>
              <a:rPr lang="en-US" b="0" dirty="0"/>
              <a:t> le</a:t>
            </a:r>
            <a:r>
              <a:rPr lang="fr-BE" sz="1200" b="0" dirty="0"/>
              <a:t>·la</a:t>
            </a:r>
            <a:r>
              <a:rPr lang="en-US" b="0" dirty="0"/>
              <a:t> </a:t>
            </a:r>
            <a:r>
              <a:rPr lang="en-US" b="0" dirty="0" err="1"/>
              <a:t>juge</a:t>
            </a:r>
            <a:r>
              <a:rPr lang="en-US" b="0" dirty="0"/>
              <a:t>, le parent, Lauren et </a:t>
            </a:r>
            <a:r>
              <a:rPr lang="en-US" b="0" dirty="0" err="1"/>
              <a:t>l'avocat</a:t>
            </a:r>
            <a:r>
              <a:rPr lang="fr-BE" sz="1200" b="0" dirty="0"/>
              <a:t>·e</a:t>
            </a:r>
            <a:r>
              <a:rPr lang="en-US" b="0" dirty="0"/>
              <a:t>. Le</a:t>
            </a:r>
            <a:r>
              <a:rPr lang="fr-BE" sz="1200" b="0" dirty="0"/>
              <a:t>·la</a:t>
            </a:r>
            <a:r>
              <a:rPr lang="en-US" b="0" dirty="0"/>
              <a:t> </a:t>
            </a:r>
            <a:r>
              <a:rPr lang="en-US" b="0" dirty="0" err="1"/>
              <a:t>formateur</a:t>
            </a:r>
            <a:r>
              <a:rPr lang="fr-BE" sz="1200" b="0" dirty="0"/>
              <a:t>·</a:t>
            </a:r>
            <a:r>
              <a:rPr lang="fr-BE" sz="1200" b="0" dirty="0" err="1"/>
              <a:t>ice</a:t>
            </a:r>
            <a:r>
              <a:rPr lang="en-US" b="0" dirty="0"/>
              <a:t> </a:t>
            </a:r>
            <a:r>
              <a:rPr lang="en-US" b="0" dirty="0" err="1"/>
              <a:t>distribue</a:t>
            </a:r>
            <a:r>
              <a:rPr lang="en-US" b="0" dirty="0"/>
              <a:t> </a:t>
            </a:r>
            <a:r>
              <a:rPr lang="en-US" b="0" dirty="0" err="1"/>
              <a:t>ensuite</a:t>
            </a:r>
            <a:r>
              <a:rPr lang="en-US" b="0" dirty="0"/>
              <a:t> les </a:t>
            </a:r>
            <a:r>
              <a:rPr lang="en-US" b="0" dirty="0" err="1"/>
              <a:t>cartes</a:t>
            </a:r>
            <a:r>
              <a:rPr lang="en-US" b="0" dirty="0"/>
              <a:t> </a:t>
            </a:r>
            <a:r>
              <a:rPr lang="en-US" b="0" dirty="0" err="1"/>
              <a:t>personnages</a:t>
            </a:r>
            <a:r>
              <a:rPr lang="en-US" b="0" dirty="0"/>
              <a:t>. Le</a:t>
            </a:r>
            <a:r>
              <a:rPr lang="fr-BE" sz="1200" b="0" dirty="0"/>
              <a:t>·la</a:t>
            </a:r>
            <a:r>
              <a:rPr lang="en-US" b="0" dirty="0"/>
              <a:t> </a:t>
            </a:r>
            <a:r>
              <a:rPr lang="en-US" b="0" dirty="0" err="1"/>
              <a:t>formateur</a:t>
            </a:r>
            <a:r>
              <a:rPr lang="fr-BE" sz="1200" b="0" dirty="0"/>
              <a:t>·</a:t>
            </a:r>
            <a:r>
              <a:rPr lang="fr-BE" sz="1200" b="0" dirty="0" err="1"/>
              <a:t>ice</a:t>
            </a:r>
            <a:r>
              <a:rPr lang="en-US" b="0" dirty="0"/>
              <a:t> </a:t>
            </a:r>
            <a:r>
              <a:rPr lang="en-US" b="0" dirty="0" err="1"/>
              <a:t>donne</a:t>
            </a:r>
            <a:r>
              <a:rPr lang="en-US" b="0" dirty="0"/>
              <a:t> 5 minutes aux participant</a:t>
            </a:r>
            <a:r>
              <a:rPr lang="fr-BE" sz="1200" b="0" dirty="0"/>
              <a:t>·</a:t>
            </a:r>
            <a:r>
              <a:rPr lang="fr-BE" sz="1200" b="0" dirty="0" err="1"/>
              <a:t>e·s</a:t>
            </a:r>
            <a:r>
              <a:rPr lang="fr-BE" sz="1200" b="0" dirty="0"/>
              <a:t> </a:t>
            </a:r>
            <a:r>
              <a:rPr lang="en-US" b="0" dirty="0"/>
              <a:t>pour lire </a:t>
            </a:r>
            <a:r>
              <a:rPr lang="en-US" b="0" dirty="0" err="1"/>
              <a:t>leurs</a:t>
            </a:r>
            <a:r>
              <a:rPr lang="en-US" b="0" dirty="0"/>
              <a:t> </a:t>
            </a:r>
            <a:r>
              <a:rPr lang="en-US" b="0" dirty="0" err="1"/>
              <a:t>cartes</a:t>
            </a:r>
            <a:r>
              <a:rPr lang="en-US" b="0" dirty="0"/>
              <a:t> et se faire </a:t>
            </a:r>
            <a:r>
              <a:rPr lang="en-US" b="0" dirty="0" err="1"/>
              <a:t>une</a:t>
            </a:r>
            <a:r>
              <a:rPr lang="en-US" b="0" dirty="0"/>
              <a:t> idée de la situation et de </a:t>
            </a:r>
            <a:r>
              <a:rPr lang="en-US" b="0" dirty="0" err="1"/>
              <a:t>leurs</a:t>
            </a:r>
            <a:r>
              <a:rPr lang="en-US" b="0" dirty="0"/>
              <a:t> </a:t>
            </a:r>
            <a:r>
              <a:rPr lang="en-US" b="0" dirty="0" err="1"/>
              <a:t>rôles</a:t>
            </a:r>
            <a:r>
              <a:rPr lang="en-US" b="0" dirty="0"/>
              <a:t>. </a:t>
            </a:r>
          </a:p>
          <a:p>
            <a:pPr algn="just"/>
            <a:endParaRPr lang="en-US" b="0" dirty="0"/>
          </a:p>
          <a:p>
            <a:pPr algn="just"/>
            <a:r>
              <a:rPr lang="en-US" b="0" dirty="0"/>
              <a:t>Pendant </a:t>
            </a:r>
            <a:r>
              <a:rPr lang="en-US" b="0" dirty="0" err="1"/>
              <a:t>ce</a:t>
            </a:r>
            <a:r>
              <a:rPr lang="en-US" b="0" dirty="0"/>
              <a:t> temps, le</a:t>
            </a:r>
            <a:r>
              <a:rPr lang="fr-BE" sz="1200" b="0" dirty="0"/>
              <a:t>·la</a:t>
            </a:r>
            <a:r>
              <a:rPr lang="en-US" b="0" dirty="0"/>
              <a:t> </a:t>
            </a:r>
            <a:r>
              <a:rPr lang="en-US" b="0" dirty="0" err="1"/>
              <a:t>formateur</a:t>
            </a:r>
            <a:r>
              <a:rPr lang="fr-BE" sz="1200" b="0" dirty="0"/>
              <a:t>·</a:t>
            </a:r>
            <a:r>
              <a:rPr lang="fr-BE" sz="1200" b="0" dirty="0" err="1"/>
              <a:t>ice</a:t>
            </a:r>
            <a:r>
              <a:rPr lang="en-US" b="0" dirty="0"/>
              <a:t> </a:t>
            </a:r>
            <a:r>
              <a:rPr lang="en-US" b="0" dirty="0" err="1"/>
              <a:t>aménage</a:t>
            </a:r>
            <a:r>
              <a:rPr lang="en-US" b="0" dirty="0"/>
              <a:t> la salle </a:t>
            </a:r>
            <a:r>
              <a:rPr lang="en-US" b="0" dirty="0" err="1"/>
              <a:t>comme</a:t>
            </a:r>
            <a:r>
              <a:rPr lang="en-US" b="0" dirty="0"/>
              <a:t> </a:t>
            </a:r>
            <a:r>
              <a:rPr lang="en-US" b="0" dirty="0" err="1"/>
              <a:t>indiqué</a:t>
            </a:r>
            <a:r>
              <a:rPr lang="en-US" b="0" dirty="0"/>
              <a:t> sur le </a:t>
            </a:r>
            <a:r>
              <a:rPr lang="en-US" b="0" dirty="0" err="1"/>
              <a:t>schéma</a:t>
            </a:r>
            <a:r>
              <a:rPr lang="en-US" b="0" dirty="0"/>
              <a:t> de la diapositive.</a:t>
            </a:r>
          </a:p>
          <a:p>
            <a:pPr algn="just"/>
            <a:endParaRPr lang="en-US" b="0" dirty="0"/>
          </a:p>
          <a:p>
            <a:pPr algn="just"/>
            <a:r>
              <a:rPr lang="en-US" b="0" dirty="0" err="1"/>
              <a:t>Vous</a:t>
            </a:r>
            <a:r>
              <a:rPr lang="en-US" b="0" dirty="0"/>
              <a:t> </a:t>
            </a:r>
            <a:r>
              <a:rPr lang="en-US" b="0" dirty="0" err="1"/>
              <a:t>dites</a:t>
            </a:r>
            <a:r>
              <a:rPr lang="en-US" b="0" dirty="0"/>
              <a:t> "action" pour commencer la </a:t>
            </a:r>
            <a:r>
              <a:rPr lang="en-US" b="0" dirty="0" err="1"/>
              <a:t>scène</a:t>
            </a:r>
            <a:r>
              <a:rPr lang="en-US" b="0" dirty="0"/>
              <a:t> : les quatre </a:t>
            </a:r>
            <a:r>
              <a:rPr lang="fr-BE" sz="1200" b="0" dirty="0" err="1"/>
              <a:t>acteur·ice·s</a:t>
            </a:r>
            <a:r>
              <a:rPr lang="en-US" b="0" dirty="0"/>
              <a:t> </a:t>
            </a:r>
            <a:r>
              <a:rPr lang="en-US" b="0" dirty="0" err="1"/>
              <a:t>sont</a:t>
            </a:r>
            <a:r>
              <a:rPr lang="en-US" b="0" dirty="0"/>
              <a:t> </a:t>
            </a:r>
            <a:r>
              <a:rPr lang="en-US" b="0" dirty="0" err="1"/>
              <a:t>assis</a:t>
            </a:r>
            <a:r>
              <a:rPr lang="fr-BE" sz="1200" b="0" dirty="0"/>
              <a:t>·</a:t>
            </a:r>
            <a:r>
              <a:rPr lang="fr-BE" sz="1200" b="0" dirty="0" err="1"/>
              <a:t>e·s</a:t>
            </a:r>
            <a:r>
              <a:rPr lang="en-US" b="0" dirty="0"/>
              <a:t> à </a:t>
            </a:r>
            <a:r>
              <a:rPr lang="en-US" b="0" dirty="0" err="1"/>
              <a:t>leur</a:t>
            </a:r>
            <a:r>
              <a:rPr lang="en-US" b="0" dirty="0"/>
              <a:t> place dans le cabinet du </a:t>
            </a:r>
            <a:r>
              <a:rPr lang="en-US" b="0" dirty="0" err="1"/>
              <a:t>juge</a:t>
            </a:r>
            <a:r>
              <a:rPr lang="en-US" b="0" dirty="0"/>
              <a:t>.</a:t>
            </a:r>
          </a:p>
          <a:p>
            <a:pPr algn="just"/>
            <a:r>
              <a:rPr lang="en-US" b="0" dirty="0"/>
              <a:t>Les quatre </a:t>
            </a:r>
            <a:r>
              <a:rPr lang="en-US" b="0" dirty="0" err="1"/>
              <a:t>acteur</a:t>
            </a:r>
            <a:r>
              <a:rPr lang="fr-BE" sz="1200" b="0" dirty="0"/>
              <a:t>·</a:t>
            </a:r>
            <a:r>
              <a:rPr lang="fr-BE" sz="1200" b="0" dirty="0" err="1"/>
              <a:t>ice</a:t>
            </a:r>
            <a:r>
              <a:rPr lang="fr-BE" sz="1200" b="0" dirty="0"/>
              <a:t>·</a:t>
            </a:r>
            <a:r>
              <a:rPr lang="en-US" b="0" dirty="0"/>
              <a:t>s </a:t>
            </a:r>
            <a:r>
              <a:rPr lang="en-US" b="0" dirty="0" err="1"/>
              <a:t>jouent</a:t>
            </a:r>
            <a:r>
              <a:rPr lang="en-US" b="0" dirty="0"/>
              <a:t> la </a:t>
            </a:r>
            <a:r>
              <a:rPr lang="en-US" b="0" dirty="0" err="1"/>
              <a:t>scène</a:t>
            </a:r>
            <a:r>
              <a:rPr lang="en-US" b="0" dirty="0"/>
              <a:t>.</a:t>
            </a:r>
          </a:p>
          <a:p>
            <a:pPr algn="just"/>
            <a:endParaRPr lang="en-US" b="0" dirty="0"/>
          </a:p>
          <a:p>
            <a:pPr algn="just"/>
            <a:r>
              <a:rPr lang="en-US" b="0" dirty="0"/>
              <a:t>Pendant la </a:t>
            </a:r>
            <a:r>
              <a:rPr lang="en-US" b="0" dirty="0" err="1"/>
              <a:t>scène</a:t>
            </a:r>
            <a:r>
              <a:rPr lang="en-US" b="0" dirty="0"/>
              <a:t>, </a:t>
            </a:r>
            <a:r>
              <a:rPr lang="en-US" b="0" dirty="0" err="1"/>
              <a:t>vous</a:t>
            </a:r>
            <a:r>
              <a:rPr lang="en-US" b="0" dirty="0"/>
              <a:t> </a:t>
            </a:r>
            <a:r>
              <a:rPr lang="en-US" b="0" dirty="0" err="1"/>
              <a:t>faites</a:t>
            </a:r>
            <a:r>
              <a:rPr lang="en-US" b="0" dirty="0"/>
              <a:t> </a:t>
            </a:r>
            <a:r>
              <a:rPr lang="en-US" b="0" dirty="0" err="1"/>
              <a:t>défiler</a:t>
            </a:r>
            <a:r>
              <a:rPr lang="en-US" b="0" dirty="0"/>
              <a:t> 3 - 4 photos sur le PowerPoint, </a:t>
            </a:r>
            <a:r>
              <a:rPr lang="en-US" b="0" dirty="0" err="1"/>
              <a:t>dont</a:t>
            </a:r>
            <a:r>
              <a:rPr lang="en-US" b="0" dirty="0"/>
              <a:t> 2 qui </a:t>
            </a:r>
            <a:r>
              <a:rPr lang="en-US" b="0" dirty="0" err="1"/>
              <a:t>indiquent</a:t>
            </a:r>
            <a:r>
              <a:rPr lang="en-US" b="0" dirty="0"/>
              <a:t> au </a:t>
            </a:r>
            <a:r>
              <a:rPr lang="en-US" b="0" dirty="0" err="1"/>
              <a:t>juge</a:t>
            </a:r>
            <a:r>
              <a:rPr lang="en-US" b="0" dirty="0"/>
              <a:t> de se lever et de faire le tour de </a:t>
            </a:r>
            <a:r>
              <a:rPr lang="en-US" b="0" dirty="0" err="1"/>
              <a:t>sa</a:t>
            </a:r>
            <a:r>
              <a:rPr lang="en-US" b="0" dirty="0"/>
              <a:t> chaise </a:t>
            </a:r>
            <a:r>
              <a:rPr lang="en-US" b="0" dirty="0" err="1"/>
              <a:t>avant</a:t>
            </a:r>
            <a:r>
              <a:rPr lang="en-US" b="0" dirty="0"/>
              <a:t> de se </a:t>
            </a:r>
            <a:r>
              <a:rPr lang="en-US" b="0" dirty="0" err="1"/>
              <a:t>rasseoir</a:t>
            </a:r>
            <a:r>
              <a:rPr lang="en-US" b="0" dirty="0"/>
              <a:t> (</a:t>
            </a:r>
            <a:r>
              <a:rPr lang="en-US" b="0" dirty="0" err="1"/>
              <a:t>ceci</a:t>
            </a:r>
            <a:r>
              <a:rPr lang="en-US" b="0" dirty="0"/>
              <a:t> </a:t>
            </a:r>
            <a:r>
              <a:rPr lang="en-US" b="0" dirty="0" err="1"/>
              <a:t>est</a:t>
            </a:r>
            <a:r>
              <a:rPr lang="en-US" b="0" dirty="0"/>
              <a:t> </a:t>
            </a:r>
            <a:r>
              <a:rPr lang="en-US" b="0" dirty="0" err="1"/>
              <a:t>requis</a:t>
            </a:r>
            <a:r>
              <a:rPr lang="en-US" b="0" dirty="0"/>
              <a:t> par le </a:t>
            </a:r>
            <a:r>
              <a:rPr lang="en-US" b="0" dirty="0" err="1"/>
              <a:t>protocole</a:t>
            </a:r>
            <a:r>
              <a:rPr lang="en-US" b="0" dirty="0"/>
              <a:t>).</a:t>
            </a:r>
          </a:p>
          <a:p>
            <a:pPr algn="just"/>
            <a:endParaRPr lang="en-US" b="0" dirty="0"/>
          </a:p>
          <a:p>
            <a:pPr algn="just"/>
            <a:r>
              <a:rPr lang="en-US" b="0" dirty="0" err="1"/>
              <a:t>Vous</a:t>
            </a:r>
            <a:r>
              <a:rPr lang="en-US" b="0" dirty="0"/>
              <a:t> </a:t>
            </a:r>
            <a:r>
              <a:rPr lang="en-US" b="0" dirty="0" err="1"/>
              <a:t>mettez</a:t>
            </a:r>
            <a:r>
              <a:rPr lang="en-US" b="0" dirty="0"/>
              <a:t> fin </a:t>
            </a:r>
            <a:r>
              <a:rPr lang="en-US" b="0" dirty="0" err="1"/>
              <a:t>à</a:t>
            </a:r>
            <a:r>
              <a:rPr lang="en-US" b="0" dirty="0"/>
              <a:t> la </a:t>
            </a:r>
            <a:r>
              <a:rPr lang="en-US" b="0" dirty="0" err="1"/>
              <a:t>scène</a:t>
            </a:r>
            <a:r>
              <a:rPr lang="en-US" b="0" dirty="0"/>
              <a:t> </a:t>
            </a:r>
            <a:r>
              <a:rPr lang="en-US" b="0" dirty="0" err="1"/>
              <a:t>lorsque</a:t>
            </a:r>
            <a:r>
              <a:rPr lang="en-US" b="0" dirty="0"/>
              <a:t> </a:t>
            </a:r>
            <a:r>
              <a:rPr lang="en-US" b="0" dirty="0" err="1"/>
              <a:t>l'improvisation</a:t>
            </a:r>
            <a:r>
              <a:rPr lang="en-US" b="0" dirty="0"/>
              <a:t> se </a:t>
            </a:r>
            <a:r>
              <a:rPr lang="en-US" b="0" dirty="0" err="1"/>
              <a:t>termine</a:t>
            </a:r>
            <a:r>
              <a:rPr lang="en-US" b="0" dirty="0"/>
              <a:t> (environ 5 </a:t>
            </a:r>
            <a:r>
              <a:rPr lang="en-US" b="0" dirty="0" err="1"/>
              <a:t>à</a:t>
            </a:r>
            <a:r>
              <a:rPr lang="en-US" b="0" dirty="0"/>
              <a:t> 10 minutes après le début de </a:t>
            </a:r>
            <a:r>
              <a:rPr lang="en-US" b="0" dirty="0" err="1"/>
              <a:t>l'improvisation</a:t>
            </a:r>
            <a:r>
              <a:rPr lang="en-US" b="0" dirty="0"/>
              <a:t>). </a:t>
            </a:r>
          </a:p>
          <a:p>
            <a:pPr algn="just"/>
            <a:r>
              <a:rPr lang="en-US" b="0" dirty="0" err="1"/>
              <a:t>Vous</a:t>
            </a:r>
            <a:r>
              <a:rPr lang="en-US" b="0" dirty="0"/>
              <a:t> </a:t>
            </a:r>
            <a:r>
              <a:rPr lang="en-US" b="0" dirty="0" err="1"/>
              <a:t>invitez</a:t>
            </a:r>
            <a:r>
              <a:rPr lang="en-US" b="0" dirty="0"/>
              <a:t> les </a:t>
            </a:r>
            <a:r>
              <a:rPr lang="en-US" b="0" dirty="0" err="1"/>
              <a:t>acteur</a:t>
            </a:r>
            <a:r>
              <a:rPr lang="fr-BE" sz="1200" b="0" dirty="0"/>
              <a:t>·</a:t>
            </a:r>
            <a:r>
              <a:rPr lang="fr-BE" sz="1200" b="0" dirty="0" err="1"/>
              <a:t>ice</a:t>
            </a:r>
            <a:r>
              <a:rPr lang="fr-BE" sz="1200" b="0" dirty="0"/>
              <a:t>·</a:t>
            </a:r>
            <a:r>
              <a:rPr lang="en-US" b="0" dirty="0"/>
              <a:t>s et les </a:t>
            </a:r>
            <a:r>
              <a:rPr lang="en-US" b="0" dirty="0" err="1"/>
              <a:t>observateur</a:t>
            </a:r>
            <a:r>
              <a:rPr lang="fr-BE" sz="1200" b="0" dirty="0"/>
              <a:t>·</a:t>
            </a:r>
            <a:r>
              <a:rPr lang="fr-BE" sz="1200" b="0" dirty="0" err="1"/>
              <a:t>ice</a:t>
            </a:r>
            <a:r>
              <a:rPr lang="fr-BE" sz="1200" b="0" dirty="0"/>
              <a:t>·</a:t>
            </a:r>
            <a:r>
              <a:rPr lang="en-US" b="0" dirty="0"/>
              <a:t>s à faire un </a:t>
            </a:r>
            <a:r>
              <a:rPr lang="en-US" b="0" dirty="0" err="1"/>
              <a:t>débriefing</a:t>
            </a:r>
            <a:r>
              <a:rPr lang="en-US" b="0" dirty="0"/>
              <a:t> : </a:t>
            </a:r>
          </a:p>
          <a:p>
            <a:pPr marL="171450" indent="-171450" algn="just">
              <a:buFont typeface="Arial" panose="020B0604020202020204" pitchFamily="34" charset="0"/>
              <a:buChar char="•"/>
            </a:pPr>
            <a:r>
              <a:rPr lang="en-US" b="0" dirty="0"/>
              <a:t>Tout </a:t>
            </a:r>
            <a:r>
              <a:rPr lang="en-US" b="0" dirty="0" err="1"/>
              <a:t>d'abord</a:t>
            </a:r>
            <a:r>
              <a:rPr lang="en-US" b="0" dirty="0"/>
              <a:t>, </a:t>
            </a:r>
            <a:r>
              <a:rPr lang="en-US" b="0" dirty="0" err="1"/>
              <a:t>demandez</a:t>
            </a:r>
            <a:r>
              <a:rPr lang="en-US" b="0" dirty="0"/>
              <a:t> à la </a:t>
            </a:r>
            <a:r>
              <a:rPr lang="en-US" b="0" dirty="0" err="1"/>
              <a:t>personne</a:t>
            </a:r>
            <a:r>
              <a:rPr lang="en-US" b="0" dirty="0"/>
              <a:t> qui a </a:t>
            </a:r>
            <a:r>
              <a:rPr lang="en-US" b="0" dirty="0" err="1"/>
              <a:t>joué</a:t>
            </a:r>
            <a:r>
              <a:rPr lang="en-US" b="0" dirty="0"/>
              <a:t> Lauren </a:t>
            </a:r>
            <a:r>
              <a:rPr lang="en-US" b="0" dirty="0" err="1"/>
              <a:t>quel</a:t>
            </a:r>
            <a:r>
              <a:rPr lang="en-US" b="0" dirty="0"/>
              <a:t> </a:t>
            </a:r>
            <a:r>
              <a:rPr lang="en-US" b="0" dirty="0" err="1"/>
              <a:t>était</a:t>
            </a:r>
            <a:r>
              <a:rPr lang="en-US" b="0" dirty="0"/>
              <a:t> son sentiment </a:t>
            </a:r>
            <a:r>
              <a:rPr lang="en-US" b="0" dirty="0" err="1"/>
              <a:t>général</a:t>
            </a:r>
            <a:r>
              <a:rPr lang="en-US" b="0" dirty="0"/>
              <a:t> et </a:t>
            </a:r>
            <a:r>
              <a:rPr lang="en-US" b="0" dirty="0" err="1"/>
              <a:t>qu’a</a:t>
            </a:r>
            <a:r>
              <a:rPr lang="en-US" b="0" dirty="0"/>
              <a:t>-t-</a:t>
            </a:r>
            <a:r>
              <a:rPr lang="en-US" b="0" dirty="0" err="1"/>
              <a:t>elle</a:t>
            </a:r>
            <a:r>
              <a:rPr lang="en-US" b="0" dirty="0"/>
              <a:t> </a:t>
            </a:r>
            <a:r>
              <a:rPr lang="en-US" b="0" dirty="0" err="1"/>
              <a:t>compris</a:t>
            </a:r>
            <a:r>
              <a:rPr lang="en-US" b="0" dirty="0"/>
              <a:t>? </a:t>
            </a:r>
            <a:r>
              <a:rPr lang="en-US" b="0" dirty="0" err="1"/>
              <a:t>Posez</a:t>
            </a:r>
            <a:r>
              <a:rPr lang="en-US" b="0" dirty="0"/>
              <a:t> </a:t>
            </a:r>
            <a:r>
              <a:rPr lang="en-US" b="0" dirty="0" err="1"/>
              <a:t>ensuite</a:t>
            </a:r>
            <a:r>
              <a:rPr lang="en-US" b="0" dirty="0"/>
              <a:t> la </a:t>
            </a:r>
            <a:r>
              <a:rPr lang="en-US" b="0" dirty="0" err="1"/>
              <a:t>même</a:t>
            </a:r>
            <a:r>
              <a:rPr lang="en-US" b="0" dirty="0"/>
              <a:t> question au parent, à </a:t>
            </a:r>
            <a:r>
              <a:rPr lang="en-US" b="0" dirty="0" err="1"/>
              <a:t>l'avocat</a:t>
            </a:r>
            <a:r>
              <a:rPr lang="fr-BE" sz="1200" b="0" dirty="0"/>
              <a:t>·e</a:t>
            </a:r>
            <a:r>
              <a:rPr lang="en-US" b="0" dirty="0"/>
              <a:t> et au</a:t>
            </a:r>
            <a:r>
              <a:rPr lang="fr-BE" sz="1200" b="0" dirty="0"/>
              <a:t>·à la</a:t>
            </a:r>
            <a:r>
              <a:rPr lang="en-US" b="0" dirty="0"/>
              <a:t> </a:t>
            </a:r>
            <a:r>
              <a:rPr lang="en-US" b="0" dirty="0" err="1"/>
              <a:t>juge</a:t>
            </a:r>
            <a:r>
              <a:rPr lang="en-US" b="0" dirty="0"/>
              <a:t>.</a:t>
            </a:r>
          </a:p>
          <a:p>
            <a:pPr marL="171450" indent="-171450" algn="just">
              <a:buFontTx/>
              <a:buChar char="-"/>
            </a:pPr>
            <a:r>
              <a:rPr lang="en-US" b="0" dirty="0" err="1"/>
              <a:t>Demandez</a:t>
            </a:r>
            <a:r>
              <a:rPr lang="en-US" b="0" dirty="0"/>
              <a:t> à </a:t>
            </a:r>
            <a:r>
              <a:rPr lang="en-US" b="0" dirty="0" err="1"/>
              <a:t>tous</a:t>
            </a:r>
            <a:r>
              <a:rPr lang="fr-BE" sz="1200" b="0" dirty="0"/>
              <a:t>·tes</a:t>
            </a:r>
            <a:r>
              <a:rPr lang="en-US" b="0" dirty="0"/>
              <a:t> les participant</a:t>
            </a:r>
            <a:r>
              <a:rPr lang="fr-BE" sz="1200" b="0" dirty="0"/>
              <a:t>·e·</a:t>
            </a:r>
            <a:r>
              <a:rPr lang="en-US" b="0" dirty="0"/>
              <a:t>s (</a:t>
            </a:r>
            <a:r>
              <a:rPr lang="en-US" b="0" dirty="0" err="1"/>
              <a:t>observateur</a:t>
            </a:r>
            <a:r>
              <a:rPr lang="fr-BE" sz="1200" b="0" dirty="0"/>
              <a:t>·</a:t>
            </a:r>
            <a:r>
              <a:rPr lang="fr-BE" sz="1200" b="0" dirty="0" err="1"/>
              <a:t>ice</a:t>
            </a:r>
            <a:r>
              <a:rPr lang="fr-BE" sz="1200" b="0" dirty="0"/>
              <a:t>·</a:t>
            </a:r>
            <a:r>
              <a:rPr lang="en-US" b="0" dirty="0"/>
              <a:t>s et </a:t>
            </a:r>
            <a:r>
              <a:rPr lang="en-US" b="0" dirty="0" err="1"/>
              <a:t>acteur</a:t>
            </a:r>
            <a:r>
              <a:rPr lang="fr-BE" sz="1200" b="0" dirty="0"/>
              <a:t>·</a:t>
            </a:r>
            <a:r>
              <a:rPr lang="fr-BE" sz="1200" b="0" dirty="0" err="1"/>
              <a:t>ice</a:t>
            </a:r>
            <a:r>
              <a:rPr lang="fr-BE" sz="1200" b="0" dirty="0"/>
              <a:t>·</a:t>
            </a:r>
            <a:r>
              <a:rPr lang="en-US" b="0" dirty="0"/>
              <a:t>s) : </a:t>
            </a:r>
            <a:r>
              <a:rPr lang="en-US" b="0" dirty="0" err="1"/>
              <a:t>Qu'est-ce</a:t>
            </a:r>
            <a:r>
              <a:rPr lang="en-US" b="0" dirty="0"/>
              <a:t> qui influence </a:t>
            </a:r>
            <a:r>
              <a:rPr lang="en-US" b="0" dirty="0" err="1"/>
              <a:t>ici</a:t>
            </a:r>
            <a:r>
              <a:rPr lang="en-US" b="0" dirty="0"/>
              <a:t> la communication (</a:t>
            </a:r>
            <a:r>
              <a:rPr lang="en-US" b="0" dirty="0" err="1"/>
              <a:t>positivement</a:t>
            </a:r>
            <a:r>
              <a:rPr lang="en-US" b="0" dirty="0"/>
              <a:t> </a:t>
            </a:r>
            <a:r>
              <a:rPr lang="en-US" b="0" dirty="0" err="1"/>
              <a:t>ou</a:t>
            </a:r>
            <a:r>
              <a:rPr lang="en-US" b="0" dirty="0"/>
              <a:t> </a:t>
            </a:r>
            <a:r>
              <a:rPr lang="en-US" b="0" dirty="0" err="1"/>
              <a:t>négativement</a:t>
            </a:r>
            <a:r>
              <a:rPr lang="en-US" b="0" dirty="0"/>
              <a:t>) entre les quatre </a:t>
            </a:r>
            <a:r>
              <a:rPr lang="en-US" b="0" dirty="0" err="1"/>
              <a:t>personnages</a:t>
            </a:r>
            <a:r>
              <a:rPr lang="en-US" b="0" dirty="0"/>
              <a:t> ?</a:t>
            </a:r>
          </a:p>
          <a:p>
            <a:pPr marL="171450" indent="-171450" algn="just">
              <a:buFontTx/>
              <a:buChar char="-"/>
            </a:pPr>
            <a:r>
              <a:rPr lang="en-US" b="0" dirty="0"/>
              <a:t> </a:t>
            </a:r>
            <a:r>
              <a:rPr lang="en-US" b="0" dirty="0" err="1"/>
              <a:t>Quels</a:t>
            </a:r>
            <a:r>
              <a:rPr lang="en-US" b="0" dirty="0"/>
              <a:t> </a:t>
            </a:r>
            <a:r>
              <a:rPr lang="en-US" b="0" dirty="0" err="1"/>
              <a:t>changements</a:t>
            </a:r>
            <a:r>
              <a:rPr lang="en-US" b="0" dirty="0"/>
              <a:t> </a:t>
            </a:r>
            <a:r>
              <a:rPr lang="en-US" b="0" dirty="0" err="1"/>
              <a:t>sont</a:t>
            </a:r>
            <a:r>
              <a:rPr lang="en-US" b="0" dirty="0"/>
              <a:t> </a:t>
            </a:r>
            <a:r>
              <a:rPr lang="en-US" b="0" dirty="0" err="1"/>
              <a:t>nécessaires</a:t>
            </a:r>
            <a:r>
              <a:rPr lang="en-US" b="0" dirty="0"/>
              <a:t> pour </a:t>
            </a:r>
            <a:r>
              <a:rPr lang="en-US" b="0" dirty="0" err="1"/>
              <a:t>éliminer</a:t>
            </a:r>
            <a:r>
              <a:rPr lang="en-US" b="0" dirty="0"/>
              <a:t> les obstacles </a:t>
            </a:r>
            <a:r>
              <a:rPr lang="en-US" b="0" dirty="0" err="1"/>
              <a:t>à</a:t>
            </a:r>
            <a:r>
              <a:rPr lang="en-US" b="0" dirty="0"/>
              <a:t> </a:t>
            </a:r>
            <a:r>
              <a:rPr lang="en-US" b="0" dirty="0" err="1"/>
              <a:t>une</a:t>
            </a:r>
            <a:r>
              <a:rPr lang="en-US" b="0" dirty="0"/>
              <a:t> bonne communication ? </a:t>
            </a:r>
          </a:p>
          <a:p>
            <a:pPr marL="171450" indent="-171450" algn="just">
              <a:buFontTx/>
              <a:buChar char="-"/>
            </a:pPr>
            <a:r>
              <a:rPr lang="en-US" b="0" dirty="0" err="1"/>
              <a:t>Avez-vous</a:t>
            </a:r>
            <a:r>
              <a:rPr lang="en-US" b="0" dirty="0"/>
              <a:t> des </a:t>
            </a:r>
            <a:r>
              <a:rPr lang="en-US" b="0" dirty="0" err="1"/>
              <a:t>expériences</a:t>
            </a:r>
            <a:r>
              <a:rPr lang="en-US" b="0" dirty="0"/>
              <a:t> </a:t>
            </a:r>
            <a:r>
              <a:rPr lang="en-US" b="0" dirty="0" err="1"/>
              <a:t>à</a:t>
            </a:r>
            <a:r>
              <a:rPr lang="en-US" b="0" dirty="0"/>
              <a:t> </a:t>
            </a:r>
            <a:r>
              <a:rPr lang="en-US" b="0" dirty="0" err="1"/>
              <a:t>partager</a:t>
            </a:r>
            <a:r>
              <a:rPr lang="en-US" b="0" dirty="0"/>
              <a:t> qui font </a:t>
            </a:r>
            <a:r>
              <a:rPr lang="en-US" b="0" dirty="0" err="1"/>
              <a:t>écho</a:t>
            </a:r>
            <a:r>
              <a:rPr lang="en-US" b="0" dirty="0"/>
              <a:t> </a:t>
            </a:r>
            <a:r>
              <a:rPr lang="en-US" b="0" dirty="0" err="1"/>
              <a:t>à</a:t>
            </a:r>
            <a:r>
              <a:rPr lang="en-US" b="0" dirty="0"/>
              <a:t> </a:t>
            </a:r>
            <a:r>
              <a:rPr lang="en-US" b="0" dirty="0" err="1"/>
              <a:t>cette</a:t>
            </a:r>
            <a:r>
              <a:rPr lang="en-US" b="0" dirty="0"/>
              <a:t> situation ?</a:t>
            </a:r>
          </a:p>
          <a:p>
            <a:pPr algn="just"/>
            <a:r>
              <a:rPr lang="en-US" b="0" dirty="0"/>
              <a:t> </a:t>
            </a:r>
          </a:p>
          <a:p>
            <a:pPr algn="just"/>
            <a:r>
              <a:rPr lang="en-US" b="0" dirty="0"/>
              <a:t>Si </a:t>
            </a:r>
            <a:r>
              <a:rPr lang="en-US" b="0" dirty="0" err="1"/>
              <a:t>elles</a:t>
            </a:r>
            <a:r>
              <a:rPr lang="en-US" b="0" dirty="0"/>
              <a:t> </a:t>
            </a:r>
            <a:r>
              <a:rPr lang="en-US" b="0" dirty="0" err="1"/>
              <a:t>n'ont</a:t>
            </a:r>
            <a:r>
              <a:rPr lang="en-US" b="0" dirty="0"/>
              <a:t> pas </a:t>
            </a:r>
            <a:r>
              <a:rPr lang="en-US" b="0" dirty="0" err="1"/>
              <a:t>été</a:t>
            </a:r>
            <a:r>
              <a:rPr lang="en-US" b="0" dirty="0"/>
              <a:t> </a:t>
            </a:r>
            <a:r>
              <a:rPr lang="en-US" b="0" dirty="0" err="1"/>
              <a:t>évoquées</a:t>
            </a:r>
            <a:r>
              <a:rPr lang="en-US" b="0" dirty="0"/>
              <a:t> </a:t>
            </a:r>
            <a:r>
              <a:rPr lang="en-US" b="0" dirty="0" err="1"/>
              <a:t>lors</a:t>
            </a:r>
            <a:r>
              <a:rPr lang="en-US" b="0" dirty="0"/>
              <a:t> des discussions, </a:t>
            </a:r>
            <a:r>
              <a:rPr lang="en-US" b="0" dirty="0" err="1"/>
              <a:t>certaines</a:t>
            </a:r>
            <a:r>
              <a:rPr lang="en-US" b="0" dirty="0"/>
              <a:t> choses </a:t>
            </a:r>
            <a:r>
              <a:rPr lang="en-US" b="0" dirty="0" err="1"/>
              <a:t>à</a:t>
            </a:r>
            <a:r>
              <a:rPr lang="en-US" b="0" dirty="0"/>
              <a:t> </a:t>
            </a:r>
            <a:r>
              <a:rPr lang="en-US" b="0" dirty="0" err="1"/>
              <a:t>souligner</a:t>
            </a:r>
            <a:r>
              <a:rPr lang="en-US" b="0" dirty="0"/>
              <a:t> </a:t>
            </a:r>
            <a:r>
              <a:rPr lang="en-US" b="0" dirty="0" err="1"/>
              <a:t>ici</a:t>
            </a:r>
            <a:r>
              <a:rPr lang="en-US" b="0" dirty="0"/>
              <a:t> </a:t>
            </a:r>
            <a:r>
              <a:rPr lang="en-US" b="0" dirty="0" err="1"/>
              <a:t>pourraient</a:t>
            </a:r>
            <a:r>
              <a:rPr lang="en-US" b="0" dirty="0"/>
              <a:t> </a:t>
            </a:r>
            <a:r>
              <a:rPr lang="en-US" b="0" dirty="0" err="1"/>
              <a:t>être</a:t>
            </a:r>
            <a:r>
              <a:rPr lang="en-US" b="0" dirty="0"/>
              <a:t> :</a:t>
            </a:r>
          </a:p>
          <a:p>
            <a:pPr algn="just"/>
            <a:r>
              <a:rPr lang="en-US" b="0" dirty="0"/>
              <a:t> </a:t>
            </a:r>
          </a:p>
          <a:p>
            <a:pPr marL="171450" indent="-171450" algn="just">
              <a:buFont typeface="Arial" panose="020B0604020202020204" pitchFamily="34" charset="0"/>
              <a:buChar char="•"/>
            </a:pPr>
            <a:r>
              <a:rPr lang="en-US" b="0" dirty="0"/>
              <a:t>Comment </a:t>
            </a:r>
            <a:r>
              <a:rPr lang="en-US" b="0" dirty="0" err="1"/>
              <a:t>l'avocat</a:t>
            </a:r>
            <a:r>
              <a:rPr lang="fr-BE" sz="1200" b="0" dirty="0"/>
              <a:t>·e</a:t>
            </a:r>
            <a:r>
              <a:rPr lang="en-US" b="0" dirty="0"/>
              <a:t> </a:t>
            </a:r>
            <a:r>
              <a:rPr lang="en-US" b="0" dirty="0" err="1"/>
              <a:t>peut</a:t>
            </a:r>
            <a:r>
              <a:rPr lang="en-US" b="0" dirty="0"/>
              <a:t>-il</a:t>
            </a:r>
            <a:r>
              <a:rPr lang="fr-BE" sz="1200" b="0" dirty="0"/>
              <a:t>·elle</a:t>
            </a:r>
            <a:r>
              <a:rPr lang="en-US" b="0" dirty="0"/>
              <a:t> </a:t>
            </a:r>
            <a:r>
              <a:rPr lang="en-US" b="0" dirty="0" err="1"/>
              <a:t>être</a:t>
            </a:r>
            <a:r>
              <a:rPr lang="en-US" b="0" dirty="0"/>
              <a:t> un</a:t>
            </a:r>
            <a:r>
              <a:rPr lang="fr-BE" sz="1200" b="0" dirty="0"/>
              <a:t>·e</a:t>
            </a:r>
            <a:r>
              <a:rPr lang="en-US" b="0" dirty="0"/>
              <a:t> </a:t>
            </a:r>
            <a:r>
              <a:rPr lang="en-US" b="0" dirty="0" err="1"/>
              <a:t>allié</a:t>
            </a:r>
            <a:r>
              <a:rPr lang="fr-BE" sz="1200" b="0" dirty="0"/>
              <a:t>·e</a:t>
            </a:r>
            <a:r>
              <a:rPr lang="en-US" b="0" dirty="0"/>
              <a:t> pour aider le</a:t>
            </a:r>
            <a:r>
              <a:rPr lang="fr-BE" sz="1200" b="0" dirty="0"/>
              <a:t>·la</a:t>
            </a:r>
            <a:r>
              <a:rPr lang="en-US" b="0" dirty="0"/>
              <a:t> </a:t>
            </a:r>
            <a:r>
              <a:rPr lang="en-US" b="0" dirty="0" err="1"/>
              <a:t>jeune</a:t>
            </a:r>
            <a:r>
              <a:rPr lang="en-US" b="0" dirty="0"/>
              <a:t> à se calmer </a:t>
            </a:r>
            <a:r>
              <a:rPr lang="en-US" b="0" dirty="0" err="1"/>
              <a:t>s'il</a:t>
            </a:r>
            <a:r>
              <a:rPr lang="en-US" b="0" dirty="0"/>
              <a:t> se met </a:t>
            </a:r>
            <a:r>
              <a:rPr lang="en-US" b="0" dirty="0" err="1"/>
              <a:t>en</a:t>
            </a:r>
            <a:r>
              <a:rPr lang="en-US" b="0" dirty="0"/>
              <a:t> </a:t>
            </a:r>
            <a:r>
              <a:rPr lang="en-US" b="0" dirty="0" err="1"/>
              <a:t>colère</a:t>
            </a:r>
            <a:r>
              <a:rPr lang="en-US" b="0" dirty="0"/>
              <a:t> ? </a:t>
            </a:r>
          </a:p>
          <a:p>
            <a:pPr marL="171450" indent="-171450" algn="just">
              <a:buFont typeface="Arial" panose="020B0604020202020204" pitchFamily="34" charset="0"/>
              <a:buChar char="•"/>
            </a:pPr>
            <a:r>
              <a:rPr lang="en-US" b="0" dirty="0"/>
              <a:t>Comment </a:t>
            </a:r>
            <a:r>
              <a:rPr lang="en-US" b="0" dirty="0" err="1"/>
              <a:t>l'avocat</a:t>
            </a:r>
            <a:r>
              <a:rPr lang="fr-BE" sz="1200" b="0" dirty="0"/>
              <a:t>·e</a:t>
            </a:r>
            <a:r>
              <a:rPr lang="en-US" b="0" dirty="0"/>
              <a:t> </a:t>
            </a:r>
            <a:r>
              <a:rPr lang="en-US" b="0" dirty="0" err="1"/>
              <a:t>peut</a:t>
            </a:r>
            <a:r>
              <a:rPr lang="en-US" b="0" dirty="0"/>
              <a:t>-il</a:t>
            </a:r>
            <a:r>
              <a:rPr lang="fr-BE" sz="1200" b="0" dirty="0"/>
              <a:t>·elle</a:t>
            </a:r>
            <a:r>
              <a:rPr lang="en-US" b="0" dirty="0"/>
              <a:t> </a:t>
            </a:r>
            <a:r>
              <a:rPr lang="en-US" b="0" dirty="0" err="1"/>
              <a:t>être</a:t>
            </a:r>
            <a:r>
              <a:rPr lang="en-US" b="0" dirty="0"/>
              <a:t> </a:t>
            </a:r>
            <a:r>
              <a:rPr lang="en-US" b="0" dirty="0" err="1"/>
              <a:t>sûr.e</a:t>
            </a:r>
            <a:r>
              <a:rPr lang="en-US" b="0" dirty="0"/>
              <a:t> que </a:t>
            </a:r>
            <a:r>
              <a:rPr lang="en-US" b="0" dirty="0" err="1"/>
              <a:t>ce</a:t>
            </a:r>
            <a:r>
              <a:rPr lang="en-US" b="0" dirty="0"/>
              <a:t> </a:t>
            </a:r>
            <a:r>
              <a:rPr lang="en-US" b="0" dirty="0" err="1"/>
              <a:t>qu’il</a:t>
            </a:r>
            <a:r>
              <a:rPr lang="fr-BE" sz="1200" b="0" dirty="0"/>
              <a:t>·elle</a:t>
            </a:r>
            <a:r>
              <a:rPr lang="en-US" b="0" dirty="0"/>
              <a:t> a </a:t>
            </a:r>
            <a:r>
              <a:rPr lang="en-US" b="0" dirty="0" err="1"/>
              <a:t>expliqué</a:t>
            </a:r>
            <a:r>
              <a:rPr lang="en-US" b="0" dirty="0"/>
              <a:t> la </a:t>
            </a:r>
            <a:r>
              <a:rPr lang="en-US" b="0" dirty="0" err="1"/>
              <a:t>veille</a:t>
            </a:r>
            <a:r>
              <a:rPr lang="en-US" b="0" dirty="0"/>
              <a:t> a </a:t>
            </a:r>
            <a:r>
              <a:rPr lang="en-US" b="0" dirty="0" err="1"/>
              <a:t>été</a:t>
            </a:r>
            <a:r>
              <a:rPr lang="en-US" b="0" dirty="0"/>
              <a:t> bien </a:t>
            </a:r>
            <a:r>
              <a:rPr lang="en-US" b="0" dirty="0" err="1"/>
              <a:t>entendu</a:t>
            </a:r>
            <a:r>
              <a:rPr lang="en-US" b="0" dirty="0"/>
              <a:t> et </a:t>
            </a:r>
            <a:r>
              <a:rPr lang="en-US" b="0" dirty="0" err="1"/>
              <a:t>retenu</a:t>
            </a:r>
            <a:r>
              <a:rPr lang="en-US" b="0" dirty="0"/>
              <a:t> par son</a:t>
            </a:r>
            <a:r>
              <a:rPr lang="fr-BE" sz="1200" b="0" dirty="0"/>
              <a:t>·sa</a:t>
            </a:r>
            <a:r>
              <a:rPr lang="en-US" b="0" dirty="0"/>
              <a:t> </a:t>
            </a:r>
            <a:r>
              <a:rPr lang="en-US" b="0" dirty="0" err="1"/>
              <a:t>jeune</a:t>
            </a:r>
            <a:r>
              <a:rPr lang="en-US" b="0" dirty="0"/>
              <a:t> client</a:t>
            </a:r>
            <a:r>
              <a:rPr lang="fr-BE" sz="1200" b="0" dirty="0"/>
              <a:t>·e</a:t>
            </a:r>
            <a:r>
              <a:rPr lang="en-US" b="0" dirty="0"/>
              <a:t> ? (</a:t>
            </a:r>
            <a:r>
              <a:rPr lang="en-US" b="0" dirty="0" err="1"/>
              <a:t>ici</a:t>
            </a:r>
            <a:r>
              <a:rPr lang="en-US" b="0" dirty="0"/>
              <a:t> la </a:t>
            </a:r>
            <a:r>
              <a:rPr lang="en-US" b="0" dirty="0" err="1"/>
              <a:t>probabilité</a:t>
            </a:r>
            <a:r>
              <a:rPr lang="en-US" b="0" dirty="0"/>
              <a:t> de </a:t>
            </a:r>
            <a:r>
              <a:rPr lang="en-US" b="0" dirty="0" err="1"/>
              <a:t>libération</a:t>
            </a:r>
            <a:r>
              <a:rPr lang="en-US" b="0" dirty="0"/>
              <a:t>)</a:t>
            </a:r>
          </a:p>
          <a:p>
            <a:pPr marL="171450" indent="-171450" algn="just">
              <a:buFont typeface="Arial" panose="020B0604020202020204" pitchFamily="34" charset="0"/>
              <a:buChar char="•"/>
            </a:pPr>
            <a:r>
              <a:rPr lang="en-US" b="0" dirty="0"/>
              <a:t>Que </a:t>
            </a:r>
            <a:r>
              <a:rPr lang="en-US" b="0" dirty="0" err="1"/>
              <a:t>dit</a:t>
            </a:r>
            <a:r>
              <a:rPr lang="en-US" b="0" dirty="0"/>
              <a:t> la communication non </a:t>
            </a:r>
            <a:r>
              <a:rPr lang="en-US" b="0" dirty="0" err="1"/>
              <a:t>verbale</a:t>
            </a:r>
            <a:r>
              <a:rPr lang="en-US" b="0" dirty="0"/>
              <a:t> des </a:t>
            </a:r>
            <a:r>
              <a:rPr lang="en-US" b="0" dirty="0" err="1"/>
              <a:t>différents</a:t>
            </a:r>
            <a:r>
              <a:rPr lang="en-US" b="0" dirty="0"/>
              <a:t> </a:t>
            </a:r>
            <a:r>
              <a:rPr lang="en-US" b="0" dirty="0" err="1"/>
              <a:t>personnages</a:t>
            </a:r>
            <a:r>
              <a:rPr lang="en-US" b="0" dirty="0"/>
              <a:t> ? </a:t>
            </a:r>
          </a:p>
          <a:p>
            <a:pPr marL="171450" indent="-171450" algn="just">
              <a:buFont typeface="Arial" panose="020B0604020202020204" pitchFamily="34" charset="0"/>
              <a:buChar char="•"/>
            </a:pPr>
            <a:r>
              <a:rPr lang="en-US" b="0" dirty="0"/>
              <a:t>Le fait de se lever et de se </a:t>
            </a:r>
            <a:r>
              <a:rPr lang="en-US" b="0" dirty="0" err="1"/>
              <a:t>retourner</a:t>
            </a:r>
            <a:r>
              <a:rPr lang="en-US" b="0" dirty="0"/>
              <a:t> sur </a:t>
            </a:r>
            <a:r>
              <a:rPr lang="en-US" b="0" dirty="0" err="1"/>
              <a:t>sa</a:t>
            </a:r>
            <a:r>
              <a:rPr lang="en-US" b="0" dirty="0"/>
              <a:t> chaise </a:t>
            </a:r>
            <a:r>
              <a:rPr lang="en-US" b="0" dirty="0" err="1"/>
              <a:t>peut</a:t>
            </a:r>
            <a:r>
              <a:rPr lang="en-US" b="0" dirty="0"/>
              <a:t> </a:t>
            </a:r>
            <a:r>
              <a:rPr lang="en-US" b="0" dirty="0" err="1"/>
              <a:t>paraître</a:t>
            </a:r>
            <a:r>
              <a:rPr lang="en-US" b="0" dirty="0"/>
              <a:t> </a:t>
            </a:r>
            <a:r>
              <a:rPr lang="en-US" b="0" dirty="0" err="1"/>
              <a:t>absurde</a:t>
            </a:r>
            <a:r>
              <a:rPr lang="en-US" b="0" dirty="0"/>
              <a:t>, </a:t>
            </a:r>
            <a:r>
              <a:rPr lang="en-US" b="0" dirty="0" err="1"/>
              <a:t>mais</a:t>
            </a:r>
            <a:r>
              <a:rPr lang="en-US" b="0" dirty="0"/>
              <a:t> </a:t>
            </a:r>
            <a:r>
              <a:rPr lang="en-US" b="0" dirty="0" err="1"/>
              <a:t>d'autres</a:t>
            </a:r>
            <a:r>
              <a:rPr lang="en-US" b="0" dirty="0"/>
              <a:t> </a:t>
            </a:r>
            <a:r>
              <a:rPr lang="en-US" b="0" dirty="0" err="1"/>
              <a:t>règles</a:t>
            </a:r>
            <a:r>
              <a:rPr lang="en-US" b="0" dirty="0"/>
              <a:t> du </a:t>
            </a:r>
            <a:r>
              <a:rPr lang="en-US" b="0" dirty="0" err="1"/>
              <a:t>protocole</a:t>
            </a:r>
            <a:r>
              <a:rPr lang="en-US" b="0" dirty="0"/>
              <a:t> / de la bienséance de la justice </a:t>
            </a:r>
            <a:r>
              <a:rPr lang="en-US" b="0" dirty="0" err="1"/>
              <a:t>peuvent</a:t>
            </a:r>
            <a:r>
              <a:rPr lang="en-US" b="0" dirty="0"/>
              <a:t> </a:t>
            </a:r>
            <a:r>
              <a:rPr lang="en-US" b="0" dirty="0" err="1"/>
              <a:t>paraître</a:t>
            </a:r>
            <a:r>
              <a:rPr lang="en-US" b="0" dirty="0"/>
              <a:t> tout </a:t>
            </a:r>
            <a:r>
              <a:rPr lang="en-US" b="0" dirty="0" err="1"/>
              <a:t>aussi</a:t>
            </a:r>
            <a:r>
              <a:rPr lang="en-US" b="0" dirty="0"/>
              <a:t> </a:t>
            </a:r>
            <a:r>
              <a:rPr lang="en-US" b="0" dirty="0" err="1"/>
              <a:t>surprenantes</a:t>
            </a:r>
            <a:r>
              <a:rPr lang="en-US" b="0" dirty="0"/>
              <a:t> et </a:t>
            </a:r>
            <a:r>
              <a:rPr lang="en-US" b="0" dirty="0" err="1"/>
              <a:t>déstabilisantes</a:t>
            </a:r>
            <a:r>
              <a:rPr lang="en-US" b="0" dirty="0"/>
              <a:t> pour </a:t>
            </a:r>
            <a:r>
              <a:rPr lang="en-US" b="0" dirty="0" err="1"/>
              <a:t>quelqu'un</a:t>
            </a:r>
            <a:r>
              <a:rPr lang="en-US" b="0" dirty="0"/>
              <a:t> qui ne les </a:t>
            </a:r>
            <a:r>
              <a:rPr lang="en-US" b="0" dirty="0" err="1"/>
              <a:t>connait</a:t>
            </a:r>
            <a:r>
              <a:rPr lang="en-US" b="0" dirty="0"/>
              <a:t> pas et </a:t>
            </a:r>
            <a:r>
              <a:rPr lang="en-US" b="0" dirty="0" err="1"/>
              <a:t>n'a</a:t>
            </a:r>
            <a:r>
              <a:rPr lang="en-US" b="0" dirty="0"/>
              <a:t> pas </a:t>
            </a:r>
            <a:r>
              <a:rPr lang="en-US" b="0" dirty="0" err="1"/>
              <a:t>été</a:t>
            </a:r>
            <a:r>
              <a:rPr lang="en-US" b="0" dirty="0"/>
              <a:t> </a:t>
            </a:r>
            <a:r>
              <a:rPr lang="en-US" b="0" dirty="0" err="1"/>
              <a:t>briefé</a:t>
            </a:r>
            <a:r>
              <a:rPr lang="en-US" b="0" dirty="0"/>
              <a:t> au </a:t>
            </a:r>
            <a:r>
              <a:rPr lang="en-US" b="0" dirty="0" err="1"/>
              <a:t>préalable</a:t>
            </a:r>
            <a:r>
              <a:rPr lang="en-US" b="0" dirty="0"/>
              <a:t>. </a:t>
            </a:r>
            <a:r>
              <a:rPr lang="en-US" b="0" dirty="0" err="1"/>
              <a:t>Qu'est-ce</a:t>
            </a:r>
            <a:r>
              <a:rPr lang="en-US" b="0" dirty="0"/>
              <a:t> qui </a:t>
            </a:r>
            <a:r>
              <a:rPr lang="en-US" b="0" dirty="0" err="1"/>
              <a:t>vous</a:t>
            </a:r>
            <a:r>
              <a:rPr lang="en-US" b="0" dirty="0"/>
              <a:t> a </a:t>
            </a:r>
            <a:r>
              <a:rPr lang="en-US" b="0" dirty="0" err="1"/>
              <a:t>surpris</a:t>
            </a:r>
            <a:r>
              <a:rPr lang="en-US" b="0" dirty="0"/>
              <a:t> dans la première audience </a:t>
            </a:r>
            <a:r>
              <a:rPr lang="en-US" b="0" dirty="0" err="1"/>
              <a:t>devant</a:t>
            </a:r>
            <a:r>
              <a:rPr lang="en-US" b="0" baseline="0" dirty="0"/>
              <a:t> </a:t>
            </a:r>
            <a:r>
              <a:rPr lang="en-US" b="0" baseline="0" dirty="0" err="1"/>
              <a:t>le,la</a:t>
            </a:r>
            <a:r>
              <a:rPr lang="en-US" b="0" baseline="0" dirty="0"/>
              <a:t> </a:t>
            </a:r>
            <a:r>
              <a:rPr lang="en-US" b="0" baseline="0" dirty="0" err="1"/>
              <a:t>juge</a:t>
            </a:r>
            <a:r>
              <a:rPr lang="en-US" b="0" baseline="0" dirty="0"/>
              <a:t> </a:t>
            </a:r>
            <a:r>
              <a:rPr lang="en-US" b="0" dirty="0" err="1"/>
              <a:t>ou</a:t>
            </a:r>
            <a:r>
              <a:rPr lang="en-US" b="0" dirty="0"/>
              <a:t> audience à</a:t>
            </a:r>
            <a:r>
              <a:rPr lang="en-US" b="0" baseline="0" dirty="0"/>
              <a:t> la </a:t>
            </a:r>
            <a:r>
              <a:rPr lang="en-US" b="0" dirty="0"/>
              <a:t>police à </a:t>
            </a:r>
            <a:r>
              <a:rPr lang="en-US" b="0" dirty="0" err="1"/>
              <a:t>laquelle</a:t>
            </a:r>
            <a:r>
              <a:rPr lang="en-US" b="0" dirty="0"/>
              <a:t> </a:t>
            </a:r>
            <a:r>
              <a:rPr lang="en-US" b="0" dirty="0" err="1"/>
              <a:t>vous</a:t>
            </a:r>
            <a:r>
              <a:rPr lang="en-US" b="0" dirty="0"/>
              <a:t> </a:t>
            </a:r>
            <a:r>
              <a:rPr lang="en-US" b="0" dirty="0" err="1"/>
              <a:t>avez</a:t>
            </a:r>
            <a:r>
              <a:rPr lang="en-US" b="0" dirty="0"/>
              <a:t> </a:t>
            </a:r>
            <a:r>
              <a:rPr lang="en-US" b="0" dirty="0" err="1"/>
              <a:t>assisté</a:t>
            </a:r>
            <a:r>
              <a:rPr lang="en-US" b="0" dirty="0"/>
              <a:t> ?</a:t>
            </a:r>
          </a:p>
          <a:p>
            <a:pPr marL="171450" indent="-171450" algn="just">
              <a:buFont typeface="Arial" panose="020B0604020202020204" pitchFamily="34" charset="0"/>
              <a:buChar char="•"/>
            </a:pPr>
            <a:r>
              <a:rPr lang="en-US" b="0" dirty="0"/>
              <a:t>La manière </a:t>
            </a:r>
            <a:r>
              <a:rPr lang="en-US" b="0" dirty="0" err="1"/>
              <a:t>dont</a:t>
            </a:r>
            <a:r>
              <a:rPr lang="en-US" b="0" dirty="0"/>
              <a:t> les questions </a:t>
            </a:r>
            <a:r>
              <a:rPr lang="en-US" b="0" dirty="0" err="1"/>
              <a:t>sont</a:t>
            </a:r>
            <a:r>
              <a:rPr lang="en-US" b="0" dirty="0"/>
              <a:t> </a:t>
            </a:r>
            <a:r>
              <a:rPr lang="en-US" b="0" dirty="0" err="1"/>
              <a:t>formulées</a:t>
            </a:r>
            <a:r>
              <a:rPr lang="en-US" b="0" dirty="0"/>
              <a:t> </a:t>
            </a:r>
            <a:r>
              <a:rPr lang="en-US" b="0" dirty="0" err="1"/>
              <a:t>est</a:t>
            </a:r>
            <a:r>
              <a:rPr lang="en-US" b="0" dirty="0"/>
              <a:t> </a:t>
            </a:r>
            <a:r>
              <a:rPr lang="en-US" b="0" dirty="0" err="1"/>
              <a:t>essentielle</a:t>
            </a:r>
            <a:r>
              <a:rPr lang="en-US" b="0" dirty="0"/>
              <a:t> pour </a:t>
            </a:r>
            <a:r>
              <a:rPr lang="en-US" b="0" dirty="0" err="1"/>
              <a:t>recueillir</a:t>
            </a:r>
            <a:r>
              <a:rPr lang="en-US" b="0" dirty="0"/>
              <a:t> des </a:t>
            </a:r>
            <a:r>
              <a:rPr lang="en-US" b="0" dirty="0" err="1"/>
              <a:t>informations</a:t>
            </a:r>
            <a:r>
              <a:rPr lang="en-US" b="0" dirty="0"/>
              <a:t> </a:t>
            </a:r>
            <a:r>
              <a:rPr lang="en-US" b="0" dirty="0" err="1"/>
              <a:t>fiables</a:t>
            </a:r>
            <a:r>
              <a:rPr lang="en-US" b="0" dirty="0"/>
              <a:t>.</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007080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Jeu de </a:t>
            </a:r>
            <a:r>
              <a:rPr lang="en-GB" sz="1200" b="1" kern="1200" dirty="0" err="1">
                <a:solidFill>
                  <a:schemeClr val="tx1"/>
                </a:solidFill>
                <a:effectLst/>
                <a:latin typeface="+mn-lt"/>
                <a:ea typeface="+mn-ea"/>
                <a:cs typeface="+mn-cs"/>
              </a:rPr>
              <a:t>rôle</a:t>
            </a:r>
            <a:endParaRPr lang="en-GB" sz="1200" b="1"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pPr algn="just"/>
            <a:r>
              <a:rPr lang="en-GB" sz="1200" b="0" kern="1200" dirty="0" err="1">
                <a:solidFill>
                  <a:schemeClr val="tx1"/>
                </a:solidFill>
                <a:effectLst/>
                <a:latin typeface="+mn-lt"/>
                <a:ea typeface="+mn-ea"/>
                <a:cs typeface="+mn-cs"/>
              </a:rPr>
              <a:t>Voici</a:t>
            </a:r>
            <a:r>
              <a:rPr lang="en-GB" sz="1200" b="0" kern="1200" dirty="0">
                <a:solidFill>
                  <a:schemeClr val="tx1"/>
                </a:solidFill>
                <a:effectLst/>
                <a:latin typeface="+mn-lt"/>
                <a:ea typeface="+mn-ea"/>
                <a:cs typeface="+mn-cs"/>
              </a:rPr>
              <a:t> les fiches pour la situation, les </a:t>
            </a:r>
            <a:r>
              <a:rPr lang="en-GB" sz="1200" b="0" kern="120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et les </a:t>
            </a:r>
            <a:r>
              <a:rPr lang="en-GB" sz="1200" b="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a:t>
            </a:r>
            <a:r>
              <a:rPr lang="en-GB" sz="1200" b="0" kern="1200" dirty="0" err="1">
                <a:solidFill>
                  <a:schemeClr val="tx1"/>
                </a:solidFill>
                <a:effectLst/>
                <a:latin typeface="+mn-lt"/>
                <a:ea typeface="+mn-ea"/>
                <a:cs typeface="+mn-cs"/>
              </a:rPr>
              <a:t>adaptez</a:t>
            </a:r>
            <a:r>
              <a:rPr lang="en-GB" sz="1200" b="0" kern="1200" dirty="0">
                <a:solidFill>
                  <a:schemeClr val="tx1"/>
                </a:solidFill>
                <a:effectLst/>
                <a:latin typeface="+mn-lt"/>
                <a:ea typeface="+mn-ea"/>
                <a:cs typeface="+mn-cs"/>
              </a:rPr>
              <a:t>-les et </a:t>
            </a:r>
            <a:r>
              <a:rPr lang="en-GB" sz="1200" b="0" kern="1200" dirty="0" err="1">
                <a:solidFill>
                  <a:schemeClr val="tx1"/>
                </a:solidFill>
                <a:effectLst/>
                <a:latin typeface="+mn-lt"/>
                <a:ea typeface="+mn-ea"/>
                <a:cs typeface="+mn-cs"/>
              </a:rPr>
              <a:t>imprimez</a:t>
            </a:r>
            <a:r>
              <a:rPr lang="en-GB" sz="1200" b="0" kern="1200" dirty="0">
                <a:solidFill>
                  <a:schemeClr val="tx1"/>
                </a:solidFill>
                <a:effectLst/>
                <a:latin typeface="+mn-lt"/>
                <a:ea typeface="+mn-ea"/>
                <a:cs typeface="+mn-cs"/>
              </a:rPr>
              <a:t>-les pour les participant</a:t>
            </a:r>
            <a:r>
              <a:rPr lang="fr-BE" sz="1200" dirty="0">
                <a:solidFill>
                  <a:prstClr val="black"/>
                </a:solidFill>
              </a:rPr>
              <a:t>·e·</a:t>
            </a:r>
            <a:r>
              <a:rPr lang="en-GB" sz="1200" b="0" kern="1200" dirty="0">
                <a:solidFill>
                  <a:schemeClr val="tx1"/>
                </a:solidFill>
                <a:effectLst/>
                <a:latin typeface="+mn-lt"/>
                <a:ea typeface="+mn-ea"/>
                <a:cs typeface="+mn-cs"/>
              </a:rPr>
              <a:t>s. </a:t>
            </a:r>
            <a:r>
              <a:rPr lang="en-GB" sz="1200" b="0" kern="1200" dirty="0" err="1">
                <a:solidFill>
                  <a:schemeClr val="tx1"/>
                </a:solidFill>
                <a:effectLst/>
                <a:latin typeface="+mn-lt"/>
                <a:ea typeface="+mn-ea"/>
                <a:cs typeface="+mn-cs"/>
              </a:rPr>
              <a:t>Remettez</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une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feuille</a:t>
            </a:r>
            <a:r>
              <a:rPr lang="en-GB" sz="1200" b="0" kern="1200" dirty="0">
                <a:solidFill>
                  <a:schemeClr val="tx1"/>
                </a:solidFill>
                <a:effectLst/>
                <a:latin typeface="+mn-lt"/>
                <a:ea typeface="+mn-ea"/>
                <a:cs typeface="+mn-cs"/>
              </a:rPr>
              <a:t> "Résumé de la situation" à </a:t>
            </a:r>
            <a:r>
              <a:rPr lang="en-GB" sz="1200" b="0" kern="1200" dirty="0" err="1">
                <a:solidFill>
                  <a:schemeClr val="tx1"/>
                </a:solidFill>
                <a:effectLst/>
                <a:latin typeface="+mn-lt"/>
                <a:ea typeface="+mn-ea"/>
                <a:cs typeface="+mn-cs"/>
              </a:rPr>
              <a:t>chaque</a:t>
            </a:r>
            <a:r>
              <a:rPr lang="en-GB" sz="1200" b="0" kern="1200" dirty="0">
                <a:solidFill>
                  <a:schemeClr val="tx1"/>
                </a:solidFill>
                <a:effectLst/>
                <a:latin typeface="+mn-lt"/>
                <a:ea typeface="+mn-ea"/>
                <a:cs typeface="+mn-cs"/>
              </a:rPr>
              <a:t> participant</a:t>
            </a:r>
            <a:r>
              <a:rPr lang="fr-BE" sz="1200" dirty="0">
                <a:solidFill>
                  <a:prstClr val="black"/>
                </a:solidFill>
              </a:rPr>
              <a:t>·e</a:t>
            </a:r>
            <a:r>
              <a:rPr lang="en-GB" sz="1200" b="0" kern="1200" dirty="0">
                <a:solidFill>
                  <a:schemeClr val="tx1"/>
                </a:solidFill>
                <a:effectLst/>
                <a:latin typeface="+mn-lt"/>
                <a:ea typeface="+mn-ea"/>
                <a:cs typeface="+mn-cs"/>
              </a:rPr>
              <a:t> et </a:t>
            </a:r>
            <a:r>
              <a:rPr lang="en-GB" sz="1200" b="0" kern="1200" dirty="0" err="1">
                <a:solidFill>
                  <a:schemeClr val="tx1"/>
                </a:solidFill>
                <a:effectLst/>
                <a:latin typeface="+mn-lt"/>
                <a:ea typeface="+mn-ea"/>
                <a:cs typeface="+mn-cs"/>
              </a:rPr>
              <a:t>remettez</a:t>
            </a:r>
            <a:r>
              <a:rPr lang="en-GB" sz="1200" b="0" kern="1200" dirty="0">
                <a:solidFill>
                  <a:schemeClr val="tx1"/>
                </a:solidFill>
                <a:effectLst/>
                <a:latin typeface="+mn-lt"/>
                <a:ea typeface="+mn-ea"/>
                <a:cs typeface="+mn-cs"/>
              </a:rPr>
              <a:t> les </a:t>
            </a:r>
            <a:r>
              <a:rPr lang="en-GB" sz="1200" b="0" kern="1200" dirty="0" err="1">
                <a:solidFill>
                  <a:schemeClr val="tx1"/>
                </a:solidFill>
                <a:effectLst/>
                <a:latin typeface="+mn-lt"/>
                <a:ea typeface="+mn-ea"/>
                <a:cs typeface="+mn-cs"/>
              </a:rPr>
              <a:t>feuilles</a:t>
            </a:r>
            <a:r>
              <a:rPr lang="en-GB" sz="1200" b="0" kern="1200" dirty="0">
                <a:solidFill>
                  <a:schemeClr val="tx1"/>
                </a:solidFill>
                <a:effectLst/>
                <a:latin typeface="+mn-lt"/>
                <a:ea typeface="+mn-ea"/>
                <a:cs typeface="+mn-cs"/>
              </a:rPr>
              <a:t> des </a:t>
            </a:r>
            <a:r>
              <a:rPr lang="en-GB" sz="1200" b="0" kern="120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a:t>
            </a:r>
            <a:r>
              <a:rPr lang="en-GB" sz="1200" b="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à </a:t>
            </a:r>
            <a:r>
              <a:rPr lang="en-GB" sz="1200" b="0" kern="1200" dirty="0" err="1">
                <a:solidFill>
                  <a:schemeClr val="tx1"/>
                </a:solidFill>
                <a:effectLst/>
                <a:latin typeface="+mn-lt"/>
                <a:ea typeface="+mn-ea"/>
                <a:cs typeface="+mn-cs"/>
              </a:rPr>
              <a:t>chaque</a:t>
            </a:r>
            <a:r>
              <a:rPr lang="en-GB" sz="1200" b="0" kern="1200" dirty="0">
                <a:solidFill>
                  <a:schemeClr val="tx1"/>
                </a:solidFill>
                <a:effectLst/>
                <a:latin typeface="+mn-lt"/>
                <a:ea typeface="+mn-ea"/>
                <a:cs typeface="+mn-cs"/>
              </a:rPr>
              <a:t> participant</a:t>
            </a:r>
            <a:r>
              <a:rPr lang="fr-BE" sz="1200" dirty="0">
                <a:solidFill>
                  <a:prstClr val="black"/>
                </a:solidFill>
              </a:rPr>
              <a:t>·e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en</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fonction</a:t>
            </a:r>
            <a:r>
              <a:rPr lang="en-GB" sz="1200" b="0" kern="1200" dirty="0">
                <a:solidFill>
                  <a:schemeClr val="tx1"/>
                </a:solidFill>
                <a:effectLst/>
                <a:latin typeface="+mn-lt"/>
                <a:ea typeface="+mn-ea"/>
                <a:cs typeface="+mn-cs"/>
              </a:rPr>
              <a:t> de </a:t>
            </a:r>
            <a:r>
              <a:rPr lang="en-GB" sz="1200" b="0" kern="1200" dirty="0" err="1">
                <a:solidFill>
                  <a:schemeClr val="tx1"/>
                </a:solidFill>
                <a:effectLst/>
                <a:latin typeface="+mn-lt"/>
                <a:ea typeface="+mn-ea"/>
                <a:cs typeface="+mn-cs"/>
              </a:rPr>
              <a:t>leur</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rôle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Supprimez</a:t>
            </a:r>
            <a:r>
              <a:rPr lang="en-GB" sz="1200" b="0" kern="1200" dirty="0">
                <a:solidFill>
                  <a:schemeClr val="tx1"/>
                </a:solidFill>
                <a:effectLst/>
                <a:latin typeface="+mn-lt"/>
                <a:ea typeface="+mn-ea"/>
                <a:cs typeface="+mn-cs"/>
              </a:rPr>
              <a:t>-les de la </a:t>
            </a:r>
            <a:r>
              <a:rPr lang="en-GB" sz="1200" b="0" kern="1200" dirty="0" err="1">
                <a:solidFill>
                  <a:schemeClr val="tx1"/>
                </a:solidFill>
                <a:effectLst/>
                <a:latin typeface="+mn-lt"/>
                <a:ea typeface="+mn-ea"/>
                <a:cs typeface="+mn-cs"/>
              </a:rPr>
              <a:t>présentation</a:t>
            </a:r>
            <a:r>
              <a:rPr lang="en-GB" sz="1200" b="0" kern="1200" dirty="0">
                <a:solidFill>
                  <a:schemeClr val="tx1"/>
                </a:solidFill>
                <a:effectLst/>
                <a:latin typeface="+mn-lt"/>
                <a:ea typeface="+mn-ea"/>
                <a:cs typeface="+mn-cs"/>
              </a:rPr>
              <a:t> PowerPoint.</a:t>
            </a:r>
            <a:endParaRPr lang="en-GB"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135615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0" kern="1200" dirty="0">
                <a:solidFill>
                  <a:schemeClr val="tx1"/>
                </a:solidFill>
                <a:effectLst/>
                <a:latin typeface="+mn-lt"/>
                <a:ea typeface="+mn-ea"/>
                <a:cs typeface="+mn-cs"/>
              </a:rPr>
              <a:t>Jeu de </a:t>
            </a:r>
            <a:r>
              <a:rPr lang="en-GB" sz="1200" b="0" kern="1200" dirty="0" err="1">
                <a:solidFill>
                  <a:schemeClr val="tx1"/>
                </a:solidFill>
                <a:effectLst/>
                <a:latin typeface="+mn-lt"/>
                <a:ea typeface="+mn-ea"/>
                <a:cs typeface="+mn-cs"/>
              </a:rPr>
              <a:t>rôle</a:t>
            </a:r>
            <a:endParaRPr lang="en-GB"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r>
              <a:rPr lang="en-GB" sz="1200" b="0" kern="1200" dirty="0" err="1">
                <a:solidFill>
                  <a:schemeClr val="tx1"/>
                </a:solidFill>
                <a:effectLst/>
                <a:latin typeface="+mn-lt"/>
                <a:ea typeface="+mn-ea"/>
                <a:cs typeface="+mn-cs"/>
              </a:rPr>
              <a:t>Voici</a:t>
            </a:r>
            <a:r>
              <a:rPr lang="en-GB" sz="1200" b="0" kern="1200" dirty="0">
                <a:solidFill>
                  <a:schemeClr val="tx1"/>
                </a:solidFill>
                <a:effectLst/>
                <a:latin typeface="+mn-lt"/>
                <a:ea typeface="+mn-ea"/>
                <a:cs typeface="+mn-cs"/>
              </a:rPr>
              <a:t> les fiches pour la situation, les </a:t>
            </a:r>
            <a:r>
              <a:rPr lang="en-GB" sz="1200" b="0" kern="120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et les </a:t>
            </a:r>
            <a:r>
              <a:rPr lang="en-GB" sz="1200" b="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a:t>
            </a:r>
            <a:r>
              <a:rPr lang="en-GB" sz="1200" b="0" kern="1200" dirty="0" err="1">
                <a:solidFill>
                  <a:schemeClr val="tx1"/>
                </a:solidFill>
                <a:effectLst/>
                <a:latin typeface="+mn-lt"/>
                <a:ea typeface="+mn-ea"/>
                <a:cs typeface="+mn-cs"/>
              </a:rPr>
              <a:t>adaptez</a:t>
            </a:r>
            <a:r>
              <a:rPr lang="en-GB" sz="1200" b="0" kern="1200" dirty="0">
                <a:solidFill>
                  <a:schemeClr val="tx1"/>
                </a:solidFill>
                <a:effectLst/>
                <a:latin typeface="+mn-lt"/>
                <a:ea typeface="+mn-ea"/>
                <a:cs typeface="+mn-cs"/>
              </a:rPr>
              <a:t>-les et </a:t>
            </a:r>
            <a:r>
              <a:rPr lang="en-GB" sz="1200" b="0" kern="1200" dirty="0" err="1">
                <a:solidFill>
                  <a:schemeClr val="tx1"/>
                </a:solidFill>
                <a:effectLst/>
                <a:latin typeface="+mn-lt"/>
                <a:ea typeface="+mn-ea"/>
                <a:cs typeface="+mn-cs"/>
              </a:rPr>
              <a:t>imprimez</a:t>
            </a:r>
            <a:r>
              <a:rPr lang="en-GB" sz="1200" b="0" kern="1200" dirty="0">
                <a:solidFill>
                  <a:schemeClr val="tx1"/>
                </a:solidFill>
                <a:effectLst/>
                <a:latin typeface="+mn-lt"/>
                <a:ea typeface="+mn-ea"/>
                <a:cs typeface="+mn-cs"/>
              </a:rPr>
              <a:t>-les pour les participant</a:t>
            </a:r>
            <a:r>
              <a:rPr lang="fr-BE" sz="1200" dirty="0">
                <a:solidFill>
                  <a:prstClr val="black"/>
                </a:solidFill>
              </a:rPr>
              <a:t>·e·</a:t>
            </a:r>
            <a:r>
              <a:rPr lang="en-GB" sz="1200" b="0" kern="1200" dirty="0">
                <a:solidFill>
                  <a:schemeClr val="tx1"/>
                </a:solidFill>
                <a:effectLst/>
                <a:latin typeface="+mn-lt"/>
                <a:ea typeface="+mn-ea"/>
                <a:cs typeface="+mn-cs"/>
              </a:rPr>
              <a:t>s. </a:t>
            </a:r>
            <a:r>
              <a:rPr lang="en-GB" sz="1200" b="0" kern="1200" dirty="0" err="1">
                <a:solidFill>
                  <a:schemeClr val="tx1"/>
                </a:solidFill>
                <a:effectLst/>
                <a:latin typeface="+mn-lt"/>
                <a:ea typeface="+mn-ea"/>
                <a:cs typeface="+mn-cs"/>
              </a:rPr>
              <a:t>Remettez</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une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feuille</a:t>
            </a:r>
            <a:r>
              <a:rPr lang="en-GB" sz="1200" b="0" kern="1200" dirty="0">
                <a:solidFill>
                  <a:schemeClr val="tx1"/>
                </a:solidFill>
                <a:effectLst/>
                <a:latin typeface="+mn-lt"/>
                <a:ea typeface="+mn-ea"/>
                <a:cs typeface="+mn-cs"/>
              </a:rPr>
              <a:t> "Résumé de la situation" à </a:t>
            </a:r>
            <a:r>
              <a:rPr lang="en-GB" sz="1200" b="0" kern="1200" dirty="0" err="1">
                <a:solidFill>
                  <a:schemeClr val="tx1"/>
                </a:solidFill>
                <a:effectLst/>
                <a:latin typeface="+mn-lt"/>
                <a:ea typeface="+mn-ea"/>
                <a:cs typeface="+mn-cs"/>
              </a:rPr>
              <a:t>chaque</a:t>
            </a:r>
            <a:r>
              <a:rPr lang="en-GB" sz="1200" b="0" kern="1200" dirty="0">
                <a:solidFill>
                  <a:schemeClr val="tx1"/>
                </a:solidFill>
                <a:effectLst/>
                <a:latin typeface="+mn-lt"/>
                <a:ea typeface="+mn-ea"/>
                <a:cs typeface="+mn-cs"/>
              </a:rPr>
              <a:t> participant</a:t>
            </a:r>
            <a:r>
              <a:rPr lang="fr-BE" sz="1200" dirty="0">
                <a:solidFill>
                  <a:prstClr val="black"/>
                </a:solidFill>
              </a:rPr>
              <a:t>·e</a:t>
            </a:r>
            <a:r>
              <a:rPr lang="en-GB" sz="1200" b="0" kern="1200" dirty="0">
                <a:solidFill>
                  <a:schemeClr val="tx1"/>
                </a:solidFill>
                <a:effectLst/>
                <a:latin typeface="+mn-lt"/>
                <a:ea typeface="+mn-ea"/>
                <a:cs typeface="+mn-cs"/>
              </a:rPr>
              <a:t> et </a:t>
            </a:r>
            <a:r>
              <a:rPr lang="en-GB" sz="1200" b="0" kern="1200" dirty="0" err="1">
                <a:solidFill>
                  <a:schemeClr val="tx1"/>
                </a:solidFill>
                <a:effectLst/>
                <a:latin typeface="+mn-lt"/>
                <a:ea typeface="+mn-ea"/>
                <a:cs typeface="+mn-cs"/>
              </a:rPr>
              <a:t>remettez</a:t>
            </a:r>
            <a:r>
              <a:rPr lang="en-GB" sz="1200" b="0" kern="1200" dirty="0">
                <a:solidFill>
                  <a:schemeClr val="tx1"/>
                </a:solidFill>
                <a:effectLst/>
                <a:latin typeface="+mn-lt"/>
                <a:ea typeface="+mn-ea"/>
                <a:cs typeface="+mn-cs"/>
              </a:rPr>
              <a:t> les </a:t>
            </a:r>
            <a:r>
              <a:rPr lang="en-GB" sz="1200" b="0" kern="1200" dirty="0" err="1">
                <a:solidFill>
                  <a:schemeClr val="tx1"/>
                </a:solidFill>
                <a:effectLst/>
                <a:latin typeface="+mn-lt"/>
                <a:ea typeface="+mn-ea"/>
                <a:cs typeface="+mn-cs"/>
              </a:rPr>
              <a:t>feuilles</a:t>
            </a:r>
            <a:r>
              <a:rPr lang="en-GB" sz="1200" b="0" kern="1200" dirty="0">
                <a:solidFill>
                  <a:schemeClr val="tx1"/>
                </a:solidFill>
                <a:effectLst/>
                <a:latin typeface="+mn-lt"/>
                <a:ea typeface="+mn-ea"/>
                <a:cs typeface="+mn-cs"/>
              </a:rPr>
              <a:t> des </a:t>
            </a:r>
            <a:r>
              <a:rPr lang="en-GB" sz="1200" b="0" kern="120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a:t>
            </a:r>
            <a:r>
              <a:rPr lang="en-GB" sz="1200" b="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à </a:t>
            </a:r>
            <a:r>
              <a:rPr lang="en-GB" sz="1200" b="0" kern="1200" dirty="0" err="1">
                <a:solidFill>
                  <a:schemeClr val="tx1"/>
                </a:solidFill>
                <a:effectLst/>
                <a:latin typeface="+mn-lt"/>
                <a:ea typeface="+mn-ea"/>
                <a:cs typeface="+mn-cs"/>
              </a:rPr>
              <a:t>chaque</a:t>
            </a:r>
            <a:r>
              <a:rPr lang="en-GB" sz="1200" b="0" kern="1200" dirty="0">
                <a:solidFill>
                  <a:schemeClr val="tx1"/>
                </a:solidFill>
                <a:effectLst/>
                <a:latin typeface="+mn-lt"/>
                <a:ea typeface="+mn-ea"/>
                <a:cs typeface="+mn-cs"/>
              </a:rPr>
              <a:t> participant</a:t>
            </a:r>
            <a:r>
              <a:rPr lang="fr-BE" sz="1200" dirty="0">
                <a:solidFill>
                  <a:prstClr val="black"/>
                </a:solidFill>
              </a:rPr>
              <a:t>·e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en</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fonction</a:t>
            </a:r>
            <a:r>
              <a:rPr lang="en-GB" sz="1200" b="0" kern="1200" dirty="0">
                <a:solidFill>
                  <a:schemeClr val="tx1"/>
                </a:solidFill>
                <a:effectLst/>
                <a:latin typeface="+mn-lt"/>
                <a:ea typeface="+mn-ea"/>
                <a:cs typeface="+mn-cs"/>
              </a:rPr>
              <a:t> de </a:t>
            </a:r>
            <a:r>
              <a:rPr lang="en-GB" sz="1200" b="0" kern="1200" dirty="0" err="1">
                <a:solidFill>
                  <a:schemeClr val="tx1"/>
                </a:solidFill>
                <a:effectLst/>
                <a:latin typeface="+mn-lt"/>
                <a:ea typeface="+mn-ea"/>
                <a:cs typeface="+mn-cs"/>
              </a:rPr>
              <a:t>leur</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rôle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Supprimez</a:t>
            </a:r>
            <a:r>
              <a:rPr lang="en-GB" sz="1200" b="0" kern="1200" dirty="0">
                <a:solidFill>
                  <a:schemeClr val="tx1"/>
                </a:solidFill>
                <a:effectLst/>
                <a:latin typeface="+mn-lt"/>
                <a:ea typeface="+mn-ea"/>
                <a:cs typeface="+mn-cs"/>
              </a:rPr>
              <a:t>-les de la </a:t>
            </a:r>
            <a:r>
              <a:rPr lang="en-GB" sz="1200" b="0" kern="1200" dirty="0" err="1">
                <a:solidFill>
                  <a:schemeClr val="tx1"/>
                </a:solidFill>
                <a:effectLst/>
                <a:latin typeface="+mn-lt"/>
                <a:ea typeface="+mn-ea"/>
                <a:cs typeface="+mn-cs"/>
              </a:rPr>
              <a:t>présentation</a:t>
            </a:r>
            <a:r>
              <a:rPr lang="en-GB" sz="1200" b="0" kern="1200" dirty="0">
                <a:solidFill>
                  <a:schemeClr val="tx1"/>
                </a:solidFill>
                <a:effectLst/>
                <a:latin typeface="+mn-lt"/>
                <a:ea typeface="+mn-ea"/>
                <a:cs typeface="+mn-cs"/>
              </a:rPr>
              <a:t> PowerPoint.</a:t>
            </a:r>
            <a:endParaRPr lang="en-GB" sz="1200" b="0" kern="1200" baseline="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354023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0" kern="1200" dirty="0">
                <a:solidFill>
                  <a:schemeClr val="tx1"/>
                </a:solidFill>
                <a:effectLst/>
                <a:latin typeface="+mn-lt"/>
                <a:ea typeface="+mn-ea"/>
                <a:cs typeface="+mn-cs"/>
              </a:rPr>
              <a:t>Jeu de </a:t>
            </a:r>
            <a:r>
              <a:rPr lang="en-GB" sz="1200" b="0" kern="1200" dirty="0" err="1">
                <a:solidFill>
                  <a:schemeClr val="tx1"/>
                </a:solidFill>
                <a:effectLst/>
                <a:latin typeface="+mn-lt"/>
                <a:ea typeface="+mn-ea"/>
                <a:cs typeface="+mn-cs"/>
              </a:rPr>
              <a:t>rôle</a:t>
            </a:r>
            <a:endParaRPr lang="en-GB"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r>
              <a:rPr lang="en-GB" sz="1200" b="0" kern="1200" dirty="0" err="1">
                <a:solidFill>
                  <a:schemeClr val="tx1"/>
                </a:solidFill>
                <a:effectLst/>
                <a:latin typeface="+mn-lt"/>
                <a:ea typeface="+mn-ea"/>
                <a:cs typeface="+mn-cs"/>
              </a:rPr>
              <a:t>Voici</a:t>
            </a:r>
            <a:r>
              <a:rPr lang="en-GB" sz="1200" b="0" kern="1200" dirty="0">
                <a:solidFill>
                  <a:schemeClr val="tx1"/>
                </a:solidFill>
                <a:effectLst/>
                <a:latin typeface="+mn-lt"/>
                <a:ea typeface="+mn-ea"/>
                <a:cs typeface="+mn-cs"/>
              </a:rPr>
              <a:t> les fiches pour la situation, les </a:t>
            </a:r>
            <a:r>
              <a:rPr lang="en-GB" sz="1200" b="0" kern="120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et les </a:t>
            </a:r>
            <a:r>
              <a:rPr lang="en-GB" sz="1200" b="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a:t>
            </a:r>
            <a:r>
              <a:rPr lang="en-GB" sz="1200" b="0" kern="1200" dirty="0" err="1">
                <a:solidFill>
                  <a:schemeClr val="tx1"/>
                </a:solidFill>
                <a:effectLst/>
                <a:latin typeface="+mn-lt"/>
                <a:ea typeface="+mn-ea"/>
                <a:cs typeface="+mn-cs"/>
              </a:rPr>
              <a:t>adaptez</a:t>
            </a:r>
            <a:r>
              <a:rPr lang="en-GB" sz="1200" b="0" kern="1200" dirty="0">
                <a:solidFill>
                  <a:schemeClr val="tx1"/>
                </a:solidFill>
                <a:effectLst/>
                <a:latin typeface="+mn-lt"/>
                <a:ea typeface="+mn-ea"/>
                <a:cs typeface="+mn-cs"/>
              </a:rPr>
              <a:t>-les et </a:t>
            </a:r>
            <a:r>
              <a:rPr lang="en-GB" sz="1200" b="0" kern="1200" dirty="0" err="1">
                <a:solidFill>
                  <a:schemeClr val="tx1"/>
                </a:solidFill>
                <a:effectLst/>
                <a:latin typeface="+mn-lt"/>
                <a:ea typeface="+mn-ea"/>
                <a:cs typeface="+mn-cs"/>
              </a:rPr>
              <a:t>imprimez</a:t>
            </a:r>
            <a:r>
              <a:rPr lang="en-GB" sz="1200" b="0" kern="1200" dirty="0">
                <a:solidFill>
                  <a:schemeClr val="tx1"/>
                </a:solidFill>
                <a:effectLst/>
                <a:latin typeface="+mn-lt"/>
                <a:ea typeface="+mn-ea"/>
                <a:cs typeface="+mn-cs"/>
              </a:rPr>
              <a:t>-les pour les participant</a:t>
            </a:r>
            <a:r>
              <a:rPr lang="fr-BE" sz="1200" dirty="0">
                <a:solidFill>
                  <a:prstClr val="black"/>
                </a:solidFill>
              </a:rPr>
              <a:t>·e·</a:t>
            </a:r>
            <a:r>
              <a:rPr lang="en-GB" sz="1200" b="0" kern="1200" dirty="0">
                <a:solidFill>
                  <a:schemeClr val="tx1"/>
                </a:solidFill>
                <a:effectLst/>
                <a:latin typeface="+mn-lt"/>
                <a:ea typeface="+mn-ea"/>
                <a:cs typeface="+mn-cs"/>
              </a:rPr>
              <a:t>s. </a:t>
            </a:r>
            <a:r>
              <a:rPr lang="en-GB" sz="1200" b="0" kern="1200" dirty="0" err="1">
                <a:solidFill>
                  <a:schemeClr val="tx1"/>
                </a:solidFill>
                <a:effectLst/>
                <a:latin typeface="+mn-lt"/>
                <a:ea typeface="+mn-ea"/>
                <a:cs typeface="+mn-cs"/>
              </a:rPr>
              <a:t>Remettez</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une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feuille</a:t>
            </a:r>
            <a:r>
              <a:rPr lang="en-GB" sz="1200" b="0" kern="1200" dirty="0">
                <a:solidFill>
                  <a:schemeClr val="tx1"/>
                </a:solidFill>
                <a:effectLst/>
                <a:latin typeface="+mn-lt"/>
                <a:ea typeface="+mn-ea"/>
                <a:cs typeface="+mn-cs"/>
              </a:rPr>
              <a:t> "Résumé de la situation" à </a:t>
            </a:r>
            <a:r>
              <a:rPr lang="en-GB" sz="1200" b="0" kern="1200" dirty="0" err="1">
                <a:solidFill>
                  <a:schemeClr val="tx1"/>
                </a:solidFill>
                <a:effectLst/>
                <a:latin typeface="+mn-lt"/>
                <a:ea typeface="+mn-ea"/>
                <a:cs typeface="+mn-cs"/>
              </a:rPr>
              <a:t>chaque</a:t>
            </a:r>
            <a:r>
              <a:rPr lang="en-GB" sz="1200" b="0" kern="1200" dirty="0">
                <a:solidFill>
                  <a:schemeClr val="tx1"/>
                </a:solidFill>
                <a:effectLst/>
                <a:latin typeface="+mn-lt"/>
                <a:ea typeface="+mn-ea"/>
                <a:cs typeface="+mn-cs"/>
              </a:rPr>
              <a:t> participant</a:t>
            </a:r>
            <a:r>
              <a:rPr lang="fr-BE" sz="1200" dirty="0">
                <a:solidFill>
                  <a:prstClr val="black"/>
                </a:solidFill>
              </a:rPr>
              <a:t>·e</a:t>
            </a:r>
            <a:r>
              <a:rPr lang="en-GB" sz="1200" b="0" kern="1200" dirty="0">
                <a:solidFill>
                  <a:schemeClr val="tx1"/>
                </a:solidFill>
                <a:effectLst/>
                <a:latin typeface="+mn-lt"/>
                <a:ea typeface="+mn-ea"/>
                <a:cs typeface="+mn-cs"/>
              </a:rPr>
              <a:t> et </a:t>
            </a:r>
            <a:r>
              <a:rPr lang="en-GB" sz="1200" b="0" kern="1200" dirty="0" err="1">
                <a:solidFill>
                  <a:schemeClr val="tx1"/>
                </a:solidFill>
                <a:effectLst/>
                <a:latin typeface="+mn-lt"/>
                <a:ea typeface="+mn-ea"/>
                <a:cs typeface="+mn-cs"/>
              </a:rPr>
              <a:t>remettez</a:t>
            </a:r>
            <a:r>
              <a:rPr lang="en-GB" sz="1200" b="0" kern="1200" dirty="0">
                <a:solidFill>
                  <a:schemeClr val="tx1"/>
                </a:solidFill>
                <a:effectLst/>
                <a:latin typeface="+mn-lt"/>
                <a:ea typeface="+mn-ea"/>
                <a:cs typeface="+mn-cs"/>
              </a:rPr>
              <a:t> les </a:t>
            </a:r>
            <a:r>
              <a:rPr lang="en-GB" sz="1200" b="0" kern="1200" dirty="0" err="1">
                <a:solidFill>
                  <a:schemeClr val="tx1"/>
                </a:solidFill>
                <a:effectLst/>
                <a:latin typeface="+mn-lt"/>
                <a:ea typeface="+mn-ea"/>
                <a:cs typeface="+mn-cs"/>
              </a:rPr>
              <a:t>feuilles</a:t>
            </a:r>
            <a:r>
              <a:rPr lang="en-GB" sz="1200" b="0" kern="1200" dirty="0">
                <a:solidFill>
                  <a:schemeClr val="tx1"/>
                </a:solidFill>
                <a:effectLst/>
                <a:latin typeface="+mn-lt"/>
                <a:ea typeface="+mn-ea"/>
                <a:cs typeface="+mn-cs"/>
              </a:rPr>
              <a:t> des </a:t>
            </a:r>
            <a:r>
              <a:rPr lang="en-GB" sz="1200" b="0" kern="120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a:t>
            </a:r>
            <a:r>
              <a:rPr lang="en-GB" sz="1200" b="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à </a:t>
            </a:r>
            <a:r>
              <a:rPr lang="en-GB" sz="1200" b="0" kern="1200" dirty="0" err="1">
                <a:solidFill>
                  <a:schemeClr val="tx1"/>
                </a:solidFill>
                <a:effectLst/>
                <a:latin typeface="+mn-lt"/>
                <a:ea typeface="+mn-ea"/>
                <a:cs typeface="+mn-cs"/>
              </a:rPr>
              <a:t>chaque</a:t>
            </a:r>
            <a:r>
              <a:rPr lang="en-GB" sz="1200" b="0" kern="1200" dirty="0">
                <a:solidFill>
                  <a:schemeClr val="tx1"/>
                </a:solidFill>
                <a:effectLst/>
                <a:latin typeface="+mn-lt"/>
                <a:ea typeface="+mn-ea"/>
                <a:cs typeface="+mn-cs"/>
              </a:rPr>
              <a:t> participant</a:t>
            </a:r>
            <a:r>
              <a:rPr lang="fr-BE" sz="1200" dirty="0">
                <a:solidFill>
                  <a:prstClr val="black"/>
                </a:solidFill>
              </a:rPr>
              <a:t>·e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en</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fonction</a:t>
            </a:r>
            <a:r>
              <a:rPr lang="en-GB" sz="1200" b="0" kern="1200" dirty="0">
                <a:solidFill>
                  <a:schemeClr val="tx1"/>
                </a:solidFill>
                <a:effectLst/>
                <a:latin typeface="+mn-lt"/>
                <a:ea typeface="+mn-ea"/>
                <a:cs typeface="+mn-cs"/>
              </a:rPr>
              <a:t> de </a:t>
            </a:r>
            <a:r>
              <a:rPr lang="en-GB" sz="1200" b="0" kern="1200" dirty="0" err="1">
                <a:solidFill>
                  <a:schemeClr val="tx1"/>
                </a:solidFill>
                <a:effectLst/>
                <a:latin typeface="+mn-lt"/>
                <a:ea typeface="+mn-ea"/>
                <a:cs typeface="+mn-cs"/>
              </a:rPr>
              <a:t>leur</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rôle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Supprimez</a:t>
            </a:r>
            <a:r>
              <a:rPr lang="en-GB" sz="1200" b="0" kern="1200" dirty="0">
                <a:solidFill>
                  <a:schemeClr val="tx1"/>
                </a:solidFill>
                <a:effectLst/>
                <a:latin typeface="+mn-lt"/>
                <a:ea typeface="+mn-ea"/>
                <a:cs typeface="+mn-cs"/>
              </a:rPr>
              <a:t>-les de la </a:t>
            </a:r>
            <a:r>
              <a:rPr lang="en-GB" sz="1200" b="0" kern="1200" dirty="0" err="1">
                <a:solidFill>
                  <a:schemeClr val="tx1"/>
                </a:solidFill>
                <a:effectLst/>
                <a:latin typeface="+mn-lt"/>
                <a:ea typeface="+mn-ea"/>
                <a:cs typeface="+mn-cs"/>
              </a:rPr>
              <a:t>présentation</a:t>
            </a:r>
            <a:r>
              <a:rPr lang="en-GB" sz="1200" b="0" kern="1200" dirty="0">
                <a:solidFill>
                  <a:schemeClr val="tx1"/>
                </a:solidFill>
                <a:effectLst/>
                <a:latin typeface="+mn-lt"/>
                <a:ea typeface="+mn-ea"/>
                <a:cs typeface="+mn-cs"/>
              </a:rPr>
              <a:t> PowerPoint.</a:t>
            </a:r>
            <a:endParaRPr lang="en-GB"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29077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0" kern="1200" dirty="0">
                <a:solidFill>
                  <a:schemeClr val="tx1"/>
                </a:solidFill>
                <a:effectLst/>
                <a:latin typeface="+mn-lt"/>
                <a:ea typeface="+mn-ea"/>
                <a:cs typeface="+mn-cs"/>
              </a:rPr>
              <a:t>Jeu de </a:t>
            </a:r>
            <a:r>
              <a:rPr lang="en-GB" sz="1200" b="0" kern="1200" dirty="0" err="1">
                <a:solidFill>
                  <a:schemeClr val="tx1"/>
                </a:solidFill>
                <a:effectLst/>
                <a:latin typeface="+mn-lt"/>
                <a:ea typeface="+mn-ea"/>
                <a:cs typeface="+mn-cs"/>
              </a:rPr>
              <a:t>rôle</a:t>
            </a:r>
            <a:endParaRPr lang="en-GB"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r>
              <a:rPr lang="en-GB" sz="1200" b="0" kern="1200" dirty="0" err="1">
                <a:solidFill>
                  <a:schemeClr val="tx1"/>
                </a:solidFill>
                <a:effectLst/>
                <a:latin typeface="+mn-lt"/>
                <a:ea typeface="+mn-ea"/>
                <a:cs typeface="+mn-cs"/>
              </a:rPr>
              <a:t>Voici</a:t>
            </a:r>
            <a:r>
              <a:rPr lang="en-GB" sz="1200" b="0" kern="1200" dirty="0">
                <a:solidFill>
                  <a:schemeClr val="tx1"/>
                </a:solidFill>
                <a:effectLst/>
                <a:latin typeface="+mn-lt"/>
                <a:ea typeface="+mn-ea"/>
                <a:cs typeface="+mn-cs"/>
              </a:rPr>
              <a:t> les fiches pour la situation, les </a:t>
            </a:r>
            <a:r>
              <a:rPr lang="en-GB" sz="1200" b="0" kern="120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et les </a:t>
            </a:r>
            <a:r>
              <a:rPr lang="en-GB" sz="1200" b="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a:t>
            </a:r>
            <a:r>
              <a:rPr lang="en-GB" sz="1200" b="0" kern="1200" dirty="0" err="1">
                <a:solidFill>
                  <a:schemeClr val="tx1"/>
                </a:solidFill>
                <a:effectLst/>
                <a:latin typeface="+mn-lt"/>
                <a:ea typeface="+mn-ea"/>
                <a:cs typeface="+mn-cs"/>
              </a:rPr>
              <a:t>adaptez</a:t>
            </a:r>
            <a:r>
              <a:rPr lang="en-GB" sz="1200" b="0" kern="1200" dirty="0">
                <a:solidFill>
                  <a:schemeClr val="tx1"/>
                </a:solidFill>
                <a:effectLst/>
                <a:latin typeface="+mn-lt"/>
                <a:ea typeface="+mn-ea"/>
                <a:cs typeface="+mn-cs"/>
              </a:rPr>
              <a:t>-les et </a:t>
            </a:r>
            <a:r>
              <a:rPr lang="en-GB" sz="1200" b="0" kern="1200" dirty="0" err="1">
                <a:solidFill>
                  <a:schemeClr val="tx1"/>
                </a:solidFill>
                <a:effectLst/>
                <a:latin typeface="+mn-lt"/>
                <a:ea typeface="+mn-ea"/>
                <a:cs typeface="+mn-cs"/>
              </a:rPr>
              <a:t>imprimez</a:t>
            </a:r>
            <a:r>
              <a:rPr lang="en-GB" sz="1200" b="0" kern="1200" dirty="0">
                <a:solidFill>
                  <a:schemeClr val="tx1"/>
                </a:solidFill>
                <a:effectLst/>
                <a:latin typeface="+mn-lt"/>
                <a:ea typeface="+mn-ea"/>
                <a:cs typeface="+mn-cs"/>
              </a:rPr>
              <a:t>-les pour les participant</a:t>
            </a:r>
            <a:r>
              <a:rPr lang="fr-BE" sz="1200" dirty="0">
                <a:solidFill>
                  <a:prstClr val="black"/>
                </a:solidFill>
              </a:rPr>
              <a:t>·e·</a:t>
            </a:r>
            <a:r>
              <a:rPr lang="en-GB" sz="1200" b="0" kern="1200" dirty="0">
                <a:solidFill>
                  <a:schemeClr val="tx1"/>
                </a:solidFill>
                <a:effectLst/>
                <a:latin typeface="+mn-lt"/>
                <a:ea typeface="+mn-ea"/>
                <a:cs typeface="+mn-cs"/>
              </a:rPr>
              <a:t>s. </a:t>
            </a:r>
            <a:r>
              <a:rPr lang="en-GB" sz="1200" b="0" kern="1200" dirty="0" err="1">
                <a:solidFill>
                  <a:schemeClr val="tx1"/>
                </a:solidFill>
                <a:effectLst/>
                <a:latin typeface="+mn-lt"/>
                <a:ea typeface="+mn-ea"/>
                <a:cs typeface="+mn-cs"/>
              </a:rPr>
              <a:t>Remettez</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une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feuille</a:t>
            </a:r>
            <a:r>
              <a:rPr lang="en-GB" sz="1200" b="0" kern="1200" dirty="0">
                <a:solidFill>
                  <a:schemeClr val="tx1"/>
                </a:solidFill>
                <a:effectLst/>
                <a:latin typeface="+mn-lt"/>
                <a:ea typeface="+mn-ea"/>
                <a:cs typeface="+mn-cs"/>
              </a:rPr>
              <a:t> "Résumé de la situation" à </a:t>
            </a:r>
            <a:r>
              <a:rPr lang="en-GB" sz="1200" b="0" kern="1200" dirty="0" err="1">
                <a:solidFill>
                  <a:schemeClr val="tx1"/>
                </a:solidFill>
                <a:effectLst/>
                <a:latin typeface="+mn-lt"/>
                <a:ea typeface="+mn-ea"/>
                <a:cs typeface="+mn-cs"/>
              </a:rPr>
              <a:t>chaque</a:t>
            </a:r>
            <a:r>
              <a:rPr lang="en-GB" sz="1200" b="0" kern="1200" dirty="0">
                <a:solidFill>
                  <a:schemeClr val="tx1"/>
                </a:solidFill>
                <a:effectLst/>
                <a:latin typeface="+mn-lt"/>
                <a:ea typeface="+mn-ea"/>
                <a:cs typeface="+mn-cs"/>
              </a:rPr>
              <a:t> participant</a:t>
            </a:r>
            <a:r>
              <a:rPr lang="fr-BE" sz="1200" dirty="0">
                <a:solidFill>
                  <a:prstClr val="black"/>
                </a:solidFill>
              </a:rPr>
              <a:t>·e</a:t>
            </a:r>
            <a:r>
              <a:rPr lang="en-GB" sz="1200" b="0" kern="1200" dirty="0">
                <a:solidFill>
                  <a:schemeClr val="tx1"/>
                </a:solidFill>
                <a:effectLst/>
                <a:latin typeface="+mn-lt"/>
                <a:ea typeface="+mn-ea"/>
                <a:cs typeface="+mn-cs"/>
              </a:rPr>
              <a:t> et </a:t>
            </a:r>
            <a:r>
              <a:rPr lang="en-GB" sz="1200" b="0" kern="1200" dirty="0" err="1">
                <a:solidFill>
                  <a:schemeClr val="tx1"/>
                </a:solidFill>
                <a:effectLst/>
                <a:latin typeface="+mn-lt"/>
                <a:ea typeface="+mn-ea"/>
                <a:cs typeface="+mn-cs"/>
              </a:rPr>
              <a:t>remettez</a:t>
            </a:r>
            <a:r>
              <a:rPr lang="en-GB" sz="1200" b="0" kern="1200" dirty="0">
                <a:solidFill>
                  <a:schemeClr val="tx1"/>
                </a:solidFill>
                <a:effectLst/>
                <a:latin typeface="+mn-lt"/>
                <a:ea typeface="+mn-ea"/>
                <a:cs typeface="+mn-cs"/>
              </a:rPr>
              <a:t> les </a:t>
            </a:r>
            <a:r>
              <a:rPr lang="en-GB" sz="1200" b="0" kern="1200" dirty="0" err="1">
                <a:solidFill>
                  <a:schemeClr val="tx1"/>
                </a:solidFill>
                <a:effectLst/>
                <a:latin typeface="+mn-lt"/>
                <a:ea typeface="+mn-ea"/>
                <a:cs typeface="+mn-cs"/>
              </a:rPr>
              <a:t>feuilles</a:t>
            </a:r>
            <a:r>
              <a:rPr lang="en-GB" sz="1200" b="0" kern="1200" dirty="0">
                <a:solidFill>
                  <a:schemeClr val="tx1"/>
                </a:solidFill>
                <a:effectLst/>
                <a:latin typeface="+mn-lt"/>
                <a:ea typeface="+mn-ea"/>
                <a:cs typeface="+mn-cs"/>
              </a:rPr>
              <a:t> des </a:t>
            </a:r>
            <a:r>
              <a:rPr lang="en-GB" sz="1200" b="0" kern="120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a:t>
            </a:r>
            <a:r>
              <a:rPr lang="en-GB" sz="1200" b="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à </a:t>
            </a:r>
            <a:r>
              <a:rPr lang="en-GB" sz="1200" b="0" kern="1200" dirty="0" err="1">
                <a:solidFill>
                  <a:schemeClr val="tx1"/>
                </a:solidFill>
                <a:effectLst/>
                <a:latin typeface="+mn-lt"/>
                <a:ea typeface="+mn-ea"/>
                <a:cs typeface="+mn-cs"/>
              </a:rPr>
              <a:t>chaque</a:t>
            </a:r>
            <a:r>
              <a:rPr lang="en-GB" sz="1200" b="0" kern="1200" dirty="0">
                <a:solidFill>
                  <a:schemeClr val="tx1"/>
                </a:solidFill>
                <a:effectLst/>
                <a:latin typeface="+mn-lt"/>
                <a:ea typeface="+mn-ea"/>
                <a:cs typeface="+mn-cs"/>
              </a:rPr>
              <a:t> participant</a:t>
            </a:r>
            <a:r>
              <a:rPr lang="fr-BE" sz="1200" dirty="0">
                <a:solidFill>
                  <a:prstClr val="black"/>
                </a:solidFill>
              </a:rPr>
              <a:t>·e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en</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fonction</a:t>
            </a:r>
            <a:r>
              <a:rPr lang="en-GB" sz="1200" b="0" kern="1200" dirty="0">
                <a:solidFill>
                  <a:schemeClr val="tx1"/>
                </a:solidFill>
                <a:effectLst/>
                <a:latin typeface="+mn-lt"/>
                <a:ea typeface="+mn-ea"/>
                <a:cs typeface="+mn-cs"/>
              </a:rPr>
              <a:t> de </a:t>
            </a:r>
            <a:r>
              <a:rPr lang="en-GB" sz="1200" b="0" kern="1200" dirty="0" err="1">
                <a:solidFill>
                  <a:schemeClr val="tx1"/>
                </a:solidFill>
                <a:effectLst/>
                <a:latin typeface="+mn-lt"/>
                <a:ea typeface="+mn-ea"/>
                <a:cs typeface="+mn-cs"/>
              </a:rPr>
              <a:t>leur</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rôle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Supprimez</a:t>
            </a:r>
            <a:r>
              <a:rPr lang="en-GB" sz="1200" b="0" kern="1200" dirty="0">
                <a:solidFill>
                  <a:schemeClr val="tx1"/>
                </a:solidFill>
                <a:effectLst/>
                <a:latin typeface="+mn-lt"/>
                <a:ea typeface="+mn-ea"/>
                <a:cs typeface="+mn-cs"/>
              </a:rPr>
              <a:t>-les de la </a:t>
            </a:r>
            <a:r>
              <a:rPr lang="en-GB" sz="1200" b="0" kern="1200" dirty="0" err="1">
                <a:solidFill>
                  <a:schemeClr val="tx1"/>
                </a:solidFill>
                <a:effectLst/>
                <a:latin typeface="+mn-lt"/>
                <a:ea typeface="+mn-ea"/>
                <a:cs typeface="+mn-cs"/>
              </a:rPr>
              <a:t>présentation</a:t>
            </a:r>
            <a:r>
              <a:rPr lang="en-GB" sz="1200" b="0" kern="1200" dirty="0">
                <a:solidFill>
                  <a:schemeClr val="tx1"/>
                </a:solidFill>
                <a:effectLst/>
                <a:latin typeface="+mn-lt"/>
                <a:ea typeface="+mn-ea"/>
                <a:cs typeface="+mn-cs"/>
              </a:rPr>
              <a:t> PowerPoint.</a:t>
            </a:r>
            <a:endParaRPr lang="en-GB" sz="1200" b="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422833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a:t>Le jeu de rôle a permis aux participants d'identifier certains obstacles importants à une bonne communication avec leurs jeunes </a:t>
            </a:r>
            <a:r>
              <a:rPr lang="fr-FR" dirty="0" err="1"/>
              <a:t>client.e.s</a:t>
            </a:r>
            <a:r>
              <a:rPr lang="fr-FR" dirty="0"/>
              <a:t>. Ensemble, les participants ont pu partager des solutions possibles et des pratiques inspirantes. Cette présentation théorique a maintenant pour but de résumer ces obstacles, d'en présenter de nouveaux et de discuter des approches et techniques pour une meilleure communication avec leurs jeunes </a:t>
            </a:r>
            <a:r>
              <a:rPr lang="fr-FR" dirty="0" err="1"/>
              <a:t>client.e.s</a:t>
            </a:r>
            <a:r>
              <a:rPr lang="fr-FR" dirty="0"/>
              <a:t>.</a:t>
            </a:r>
          </a:p>
          <a:p>
            <a:r>
              <a:rPr lang="fr-FR" dirty="0"/>
              <a:t> </a:t>
            </a:r>
          </a:p>
          <a:p>
            <a:pPr algn="just"/>
            <a:r>
              <a:rPr lang="fr-FR" dirty="0"/>
              <a:t>Cette présentation PowerPoint est une adaptation de différents guides et outils pratiques développés par des organisations œuvrant pour les droits de l'enfant (tous listés dans la rubrique "Autres ressources"). Cependant, le Manuel :  </a:t>
            </a:r>
            <a:r>
              <a:rPr lang="fr-FR" dirty="0" err="1"/>
              <a:t>Advancing</a:t>
            </a:r>
            <a:r>
              <a:rPr lang="fr-FR" dirty="0"/>
              <a:t> the </a:t>
            </a:r>
            <a:r>
              <a:rPr lang="fr-FR" dirty="0" err="1"/>
              <a:t>Defence</a:t>
            </a:r>
            <a:r>
              <a:rPr lang="fr-FR" dirty="0"/>
              <a:t> </a:t>
            </a:r>
            <a:r>
              <a:rPr lang="fr-FR" dirty="0" err="1"/>
              <a:t>Rights</a:t>
            </a:r>
            <a:r>
              <a:rPr lang="fr-FR" dirty="0"/>
              <a:t> of </a:t>
            </a:r>
            <a:r>
              <a:rPr lang="fr-FR" dirty="0" err="1"/>
              <a:t>Children</a:t>
            </a:r>
            <a:r>
              <a:rPr lang="fr-FR" dirty="0"/>
              <a:t> Manual for </a:t>
            </a:r>
            <a:r>
              <a:rPr lang="fr-FR" dirty="0" err="1"/>
              <a:t>Practitioners</a:t>
            </a:r>
            <a:r>
              <a:rPr lang="fr-FR" dirty="0"/>
              <a:t> coordonné par </a:t>
            </a:r>
            <a:r>
              <a:rPr lang="fr-FR" dirty="0" err="1"/>
              <a:t>Fair</a:t>
            </a:r>
            <a:r>
              <a:rPr lang="fr-FR" dirty="0"/>
              <a:t> Trials et développé en coordination avec l'Observatoire International de Justice Juvénile, APADOR-CH </a:t>
            </a:r>
            <a:r>
              <a:rPr lang="fr-FR" dirty="0" err="1"/>
              <a:t>Comitetul</a:t>
            </a:r>
            <a:r>
              <a:rPr lang="fr-FR" dirty="0"/>
              <a:t> Helsinki, le Comité Helsinki Hongrois et l'Université de </a:t>
            </a:r>
            <a:r>
              <a:rPr lang="fr-FR" dirty="0" err="1"/>
              <a:t>Leyden</a:t>
            </a:r>
            <a:r>
              <a:rPr lang="fr-FR" dirty="0"/>
              <a:t> dans le cadre d'un projet financé par le Programme Droits, Egalité et Citoyenneté (REC) de l'Union européenne est la source principale de cette présentation, notamment son chapitre 5 sur la communication. (https://www.fairtrials.org/articles/information-and-toolkits/advancing-the-defence-rights-of-children/ )</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659475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Introduction : la communication </a:t>
            </a:r>
            <a:r>
              <a:rPr lang="en-GB" sz="1200" b="1" kern="1200" dirty="0" err="1">
                <a:solidFill>
                  <a:schemeClr val="tx1"/>
                </a:solidFill>
                <a:effectLst/>
                <a:latin typeface="+mn-lt"/>
                <a:ea typeface="+mn-ea"/>
                <a:cs typeface="+mn-cs"/>
              </a:rPr>
              <a:t>est</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une</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compétence</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essentielle</a:t>
            </a:r>
            <a:r>
              <a:rPr lang="en-GB" sz="1200" b="1" kern="1200" dirty="0">
                <a:solidFill>
                  <a:schemeClr val="tx1"/>
                </a:solidFill>
                <a:effectLst/>
                <a:latin typeface="+mn-lt"/>
                <a:ea typeface="+mn-ea"/>
                <a:cs typeface="+mn-cs"/>
              </a:rPr>
              <a:t> pour les avocats </a:t>
            </a:r>
            <a:r>
              <a:rPr lang="en-GB" sz="1200" b="1" kern="1200" dirty="0" err="1">
                <a:solidFill>
                  <a:schemeClr val="tx1"/>
                </a:solidFill>
                <a:effectLst/>
                <a:latin typeface="+mn-lt"/>
                <a:ea typeface="+mn-ea"/>
                <a:cs typeface="+mn-cs"/>
              </a:rPr>
              <a:t>d'enfants</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en</a:t>
            </a:r>
            <a:r>
              <a:rPr lang="en-GB" sz="1200" b="1" kern="1200" dirty="0">
                <a:solidFill>
                  <a:schemeClr val="tx1"/>
                </a:solidFill>
                <a:effectLst/>
                <a:latin typeface="+mn-lt"/>
                <a:ea typeface="+mn-ea"/>
                <a:cs typeface="+mn-cs"/>
              </a:rPr>
              <a:t> contact avec la justice</a:t>
            </a:r>
          </a:p>
          <a:p>
            <a:r>
              <a:rPr lang="en-GB" sz="1200" b="1" kern="1200" dirty="0">
                <a:solidFill>
                  <a:schemeClr val="tx1"/>
                </a:solidFill>
                <a:effectLst/>
                <a:latin typeface="+mn-lt"/>
                <a:ea typeface="+mn-ea"/>
                <a:cs typeface="+mn-cs"/>
              </a:rPr>
              <a:t> </a:t>
            </a:r>
          </a:p>
          <a:p>
            <a:pPr algn="just"/>
            <a:r>
              <a:rPr lang="en-GB" sz="1200" b="0" kern="1200" dirty="0" err="1">
                <a:solidFill>
                  <a:schemeClr val="tx1"/>
                </a:solidFill>
                <a:effectLst/>
                <a:latin typeface="+mn-lt"/>
                <a:ea typeface="+mn-ea"/>
                <a:cs typeface="+mn-cs"/>
              </a:rPr>
              <a:t>Selon</a:t>
            </a:r>
            <a:r>
              <a:rPr lang="en-GB" sz="1200" b="0" kern="1200" dirty="0">
                <a:solidFill>
                  <a:schemeClr val="tx1"/>
                </a:solidFill>
                <a:effectLst/>
                <a:latin typeface="+mn-lt"/>
                <a:ea typeface="+mn-ea"/>
                <a:cs typeface="+mn-cs"/>
              </a:rPr>
              <a:t> les </a:t>
            </a:r>
            <a:r>
              <a:rPr lang="en-GB" sz="1200" b="0" kern="1200" dirty="0" err="1">
                <a:solidFill>
                  <a:schemeClr val="tx1"/>
                </a:solidFill>
                <a:effectLst/>
                <a:latin typeface="+mn-lt"/>
                <a:ea typeface="+mn-ea"/>
                <a:cs typeface="+mn-cs"/>
              </a:rPr>
              <a:t>normes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internationales</a:t>
            </a:r>
            <a:r>
              <a:rPr lang="en-GB" sz="1200" b="0" kern="1200" dirty="0">
                <a:solidFill>
                  <a:schemeClr val="tx1"/>
                </a:solidFill>
                <a:effectLst/>
                <a:latin typeface="+mn-lt"/>
                <a:ea typeface="+mn-ea"/>
                <a:cs typeface="+mn-cs"/>
              </a:rPr>
              <a:t>, le </a:t>
            </a:r>
            <a:r>
              <a:rPr lang="en-GB" sz="1200" b="0" kern="1200" dirty="0" err="1">
                <a:solidFill>
                  <a:schemeClr val="tx1"/>
                </a:solidFill>
                <a:effectLst/>
                <a:latin typeface="+mn-lt"/>
                <a:ea typeface="+mn-ea"/>
                <a:cs typeface="+mn-cs"/>
              </a:rPr>
              <a:t>rôle</a:t>
            </a:r>
            <a:r>
              <a:rPr lang="en-GB" sz="1200" b="0" kern="1200" dirty="0">
                <a:solidFill>
                  <a:schemeClr val="tx1"/>
                </a:solidFill>
                <a:effectLst/>
                <a:latin typeface="+mn-lt"/>
                <a:ea typeface="+mn-ea"/>
                <a:cs typeface="+mn-cs"/>
              </a:rPr>
              <a:t> de </a:t>
            </a:r>
            <a:r>
              <a:rPr lang="en-GB" sz="1200" b="0" kern="1200" dirty="0" err="1">
                <a:solidFill>
                  <a:schemeClr val="tx1"/>
                </a:solidFill>
                <a:effectLst/>
                <a:latin typeface="+mn-lt"/>
                <a:ea typeface="+mn-ea"/>
                <a:cs typeface="+mn-cs"/>
              </a:rPr>
              <a:t>l'avocat</a:t>
            </a:r>
            <a:r>
              <a:rPr lang="en-GB" sz="1200" b="0" kern="1200" dirty="0">
                <a:solidFill>
                  <a:schemeClr val="tx1"/>
                </a:solidFill>
                <a:effectLst/>
                <a:latin typeface="+mn-lt"/>
                <a:ea typeface="+mn-ea"/>
                <a:cs typeface="+mn-cs"/>
              </a:rPr>
              <a:t> de </a:t>
            </a:r>
            <a:r>
              <a:rPr lang="en-GB" sz="1200" b="0" kern="1200" dirty="0" err="1">
                <a:solidFill>
                  <a:schemeClr val="tx1"/>
                </a:solidFill>
                <a:effectLst/>
                <a:latin typeface="+mn-lt"/>
                <a:ea typeface="+mn-ea"/>
                <a:cs typeface="+mn-cs"/>
              </a:rPr>
              <a:t>l'enfant</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est</a:t>
            </a:r>
            <a:r>
              <a:rPr lang="en-GB" sz="1200" b="0" kern="1200" dirty="0">
                <a:solidFill>
                  <a:schemeClr val="tx1"/>
                </a:solidFill>
                <a:effectLst/>
                <a:latin typeface="+mn-lt"/>
                <a:ea typeface="+mn-ea"/>
                <a:cs typeface="+mn-cs"/>
              </a:rPr>
              <a:t> d'être son </a:t>
            </a:r>
            <a:r>
              <a:rPr lang="en-GB" sz="1200" b="0" kern="1200" dirty="0" err="1">
                <a:solidFill>
                  <a:schemeClr val="tx1"/>
                </a:solidFill>
                <a:effectLst/>
                <a:latin typeface="+mn-lt"/>
                <a:ea typeface="+mn-ea"/>
                <a:cs typeface="+mn-cs"/>
              </a:rPr>
              <a:t>porte</a:t>
            </a:r>
            <a:r>
              <a:rPr lang="en-GB" sz="1200" b="0" kern="1200" dirty="0">
                <a:solidFill>
                  <a:schemeClr val="tx1"/>
                </a:solidFill>
                <a:effectLst/>
                <a:latin typeface="+mn-lt"/>
                <a:ea typeface="+mn-ea"/>
                <a:cs typeface="+mn-cs"/>
              </a:rPr>
              <a:t>-parole. Par </a:t>
            </a:r>
            <a:r>
              <a:rPr lang="en-GB" sz="1200" b="0" kern="1200" dirty="0" err="1">
                <a:solidFill>
                  <a:schemeClr val="tx1"/>
                </a:solidFill>
                <a:effectLst/>
                <a:latin typeface="+mn-lt"/>
                <a:ea typeface="+mn-ea"/>
                <a:cs typeface="+mn-cs"/>
              </a:rPr>
              <a:t>exemple</a:t>
            </a:r>
            <a:r>
              <a:rPr lang="en-GB" sz="1200" b="0" kern="1200" dirty="0">
                <a:solidFill>
                  <a:schemeClr val="tx1"/>
                </a:solidFill>
                <a:effectLst/>
                <a:latin typeface="+mn-lt"/>
                <a:ea typeface="+mn-ea"/>
                <a:cs typeface="+mn-cs"/>
              </a:rPr>
              <a:t>, les </a:t>
            </a:r>
            <a:r>
              <a:rPr lang="en-GB" sz="1200" b="0" kern="1200" dirty="0" err="1">
                <a:solidFill>
                  <a:schemeClr val="tx1"/>
                </a:solidFill>
                <a:effectLst/>
                <a:latin typeface="+mn-lt"/>
                <a:ea typeface="+mn-ea"/>
                <a:cs typeface="+mn-cs"/>
              </a:rPr>
              <a:t>lignes</a:t>
            </a:r>
            <a:r>
              <a:rPr lang="en-GB" sz="1200" b="0" kern="1200" dirty="0">
                <a:solidFill>
                  <a:schemeClr val="tx1"/>
                </a:solidFill>
                <a:effectLst/>
                <a:latin typeface="+mn-lt"/>
                <a:ea typeface="+mn-ea"/>
                <a:cs typeface="+mn-cs"/>
              </a:rPr>
              <a:t> directrices du Conseil de </a:t>
            </a:r>
            <a:r>
              <a:rPr lang="en-GB" sz="1200" b="0" kern="1200" dirty="0" err="1">
                <a:solidFill>
                  <a:schemeClr val="tx1"/>
                </a:solidFill>
                <a:effectLst/>
                <a:latin typeface="+mn-lt"/>
                <a:ea typeface="+mn-ea"/>
                <a:cs typeface="+mn-cs"/>
              </a:rPr>
              <a:t>l'Europe</a:t>
            </a:r>
            <a:r>
              <a:rPr lang="en-GB" sz="1200" b="0" kern="1200" dirty="0">
                <a:solidFill>
                  <a:schemeClr val="tx1"/>
                </a:solidFill>
                <a:effectLst/>
                <a:latin typeface="+mn-lt"/>
                <a:ea typeface="+mn-ea"/>
                <a:cs typeface="+mn-cs"/>
              </a:rPr>
              <a:t> sur </a:t>
            </a:r>
            <a:r>
              <a:rPr lang="en-GB" sz="1200" b="0" kern="1200" dirty="0" err="1">
                <a:solidFill>
                  <a:schemeClr val="tx1"/>
                </a:solidFill>
                <a:effectLst/>
                <a:latin typeface="+mn-lt"/>
                <a:ea typeface="+mn-ea"/>
                <a:cs typeface="+mn-cs"/>
              </a:rPr>
              <a:t>une</a:t>
            </a:r>
            <a:r>
              <a:rPr lang="en-GB" sz="1200" b="0" kern="1200" dirty="0">
                <a:solidFill>
                  <a:schemeClr val="tx1"/>
                </a:solidFill>
                <a:effectLst/>
                <a:latin typeface="+mn-lt"/>
                <a:ea typeface="+mn-ea"/>
                <a:cs typeface="+mn-cs"/>
              </a:rPr>
              <a:t> justice </a:t>
            </a:r>
            <a:r>
              <a:rPr lang="en-GB" sz="1200" b="0" kern="1200" dirty="0" err="1">
                <a:solidFill>
                  <a:schemeClr val="tx1"/>
                </a:solidFill>
                <a:effectLst/>
                <a:latin typeface="+mn-lt"/>
                <a:ea typeface="+mn-ea"/>
                <a:cs typeface="+mn-cs"/>
              </a:rPr>
              <a:t>adaptée</a:t>
            </a:r>
            <a:r>
              <a:rPr lang="en-GB" sz="1200" b="0" kern="1200" dirty="0">
                <a:solidFill>
                  <a:schemeClr val="tx1"/>
                </a:solidFill>
                <a:effectLst/>
                <a:latin typeface="+mn-lt"/>
                <a:ea typeface="+mn-ea"/>
                <a:cs typeface="+mn-cs"/>
              </a:rPr>
              <a:t> aux enfants </a:t>
            </a:r>
            <a:r>
              <a:rPr lang="en-GB" sz="1200" b="0" kern="1200" dirty="0" err="1">
                <a:solidFill>
                  <a:schemeClr val="tx1"/>
                </a:solidFill>
                <a:effectLst/>
                <a:latin typeface="+mn-lt"/>
                <a:ea typeface="+mn-ea"/>
                <a:cs typeface="+mn-cs"/>
              </a:rPr>
              <a:t>précisent</a:t>
            </a:r>
            <a:r>
              <a:rPr lang="en-GB" sz="1200" b="0" kern="1200" dirty="0">
                <a:solidFill>
                  <a:schemeClr val="tx1"/>
                </a:solidFill>
                <a:effectLst/>
                <a:latin typeface="+mn-lt"/>
                <a:ea typeface="+mn-ea"/>
                <a:cs typeface="+mn-cs"/>
              </a:rPr>
              <a:t> que " les enfants </a:t>
            </a:r>
            <a:r>
              <a:rPr lang="en-GB" sz="1200" b="0" kern="1200" dirty="0" err="1">
                <a:solidFill>
                  <a:schemeClr val="tx1"/>
                </a:solidFill>
                <a:effectLst/>
                <a:latin typeface="+mn-lt"/>
                <a:ea typeface="+mn-ea"/>
                <a:cs typeface="+mn-cs"/>
              </a:rPr>
              <a:t>doivent</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être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considérés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comme</a:t>
            </a:r>
            <a:r>
              <a:rPr lang="en-GB" sz="1200" b="0" kern="1200" dirty="0">
                <a:solidFill>
                  <a:schemeClr val="tx1"/>
                </a:solidFill>
                <a:effectLst/>
                <a:latin typeface="+mn-lt"/>
                <a:ea typeface="+mn-ea"/>
                <a:cs typeface="+mn-cs"/>
              </a:rPr>
              <a:t> des clients </a:t>
            </a:r>
            <a:r>
              <a:rPr lang="en-GB" sz="1200" b="0" kern="1200" dirty="0" err="1">
                <a:solidFill>
                  <a:schemeClr val="tx1"/>
                </a:solidFill>
                <a:effectLst/>
                <a:latin typeface="+mn-lt"/>
                <a:ea typeface="+mn-ea"/>
                <a:cs typeface="+mn-cs"/>
              </a:rPr>
              <a:t>à</a:t>
            </a:r>
            <a:r>
              <a:rPr lang="en-GB" sz="1200" b="0" kern="1200" dirty="0">
                <a:solidFill>
                  <a:schemeClr val="tx1"/>
                </a:solidFill>
                <a:effectLst/>
                <a:latin typeface="+mn-lt"/>
                <a:ea typeface="+mn-ea"/>
                <a:cs typeface="+mn-cs"/>
              </a:rPr>
              <a:t> part </a:t>
            </a:r>
            <a:r>
              <a:rPr lang="en-GB" sz="1200" b="0" kern="1200" dirty="0" err="1">
                <a:solidFill>
                  <a:schemeClr val="tx1"/>
                </a:solidFill>
                <a:effectLst/>
                <a:latin typeface="+mn-lt"/>
                <a:ea typeface="+mn-ea"/>
                <a:cs typeface="+mn-cs"/>
              </a:rPr>
              <a:t>entière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ayant</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leurs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propres</a:t>
            </a:r>
            <a:r>
              <a:rPr lang="en-GB" sz="1200" b="0" kern="1200" dirty="0">
                <a:solidFill>
                  <a:schemeClr val="tx1"/>
                </a:solidFill>
                <a:effectLst/>
                <a:latin typeface="+mn-lt"/>
                <a:ea typeface="+mn-ea"/>
                <a:cs typeface="+mn-cs"/>
              </a:rPr>
              <a:t> droits et les avocats qui les </a:t>
            </a:r>
            <a:r>
              <a:rPr lang="en-GB" sz="1200" b="0" kern="1200" dirty="0" err="1">
                <a:solidFill>
                  <a:schemeClr val="tx1"/>
                </a:solidFill>
                <a:effectLst/>
                <a:latin typeface="+mn-lt"/>
                <a:ea typeface="+mn-ea"/>
                <a:cs typeface="+mn-cs"/>
              </a:rPr>
              <a:t>représentent</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doivent</a:t>
            </a:r>
            <a:r>
              <a:rPr lang="en-GB" sz="1200" b="0" kern="1200" dirty="0">
                <a:solidFill>
                  <a:schemeClr val="tx1"/>
                </a:solidFill>
                <a:effectLst/>
                <a:latin typeface="+mn-lt"/>
                <a:ea typeface="+mn-ea"/>
                <a:cs typeface="+mn-cs"/>
              </a:rPr>
              <a:t> faire </a:t>
            </a:r>
            <a:r>
              <a:rPr lang="en-GB" sz="1200" b="0" kern="1200" dirty="0" err="1">
                <a:solidFill>
                  <a:schemeClr val="tx1"/>
                </a:solidFill>
                <a:effectLst/>
                <a:latin typeface="+mn-lt"/>
                <a:ea typeface="+mn-ea"/>
                <a:cs typeface="+mn-cs"/>
              </a:rPr>
              <a:t>valoir</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l'opinion</a:t>
            </a:r>
            <a:r>
              <a:rPr lang="en-GB" sz="1200" b="0" kern="1200" dirty="0">
                <a:solidFill>
                  <a:schemeClr val="tx1"/>
                </a:solidFill>
                <a:effectLst/>
                <a:latin typeface="+mn-lt"/>
                <a:ea typeface="+mn-ea"/>
                <a:cs typeface="+mn-cs"/>
              </a:rPr>
              <a:t> de </a:t>
            </a:r>
            <a:r>
              <a:rPr lang="en-GB" sz="1200" b="0" kern="1200" dirty="0" err="1">
                <a:solidFill>
                  <a:schemeClr val="tx1"/>
                </a:solidFill>
                <a:effectLst/>
                <a:latin typeface="+mn-lt"/>
                <a:ea typeface="+mn-ea"/>
                <a:cs typeface="+mn-cs"/>
              </a:rPr>
              <a:t>l'enfant</a:t>
            </a:r>
            <a:r>
              <a:rPr lang="en-GB" sz="1200" b="0" kern="1200" dirty="0">
                <a:solidFill>
                  <a:schemeClr val="tx1"/>
                </a:solidFill>
                <a:effectLst/>
                <a:latin typeface="+mn-lt"/>
                <a:ea typeface="+mn-ea"/>
                <a:cs typeface="+mn-cs"/>
              </a:rPr>
              <a:t> " (IV, D., 2., §40). De </a:t>
            </a:r>
            <a:r>
              <a:rPr lang="en-GB" sz="1200" b="0" kern="1200" dirty="0" err="1">
                <a:solidFill>
                  <a:schemeClr val="tx1"/>
                </a:solidFill>
                <a:effectLst/>
                <a:latin typeface="+mn-lt"/>
                <a:ea typeface="+mn-ea"/>
                <a:cs typeface="+mn-cs"/>
              </a:rPr>
              <a:t>même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l'avocet.e</a:t>
            </a:r>
            <a:r>
              <a:rPr lang="en-GB" sz="1200" b="0" kern="1200" dirty="0">
                <a:solidFill>
                  <a:schemeClr val="tx1"/>
                </a:solidFill>
                <a:effectLst/>
                <a:latin typeface="+mn-lt"/>
                <a:ea typeface="+mn-ea"/>
                <a:cs typeface="+mn-cs"/>
              </a:rPr>
              <a:t> a la mission </a:t>
            </a:r>
            <a:r>
              <a:rPr lang="en-GB" sz="1200" b="0" kern="1200" dirty="0" err="1">
                <a:solidFill>
                  <a:schemeClr val="tx1"/>
                </a:solidFill>
                <a:effectLst/>
                <a:latin typeface="+mn-lt"/>
                <a:ea typeface="+mn-ea"/>
                <a:cs typeface="+mn-cs"/>
              </a:rPr>
              <a:t>très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importante</a:t>
            </a:r>
            <a:r>
              <a:rPr lang="en-GB" sz="1200" b="0" kern="1200" dirty="0">
                <a:solidFill>
                  <a:schemeClr val="tx1"/>
                </a:solidFill>
                <a:effectLst/>
                <a:latin typeface="+mn-lt"/>
                <a:ea typeface="+mn-ea"/>
                <a:cs typeface="+mn-cs"/>
              </a:rPr>
              <a:t> de bien informer </a:t>
            </a:r>
            <a:r>
              <a:rPr lang="en-GB" sz="1200" b="0" kern="1200" dirty="0" err="1">
                <a:solidFill>
                  <a:schemeClr val="tx1"/>
                </a:solidFill>
                <a:effectLst/>
                <a:latin typeface="+mn-lt"/>
                <a:ea typeface="+mn-ea"/>
                <a:cs typeface="+mn-cs"/>
              </a:rPr>
              <a:t>l'enfant</a:t>
            </a:r>
            <a:r>
              <a:rPr lang="en-GB" sz="1200" b="0" kern="1200" dirty="0">
                <a:solidFill>
                  <a:schemeClr val="tx1"/>
                </a:solidFill>
                <a:effectLst/>
                <a:latin typeface="+mn-lt"/>
                <a:ea typeface="+mn-ea"/>
                <a:cs typeface="+mn-cs"/>
              </a:rPr>
              <a:t> (sur </a:t>
            </a:r>
            <a:r>
              <a:rPr lang="en-GB" sz="1200" b="0" kern="1200" dirty="0" err="1">
                <a:solidFill>
                  <a:schemeClr val="tx1"/>
                </a:solidFill>
                <a:effectLst/>
                <a:latin typeface="+mn-lt"/>
                <a:ea typeface="+mn-ea"/>
                <a:cs typeface="+mn-cs"/>
              </a:rPr>
              <a:t>ses</a:t>
            </a:r>
            <a:r>
              <a:rPr lang="en-GB" sz="1200" b="0" kern="1200" dirty="0">
                <a:solidFill>
                  <a:schemeClr val="tx1"/>
                </a:solidFill>
                <a:effectLst/>
                <a:latin typeface="+mn-lt"/>
                <a:ea typeface="+mn-ea"/>
                <a:cs typeface="+mn-cs"/>
              </a:rPr>
              <a:t> droits, sur la </a:t>
            </a:r>
            <a:r>
              <a:rPr lang="en-GB" sz="1200" b="0" kern="1200" dirty="0" err="1">
                <a:solidFill>
                  <a:schemeClr val="tx1"/>
                </a:solidFill>
                <a:effectLst/>
                <a:latin typeface="+mn-lt"/>
                <a:ea typeface="+mn-ea"/>
                <a:cs typeface="+mn-cs"/>
              </a:rPr>
              <a:t>procédure</a:t>
            </a:r>
            <a:r>
              <a:rPr lang="en-GB" sz="1200" b="0" kern="1200" dirty="0">
                <a:solidFill>
                  <a:schemeClr val="tx1"/>
                </a:solidFill>
                <a:effectLst/>
                <a:latin typeface="+mn-lt"/>
                <a:ea typeface="+mn-ea"/>
                <a:cs typeface="+mn-cs"/>
              </a:rPr>
              <a:t> et </a:t>
            </a:r>
            <a:r>
              <a:rPr lang="en-GB" sz="1200" b="0" kern="1200" dirty="0" err="1">
                <a:solidFill>
                  <a:schemeClr val="tx1"/>
                </a:solidFill>
                <a:effectLst/>
                <a:latin typeface="+mn-lt"/>
                <a:ea typeface="+mn-ea"/>
                <a:cs typeface="+mn-cs"/>
              </a:rPr>
              <a:t>ses</a:t>
            </a:r>
            <a:r>
              <a:rPr lang="en-GB" sz="1200" b="0" kern="1200" dirty="0">
                <a:solidFill>
                  <a:schemeClr val="tx1"/>
                </a:solidFill>
                <a:effectLst/>
                <a:latin typeface="+mn-lt"/>
                <a:ea typeface="+mn-ea"/>
                <a:cs typeface="+mn-cs"/>
              </a:rPr>
              <a:t> issues </a:t>
            </a:r>
            <a:r>
              <a:rPr lang="en-GB" sz="1200" b="0" kern="1200" dirty="0" err="1">
                <a:solidFill>
                  <a:schemeClr val="tx1"/>
                </a:solidFill>
                <a:effectLst/>
                <a:latin typeface="+mn-lt"/>
                <a:ea typeface="+mn-ea"/>
                <a:cs typeface="+mn-cs"/>
              </a:rPr>
              <a:t>possibles</a:t>
            </a:r>
            <a:r>
              <a:rPr lang="en-GB" sz="1200" b="0" kern="1200" dirty="0">
                <a:solidFill>
                  <a:schemeClr val="tx1"/>
                </a:solidFill>
                <a:effectLst/>
                <a:latin typeface="+mn-lt"/>
                <a:ea typeface="+mn-ea"/>
                <a:cs typeface="+mn-cs"/>
              </a:rPr>
              <a:t> etc...). </a:t>
            </a:r>
            <a:r>
              <a:rPr lang="en-GB" sz="1200" b="0" kern="1200" dirty="0" err="1">
                <a:solidFill>
                  <a:schemeClr val="tx1"/>
                </a:solidFill>
                <a:effectLst/>
                <a:latin typeface="+mn-lt"/>
                <a:ea typeface="+mn-ea"/>
                <a:cs typeface="+mn-cs"/>
              </a:rPr>
              <a:t>Ces</a:t>
            </a:r>
            <a:r>
              <a:rPr lang="en-GB" sz="1200" b="0" kern="1200" dirty="0">
                <a:solidFill>
                  <a:schemeClr val="tx1"/>
                </a:solidFill>
                <a:effectLst/>
                <a:latin typeface="+mn-lt"/>
                <a:ea typeface="+mn-ea"/>
                <a:cs typeface="+mn-cs"/>
              </a:rPr>
              <a:t> deux missions (</a:t>
            </a:r>
            <a:r>
              <a:rPr lang="en-GB" sz="1200" b="1" kern="1200" dirty="0" err="1">
                <a:solidFill>
                  <a:schemeClr val="tx1"/>
                </a:solidFill>
                <a:effectLst/>
                <a:latin typeface="+mn-lt"/>
                <a:ea typeface="+mn-ea"/>
                <a:cs typeface="+mn-cs"/>
              </a:rPr>
              <a:t>recueillir</a:t>
            </a:r>
            <a:r>
              <a:rPr lang="en-GB" sz="1200" b="1" kern="1200" dirty="0">
                <a:solidFill>
                  <a:schemeClr val="tx1"/>
                </a:solidFill>
                <a:effectLst/>
                <a:latin typeface="+mn-lt"/>
                <a:ea typeface="+mn-ea"/>
                <a:cs typeface="+mn-cs"/>
              </a:rPr>
              <a:t> et porter la parole de </a:t>
            </a:r>
            <a:r>
              <a:rPr lang="en-GB" sz="1200" b="1" kern="1200" dirty="0" err="1">
                <a:solidFill>
                  <a:schemeClr val="tx1"/>
                </a:solidFill>
                <a:effectLst/>
                <a:latin typeface="+mn-lt"/>
                <a:ea typeface="+mn-ea"/>
                <a:cs typeface="+mn-cs"/>
              </a:rPr>
              <a:t>l'enfant</a:t>
            </a:r>
            <a:r>
              <a:rPr lang="en-GB" sz="1200" b="1" kern="1200" dirty="0">
                <a:solidFill>
                  <a:schemeClr val="tx1"/>
                </a:solidFill>
                <a:effectLst/>
                <a:latin typeface="+mn-lt"/>
                <a:ea typeface="+mn-ea"/>
                <a:cs typeface="+mn-cs"/>
              </a:rPr>
              <a:t> et informer </a:t>
            </a:r>
            <a:r>
              <a:rPr lang="en-GB" sz="1200" b="1" kern="1200" dirty="0" err="1">
                <a:solidFill>
                  <a:schemeClr val="tx1"/>
                </a:solidFill>
                <a:effectLst/>
                <a:latin typeface="+mn-lt"/>
                <a:ea typeface="+mn-ea"/>
                <a:cs typeface="+mn-cs"/>
              </a:rPr>
              <a:t>l'enfant</a:t>
            </a:r>
            <a:r>
              <a:rPr lang="en-GB" sz="1200" b="0" kern="1200" dirty="0">
                <a:solidFill>
                  <a:schemeClr val="tx1"/>
                </a:solidFill>
                <a:effectLst/>
                <a:latin typeface="+mn-lt"/>
                <a:ea typeface="+mn-ea"/>
                <a:cs typeface="+mn-cs"/>
              </a:rPr>
              <a:t>), pour </a:t>
            </a:r>
            <a:r>
              <a:rPr lang="en-GB" sz="1200" b="0" kern="1200" dirty="0" err="1">
                <a:solidFill>
                  <a:schemeClr val="tx1"/>
                </a:solidFill>
                <a:effectLst/>
                <a:latin typeface="+mn-lt"/>
                <a:ea typeface="+mn-ea"/>
                <a:cs typeface="+mn-cs"/>
              </a:rPr>
              <a:t>être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remplies</a:t>
            </a:r>
            <a:r>
              <a:rPr lang="en-GB" sz="1200" b="0" kern="1200" dirty="0">
                <a:solidFill>
                  <a:schemeClr val="tx1"/>
                </a:solidFill>
                <a:effectLst/>
                <a:latin typeface="+mn-lt"/>
                <a:ea typeface="+mn-ea"/>
                <a:cs typeface="+mn-cs"/>
              </a:rPr>
              <a:t> de manière </a:t>
            </a:r>
            <a:r>
              <a:rPr lang="en-GB" sz="1200" b="0" kern="1200" dirty="0" err="1">
                <a:solidFill>
                  <a:schemeClr val="tx1"/>
                </a:solidFill>
                <a:effectLst/>
                <a:latin typeface="+mn-lt"/>
                <a:ea typeface="+mn-ea"/>
                <a:cs typeface="+mn-cs"/>
              </a:rPr>
              <a:t>adéquate</a:t>
            </a:r>
            <a:r>
              <a:rPr lang="en-GB" sz="1200" b="0" kern="1200" dirty="0">
                <a:solidFill>
                  <a:schemeClr val="tx1"/>
                </a:solidFill>
                <a:effectLst/>
                <a:latin typeface="+mn-lt"/>
                <a:ea typeface="+mn-ea"/>
                <a:cs typeface="+mn-cs"/>
              </a:rPr>
              <a:t> par les </a:t>
            </a:r>
            <a:r>
              <a:rPr lang="en-GB" sz="1200" b="0" kern="1200" dirty="0" err="1">
                <a:solidFill>
                  <a:schemeClr val="tx1"/>
                </a:solidFill>
                <a:effectLst/>
                <a:latin typeface="+mn-lt"/>
                <a:ea typeface="+mn-ea"/>
                <a:cs typeface="+mn-cs"/>
              </a:rPr>
              <a:t>avocet.e.s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impliquent</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qu'ils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soient</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capables</a:t>
            </a:r>
            <a:r>
              <a:rPr lang="en-GB" sz="1200" b="0" kern="1200" dirty="0">
                <a:solidFill>
                  <a:schemeClr val="tx1"/>
                </a:solidFill>
                <a:effectLst/>
                <a:latin typeface="+mn-lt"/>
                <a:ea typeface="+mn-ea"/>
                <a:cs typeface="+mn-cs"/>
              </a:rPr>
              <a:t> de </a:t>
            </a:r>
            <a:r>
              <a:rPr lang="en-GB" sz="1200" b="1" kern="1200" dirty="0" err="1">
                <a:solidFill>
                  <a:schemeClr val="tx1"/>
                </a:solidFill>
                <a:effectLst/>
                <a:latin typeface="+mn-lt"/>
                <a:ea typeface="+mn-ea"/>
                <a:cs typeface="+mn-cs"/>
              </a:rPr>
              <a:t>communiquer</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correctement</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avec </a:t>
            </a:r>
            <a:r>
              <a:rPr lang="en-GB" sz="1200" b="0" kern="1200" dirty="0" err="1">
                <a:solidFill>
                  <a:schemeClr val="tx1"/>
                </a:solidFill>
                <a:effectLst/>
                <a:latin typeface="+mn-lt"/>
                <a:ea typeface="+mn-ea"/>
                <a:cs typeface="+mn-cs"/>
              </a:rPr>
              <a:t>l'enfant</a:t>
            </a:r>
            <a:r>
              <a:rPr lang="en-GB" sz="1200" b="0" kern="1200" dirty="0">
                <a:solidFill>
                  <a:schemeClr val="tx1"/>
                </a:solidFill>
                <a:effectLst/>
                <a:latin typeface="+mn-lt"/>
                <a:ea typeface="+mn-ea"/>
                <a:cs typeface="+mn-cs"/>
              </a:rPr>
              <a:t>. </a:t>
            </a:r>
          </a:p>
          <a:p>
            <a:pPr algn="just"/>
            <a:endParaRPr lang="en-GB" sz="1200" b="0" kern="1200" dirty="0">
              <a:solidFill>
                <a:schemeClr val="tx1"/>
              </a:solidFill>
              <a:effectLst/>
              <a:latin typeface="+mn-lt"/>
              <a:ea typeface="+mn-ea"/>
              <a:cs typeface="+mn-cs"/>
            </a:endParaRPr>
          </a:p>
          <a:p>
            <a:pPr algn="just"/>
            <a:r>
              <a:rPr lang="en-GB" sz="1200" b="0" kern="1200" dirty="0">
                <a:solidFill>
                  <a:schemeClr val="tx1"/>
                </a:solidFill>
                <a:effectLst/>
                <a:latin typeface="+mn-lt"/>
                <a:ea typeface="+mn-ea"/>
                <a:cs typeface="+mn-cs"/>
              </a:rPr>
              <a:t>La communication </a:t>
            </a:r>
            <a:r>
              <a:rPr lang="en-GB" sz="1200" b="0" kern="1200" dirty="0" err="1">
                <a:solidFill>
                  <a:schemeClr val="tx1"/>
                </a:solidFill>
                <a:effectLst/>
                <a:latin typeface="+mn-lt"/>
                <a:ea typeface="+mn-ea"/>
                <a:cs typeface="+mn-cs"/>
              </a:rPr>
              <a:t>n'est</a:t>
            </a:r>
            <a:r>
              <a:rPr lang="en-GB" sz="1200" b="0" kern="1200" dirty="0">
                <a:solidFill>
                  <a:schemeClr val="tx1"/>
                </a:solidFill>
                <a:effectLst/>
                <a:latin typeface="+mn-lt"/>
                <a:ea typeface="+mn-ea"/>
                <a:cs typeface="+mn-cs"/>
              </a:rPr>
              <a:t> pas </a:t>
            </a:r>
            <a:r>
              <a:rPr lang="en-GB" sz="1200" b="0" kern="1200" dirty="0" err="1">
                <a:solidFill>
                  <a:schemeClr val="tx1"/>
                </a:solidFill>
                <a:effectLst/>
                <a:latin typeface="+mn-lt"/>
                <a:ea typeface="+mn-ea"/>
                <a:cs typeface="+mn-cs"/>
              </a:rPr>
              <a:t>une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compétence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secondaire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ou</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optionnelle</a:t>
            </a:r>
            <a:r>
              <a:rPr lang="en-GB" sz="1200" b="0" kern="1200" dirty="0">
                <a:solidFill>
                  <a:schemeClr val="tx1"/>
                </a:solidFill>
                <a:effectLst/>
                <a:latin typeface="+mn-lt"/>
                <a:ea typeface="+mn-ea"/>
                <a:cs typeface="+mn-cs"/>
              </a:rPr>
              <a:t> (après les </a:t>
            </a:r>
            <a:r>
              <a:rPr lang="en-GB" sz="1200" b="0" kern="1200" dirty="0" err="1">
                <a:solidFill>
                  <a:schemeClr val="tx1"/>
                </a:solidFill>
                <a:effectLst/>
                <a:latin typeface="+mn-lt"/>
                <a:ea typeface="+mn-ea"/>
                <a:cs typeface="+mn-cs"/>
              </a:rPr>
              <a:t>compétences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judiciaires</a:t>
            </a:r>
            <a:r>
              <a:rPr lang="en-GB" sz="1200" b="0" kern="1200" dirty="0">
                <a:solidFill>
                  <a:schemeClr val="tx1"/>
                </a:solidFill>
                <a:effectLst/>
                <a:latin typeface="+mn-lt"/>
                <a:ea typeface="+mn-ea"/>
                <a:cs typeface="+mn-cs"/>
              </a:rPr>
              <a:t>) pour </a:t>
            </a:r>
            <a:r>
              <a:rPr lang="en-GB" sz="1200" b="0" kern="1200" dirty="0" err="1">
                <a:solidFill>
                  <a:schemeClr val="tx1"/>
                </a:solidFill>
                <a:effectLst/>
                <a:latin typeface="+mn-lt"/>
                <a:ea typeface="+mn-ea"/>
                <a:cs typeface="+mn-cs"/>
              </a:rPr>
              <a:t>l'avocet.e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d'enfants</a:t>
            </a:r>
            <a:r>
              <a:rPr lang="en-GB" sz="1200" b="0" kern="1200" dirty="0">
                <a:solidFill>
                  <a:schemeClr val="tx1"/>
                </a:solidFill>
                <a:effectLst/>
                <a:latin typeface="+mn-lt"/>
                <a:ea typeface="+mn-ea"/>
                <a:cs typeface="+mn-cs"/>
              </a:rPr>
              <a:t> : </a:t>
            </a:r>
            <a:r>
              <a:rPr lang="en-GB" sz="1200" b="1" kern="1200" dirty="0" err="1">
                <a:solidFill>
                  <a:schemeClr val="tx1"/>
                </a:solidFill>
                <a:effectLst/>
                <a:latin typeface="+mn-lt"/>
                <a:ea typeface="+mn-ea"/>
                <a:cs typeface="+mn-cs"/>
              </a:rPr>
              <a:t>elle</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est</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essentielle</a:t>
            </a:r>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519597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en-GB" sz="1200" kern="1200" dirty="0">
                <a:solidFill>
                  <a:schemeClr val="tx1"/>
                </a:solidFill>
                <a:effectLst/>
                <a:latin typeface="+mn-lt"/>
                <a:ea typeface="+mn-ea"/>
                <a:cs typeface="+mn-cs"/>
              </a:rPr>
              <a:t>La communication, au </a:t>
            </a:r>
            <a:r>
              <a:rPr lang="en-GB" sz="1200" kern="1200" dirty="0" err="1">
                <a:solidFill>
                  <a:schemeClr val="tx1"/>
                </a:solidFill>
                <a:effectLst/>
                <a:latin typeface="+mn-lt"/>
                <a:ea typeface="+mn-ea"/>
                <a:cs typeface="+mn-cs"/>
              </a:rPr>
              <a:t>sens</a:t>
            </a:r>
            <a:r>
              <a:rPr lang="en-GB" sz="1200" kern="1200" dirty="0">
                <a:solidFill>
                  <a:schemeClr val="tx1"/>
                </a:solidFill>
                <a:effectLst/>
                <a:latin typeface="+mn-lt"/>
                <a:ea typeface="+mn-ea"/>
                <a:cs typeface="+mn-cs"/>
              </a:rPr>
              <a:t> large du </a:t>
            </a:r>
            <a:r>
              <a:rPr lang="en-GB" sz="1200" kern="1200" dirty="0" err="1">
                <a:solidFill>
                  <a:schemeClr val="tx1"/>
                </a:solidFill>
                <a:effectLst/>
                <a:latin typeface="+mn-lt"/>
                <a:ea typeface="+mn-ea"/>
                <a:cs typeface="+mn-cs"/>
              </a:rPr>
              <a:t>terme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clé</a:t>
            </a:r>
            <a:r>
              <a:rPr lang="en-GB" sz="1200" kern="1200" dirty="0">
                <a:solidFill>
                  <a:schemeClr val="tx1"/>
                </a:solidFill>
                <a:effectLst/>
                <a:latin typeface="+mn-lt"/>
                <a:ea typeface="+mn-ea"/>
                <a:cs typeface="+mn-cs"/>
              </a:rPr>
              <a:t> du respect et de la mise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œuvre</a:t>
            </a:r>
            <a:r>
              <a:rPr lang="en-GB" sz="1200" kern="1200" dirty="0">
                <a:solidFill>
                  <a:schemeClr val="tx1"/>
                </a:solidFill>
                <a:effectLst/>
                <a:latin typeface="+mn-lt"/>
                <a:ea typeface="+mn-ea"/>
                <a:cs typeface="+mn-cs"/>
              </a:rPr>
              <a:t> des droits de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dans les </a:t>
            </a:r>
            <a:r>
              <a:rPr lang="en-GB" sz="1200" kern="1200" dirty="0" err="1">
                <a:solidFill>
                  <a:schemeClr val="tx1"/>
                </a:solidFill>
                <a:effectLst/>
                <a:latin typeface="+mn-lt"/>
                <a:ea typeface="+mn-ea"/>
                <a:cs typeface="+mn-cs"/>
              </a:rPr>
              <a:t>procédures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judiciaires</a:t>
            </a:r>
            <a:r>
              <a:rPr lang="en-GB" sz="1200" kern="1200" dirty="0">
                <a:solidFill>
                  <a:schemeClr val="tx1"/>
                </a:solidFill>
                <a:effectLst/>
                <a:latin typeface="+mn-lt"/>
                <a:ea typeface="+mn-ea"/>
                <a:cs typeface="+mn-cs"/>
              </a:rPr>
              <a:t>. Le </a:t>
            </a:r>
            <a:r>
              <a:rPr lang="en-GB" sz="1200" kern="1200" dirty="0" err="1">
                <a:solidFill>
                  <a:schemeClr val="tx1"/>
                </a:solidFill>
                <a:effectLst/>
                <a:latin typeface="+mn-lt"/>
                <a:ea typeface="+mn-ea"/>
                <a:cs typeface="+mn-cs"/>
              </a:rPr>
              <a:t>comité</a:t>
            </a:r>
            <a:r>
              <a:rPr lang="en-GB" sz="1200" kern="1200" dirty="0">
                <a:solidFill>
                  <a:schemeClr val="tx1"/>
                </a:solidFill>
                <a:effectLst/>
                <a:latin typeface="+mn-lt"/>
                <a:ea typeface="+mn-ea"/>
                <a:cs typeface="+mn-cs"/>
              </a:rPr>
              <a:t> des droits de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précise</a:t>
            </a:r>
            <a:r>
              <a:rPr lang="en-GB" sz="1200" kern="1200" dirty="0">
                <a:solidFill>
                  <a:schemeClr val="tx1"/>
                </a:solidFill>
                <a:effectLst/>
                <a:latin typeface="+mn-lt"/>
                <a:ea typeface="+mn-ea"/>
                <a:cs typeface="+mn-cs"/>
              </a:rPr>
              <a:t> que "</a:t>
            </a:r>
            <a:r>
              <a:rPr lang="fr-FR" b="0" i="0" dirty="0">
                <a:solidFill>
                  <a:srgbClr val="000000"/>
                </a:solidFill>
                <a:effectLst/>
                <a:latin typeface="Times New Roman" panose="02020603050405020304" pitchFamily="18" charset="0"/>
              </a:rPr>
              <a:t>Un enfant ne peut se faire entendre efficacement si le contexte est intimidant, hostile, peu réceptif ou inadapté à son âge. La procédure doit être à la fois accessible et adaptée à l’enfant. Il faut veiller en particulier à offrir à l’enfant des informations qui lui sont adaptées et à l’aider à défendre sa cause, et prêter attention à la mise à disposition d’un personnel spécialement formé, à l’apparence des salles d’audience, à l’habillement des juges et des avocats, et à la présence de paravents et de salles d’attente séparées.</a:t>
            </a:r>
            <a:r>
              <a:rPr lang="en-GB" sz="1200" kern="1200" dirty="0">
                <a:solidFill>
                  <a:schemeClr val="tx1"/>
                </a:solidFill>
                <a:effectLst/>
                <a:latin typeface="+mn-lt"/>
                <a:ea typeface="+mn-ea"/>
                <a:cs typeface="+mn-cs"/>
              </a:rPr>
              <a:t>" (CRC/G/GC/12 §34, Observation </a:t>
            </a:r>
            <a:r>
              <a:rPr lang="en-GB" sz="1200" kern="1200" dirty="0" err="1">
                <a:solidFill>
                  <a:schemeClr val="tx1"/>
                </a:solidFill>
                <a:effectLst/>
                <a:latin typeface="+mn-lt"/>
                <a:ea typeface="+mn-ea"/>
                <a:cs typeface="+mn-cs"/>
              </a:rPr>
              <a:t>générale</a:t>
            </a:r>
            <a:r>
              <a:rPr lang="en-GB" sz="1200" kern="1200" dirty="0">
                <a:solidFill>
                  <a:schemeClr val="tx1"/>
                </a:solidFill>
                <a:effectLst/>
                <a:latin typeface="+mn-lt"/>
                <a:ea typeface="+mn-ea"/>
                <a:cs typeface="+mn-cs"/>
              </a:rPr>
              <a:t> sur le droit de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d'être </a:t>
            </a:r>
            <a:r>
              <a:rPr lang="en-GB" sz="1200" kern="1200" dirty="0" err="1">
                <a:solidFill>
                  <a:schemeClr val="tx1"/>
                </a:solidFill>
                <a:effectLst/>
                <a:latin typeface="+mn-lt"/>
                <a:ea typeface="+mn-ea"/>
                <a:cs typeface="+mn-cs"/>
              </a:rPr>
              <a:t>entendu</a:t>
            </a:r>
            <a:r>
              <a:rPr lang="en-GB" sz="1200" kern="1200" dirty="0">
                <a:solidFill>
                  <a:schemeClr val="tx1"/>
                </a:solidFill>
                <a:effectLst/>
                <a:latin typeface="+mn-lt"/>
                <a:ea typeface="+mn-ea"/>
                <a:cs typeface="+mn-cs"/>
              </a:rPr>
              <a:t>)</a:t>
            </a:r>
          </a:p>
          <a:p>
            <a:pPr algn="just"/>
            <a:endParaRPr lang="en-GB"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Définir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qu'est</a:t>
            </a:r>
            <a:r>
              <a:rPr lang="en-GB" sz="1200" kern="1200" dirty="0">
                <a:solidFill>
                  <a:schemeClr val="tx1"/>
                </a:solidFill>
                <a:effectLst/>
                <a:latin typeface="+mn-lt"/>
                <a:ea typeface="+mn-ea"/>
                <a:cs typeface="+mn-cs"/>
              </a:rPr>
              <a:t> la communication </a:t>
            </a:r>
            <a:r>
              <a:rPr lang="en-GB" sz="1200" kern="1200" dirty="0" err="1">
                <a:solidFill>
                  <a:schemeClr val="tx1"/>
                </a:solidFill>
                <a:effectLst/>
                <a:latin typeface="+mn-lt"/>
                <a:ea typeface="+mn-ea"/>
                <a:cs typeface="+mn-cs"/>
              </a:rPr>
              <a:t>peut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être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très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complexe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cependant</a:t>
            </a:r>
            <a:r>
              <a:rPr lang="en-GB" sz="1200" kern="1200" dirty="0">
                <a:solidFill>
                  <a:schemeClr val="tx1"/>
                </a:solidFill>
                <a:effectLst/>
                <a:latin typeface="+mn-lt"/>
                <a:ea typeface="+mn-ea"/>
                <a:cs typeface="+mn-cs"/>
              </a:rPr>
              <a:t> pour les </a:t>
            </a:r>
            <a:r>
              <a:rPr lang="en-GB" sz="1200" kern="1200" dirty="0" err="1">
                <a:solidFill>
                  <a:schemeClr val="tx1"/>
                </a:solidFill>
                <a:effectLst/>
                <a:latin typeface="+mn-lt"/>
                <a:ea typeface="+mn-ea"/>
                <a:cs typeface="+mn-cs"/>
              </a:rPr>
              <a:t>besoins</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cette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présentation</a:t>
            </a:r>
            <a:r>
              <a:rPr lang="en-GB" sz="1200" kern="1200" dirty="0">
                <a:solidFill>
                  <a:schemeClr val="tx1"/>
                </a:solidFill>
                <a:effectLst/>
                <a:latin typeface="+mn-lt"/>
                <a:ea typeface="+mn-ea"/>
                <a:cs typeface="+mn-cs"/>
              </a:rPr>
              <a:t>, nous </a:t>
            </a:r>
            <a:r>
              <a:rPr lang="en-GB" sz="1200" kern="1200" dirty="0" err="1">
                <a:solidFill>
                  <a:schemeClr val="tx1"/>
                </a:solidFill>
                <a:effectLst/>
                <a:latin typeface="+mn-lt"/>
                <a:ea typeface="+mn-ea"/>
                <a:cs typeface="+mn-cs"/>
              </a:rPr>
              <a:t>devons</a:t>
            </a:r>
            <a:r>
              <a:rPr lang="en-GB" sz="1200" kern="1200" dirty="0">
                <a:solidFill>
                  <a:schemeClr val="tx1"/>
                </a:solidFill>
                <a:effectLst/>
                <a:latin typeface="+mn-lt"/>
                <a:ea typeface="+mn-ea"/>
                <a:cs typeface="+mn-cs"/>
              </a:rPr>
              <a:t> nous rappeler que nous </a:t>
            </a:r>
            <a:r>
              <a:rPr lang="en-GB" sz="1200" kern="1200" dirty="0" err="1">
                <a:solidFill>
                  <a:schemeClr val="tx1"/>
                </a:solidFill>
                <a:effectLst/>
                <a:latin typeface="+mn-lt"/>
                <a:ea typeface="+mn-ea"/>
                <a:cs typeface="+mn-cs"/>
              </a:rPr>
              <a:t>avons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l'esprit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définition</a:t>
            </a:r>
            <a:r>
              <a:rPr lang="en-GB" sz="1200" kern="1200" dirty="0">
                <a:solidFill>
                  <a:schemeClr val="tx1"/>
                </a:solidFill>
                <a:effectLst/>
                <a:latin typeface="+mn-lt"/>
                <a:ea typeface="+mn-ea"/>
                <a:cs typeface="+mn-cs"/>
              </a:rPr>
              <a:t> large de la communication. Celle </a:t>
            </a:r>
            <a:r>
              <a:rPr lang="en-GB" sz="1200" kern="1200" dirty="0" err="1">
                <a:solidFill>
                  <a:schemeClr val="tx1"/>
                </a:solidFill>
                <a:effectLst/>
                <a:latin typeface="+mn-lt"/>
                <a:ea typeface="+mn-ea"/>
                <a:cs typeface="+mn-cs"/>
              </a:rPr>
              <a:t>développée</a:t>
            </a:r>
            <a:r>
              <a:rPr lang="en-GB" sz="1200" kern="1200" dirty="0">
                <a:solidFill>
                  <a:schemeClr val="tx1"/>
                </a:solidFill>
                <a:effectLst/>
                <a:latin typeface="+mn-lt"/>
                <a:ea typeface="+mn-ea"/>
                <a:cs typeface="+mn-cs"/>
              </a:rPr>
              <a:t> par Yves </a:t>
            </a:r>
            <a:r>
              <a:rPr lang="en-GB" sz="1200" kern="1200" dirty="0" err="1">
                <a:solidFill>
                  <a:schemeClr val="tx1"/>
                </a:solidFill>
                <a:effectLst/>
                <a:latin typeface="+mn-lt"/>
                <a:ea typeface="+mn-ea"/>
                <a:cs typeface="+mn-cs"/>
              </a:rPr>
              <a:t>Winkin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anthropologie</a:t>
            </a:r>
            <a:r>
              <a:rPr lang="en-GB" sz="1200" kern="1200" dirty="0">
                <a:solidFill>
                  <a:schemeClr val="tx1"/>
                </a:solidFill>
                <a:effectLst/>
                <a:latin typeface="+mn-lt"/>
                <a:ea typeface="+mn-ea"/>
                <a:cs typeface="+mn-cs"/>
              </a:rPr>
              <a:t> de la communication) nous </a:t>
            </a:r>
            <a:r>
              <a:rPr lang="en-GB" sz="1200" kern="1200" dirty="0" err="1">
                <a:solidFill>
                  <a:schemeClr val="tx1"/>
                </a:solidFill>
                <a:effectLst/>
                <a:latin typeface="+mn-lt"/>
                <a:ea typeface="+mn-ea"/>
                <a:cs typeface="+mn-cs"/>
              </a:rPr>
              <a:t>aidera</a:t>
            </a:r>
            <a:r>
              <a:rPr lang="en-GB" sz="1200" kern="1200" dirty="0">
                <a:solidFill>
                  <a:schemeClr val="tx1"/>
                </a:solidFill>
                <a:effectLst/>
                <a:latin typeface="+mn-lt"/>
                <a:ea typeface="+mn-ea"/>
                <a:cs typeface="+mn-cs"/>
              </a:rPr>
              <a:t> à </a:t>
            </a:r>
            <a:r>
              <a:rPr lang="en-GB" sz="1200" kern="1200" dirty="0" err="1">
                <a:solidFill>
                  <a:schemeClr val="tx1"/>
                </a:solidFill>
                <a:effectLst/>
                <a:latin typeface="+mn-lt"/>
                <a:ea typeface="+mn-ea"/>
                <a:cs typeface="+mn-cs"/>
              </a:rPr>
              <a:t>avoir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idée commune de </a:t>
            </a:r>
            <a:r>
              <a:rPr lang="en-GB" sz="1200" kern="1200" dirty="0" err="1">
                <a:solidFill>
                  <a:schemeClr val="tx1"/>
                </a:solidFill>
                <a:effectLst/>
                <a:latin typeface="+mn-lt"/>
                <a:ea typeface="+mn-ea"/>
                <a:cs typeface="+mn-cs"/>
              </a:rPr>
              <a:t>ce</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signifie</a:t>
            </a:r>
            <a:r>
              <a:rPr lang="en-GB" sz="1200" kern="1200" dirty="0">
                <a:solidFill>
                  <a:schemeClr val="tx1"/>
                </a:solidFill>
                <a:effectLst/>
                <a:latin typeface="+mn-lt"/>
                <a:ea typeface="+mn-ea"/>
                <a:cs typeface="+mn-cs"/>
              </a:rPr>
              <a:t> la communication, il </a:t>
            </a:r>
            <a:r>
              <a:rPr lang="en-GB" sz="1200" kern="1200" dirty="0" err="1">
                <a:solidFill>
                  <a:schemeClr val="tx1"/>
                </a:solidFill>
                <a:effectLst/>
                <a:latin typeface="+mn-lt"/>
                <a:ea typeface="+mn-ea"/>
                <a:cs typeface="+mn-cs"/>
              </a:rPr>
              <a:t>dit</a:t>
            </a:r>
            <a:r>
              <a:rPr lang="en-GB" sz="1200" kern="1200" dirty="0">
                <a:solidFill>
                  <a:schemeClr val="tx1"/>
                </a:solidFill>
                <a:effectLst/>
                <a:latin typeface="+mn-lt"/>
                <a:ea typeface="+mn-ea"/>
                <a:cs typeface="+mn-cs"/>
              </a:rPr>
              <a:t> que la communication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un processus social permanent intégrant de multiples formes de comportement : la parole, le geste, le regard, les mimiques, l'espace entre les individus, etc.</a:t>
            </a:r>
            <a:r>
              <a:rPr lang="en-GB" sz="1200" kern="1200" dirty="0">
                <a:solidFill>
                  <a:schemeClr val="tx1"/>
                </a:solidFill>
                <a:effectLst/>
                <a:latin typeface="+mn-lt"/>
                <a:ea typeface="+mn-ea"/>
                <a:cs typeface="+mn-cs"/>
              </a:rPr>
              <a:t>" (Y. </a:t>
            </a:r>
            <a:r>
              <a:rPr lang="en-GB" sz="1200" kern="1200" dirty="0" err="1">
                <a:solidFill>
                  <a:schemeClr val="tx1"/>
                </a:solidFill>
                <a:effectLst/>
                <a:latin typeface="+mn-lt"/>
                <a:ea typeface="+mn-ea"/>
                <a:cs typeface="+mn-cs"/>
              </a:rPr>
              <a:t>Winkin</a:t>
            </a:r>
            <a:r>
              <a:rPr lang="en-GB" sz="1200" kern="1200" dirty="0">
                <a:solidFill>
                  <a:schemeClr val="tx1"/>
                </a:solidFill>
                <a:effectLst/>
                <a:latin typeface="+mn-lt"/>
                <a:ea typeface="+mn-ea"/>
                <a:cs typeface="+mn-cs"/>
              </a:rPr>
              <a:t>, La nouvelle communication, </a:t>
            </a:r>
            <a:r>
              <a:rPr lang="en-GB" sz="1200" kern="1200" dirty="0" err="1">
                <a:solidFill>
                  <a:schemeClr val="tx1"/>
                </a:solidFill>
                <a:effectLst/>
                <a:latin typeface="+mn-lt"/>
                <a:ea typeface="+mn-ea"/>
                <a:cs typeface="+mn-cs"/>
              </a:rPr>
              <a:t>Seuil</a:t>
            </a:r>
            <a:r>
              <a:rPr lang="en-GB" sz="1200" kern="1200" dirty="0">
                <a:solidFill>
                  <a:schemeClr val="tx1"/>
                </a:solidFill>
                <a:effectLst/>
                <a:latin typeface="+mn-lt"/>
                <a:ea typeface="+mn-ea"/>
                <a:cs typeface="+mn-cs"/>
              </a:rPr>
              <a:t>, 1981, p.24) . </a:t>
            </a:r>
          </a:p>
          <a:p>
            <a:pPr algn="just"/>
            <a:endParaRPr lang="fr-BE"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Analyser </a:t>
            </a:r>
            <a:r>
              <a:rPr lang="en-GB" sz="1200" kern="1200" dirty="0" err="1">
                <a:solidFill>
                  <a:schemeClr val="tx1"/>
                </a:solidFill>
                <a:effectLst/>
                <a:latin typeface="+mn-lt"/>
                <a:ea typeface="+mn-ea"/>
                <a:cs typeface="+mn-cs"/>
              </a:rPr>
              <a:t>notre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façon</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communiquer</a:t>
            </a:r>
            <a:r>
              <a:rPr lang="en-GB" sz="1200" kern="1200" dirty="0">
                <a:solidFill>
                  <a:schemeClr val="tx1"/>
                </a:solidFill>
                <a:effectLst/>
                <a:latin typeface="+mn-lt"/>
                <a:ea typeface="+mn-ea"/>
                <a:cs typeface="+mn-cs"/>
              </a:rPr>
              <a:t> et adopter de </a:t>
            </a:r>
            <a:r>
              <a:rPr lang="en-GB" sz="1200" kern="1200" dirty="0" err="1">
                <a:solidFill>
                  <a:schemeClr val="tx1"/>
                </a:solidFill>
                <a:effectLst/>
                <a:latin typeface="+mn-lt"/>
                <a:ea typeface="+mn-ea"/>
                <a:cs typeface="+mn-cs"/>
              </a:rPr>
              <a:t>nouvelles</a:t>
            </a:r>
            <a:r>
              <a:rPr lang="en-GB" sz="1200" kern="1200" dirty="0">
                <a:solidFill>
                  <a:schemeClr val="tx1"/>
                </a:solidFill>
                <a:effectLst/>
                <a:latin typeface="+mn-lt"/>
                <a:ea typeface="+mn-ea"/>
                <a:cs typeface="+mn-cs"/>
              </a:rPr>
              <a:t> techniques de communication </a:t>
            </a:r>
            <a:r>
              <a:rPr lang="en-GB" sz="1200" kern="1200" dirty="0" err="1">
                <a:solidFill>
                  <a:schemeClr val="tx1"/>
                </a:solidFill>
                <a:effectLst/>
                <a:latin typeface="+mn-lt"/>
                <a:ea typeface="+mn-ea"/>
                <a:cs typeface="+mn-cs"/>
              </a:rPr>
              <a:t>n'implique</a:t>
            </a:r>
            <a:r>
              <a:rPr lang="en-GB" sz="1200" kern="1200" dirty="0">
                <a:solidFill>
                  <a:schemeClr val="tx1"/>
                </a:solidFill>
                <a:effectLst/>
                <a:latin typeface="+mn-lt"/>
                <a:ea typeface="+mn-ea"/>
                <a:cs typeface="+mn-cs"/>
              </a:rPr>
              <a:t> pas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transformation du </a:t>
            </a:r>
            <a:r>
              <a:rPr lang="en-GB" sz="1200" kern="1200" dirty="0" err="1">
                <a:solidFill>
                  <a:schemeClr val="tx1"/>
                </a:solidFill>
                <a:effectLst/>
                <a:latin typeface="+mn-lt"/>
                <a:ea typeface="+mn-ea"/>
                <a:cs typeface="+mn-cs"/>
              </a:rPr>
              <a:t>professionnel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manipulation de </a:t>
            </a:r>
            <a:r>
              <a:rPr lang="en-GB" sz="1200" kern="1200" dirty="0" err="1">
                <a:solidFill>
                  <a:schemeClr val="tx1"/>
                </a:solidFill>
                <a:effectLst/>
                <a:latin typeface="+mn-lt"/>
                <a:ea typeface="+mn-ea"/>
                <a:cs typeface="+mn-cs"/>
              </a:rPr>
              <a:t>l'interlocuteur</a:t>
            </a:r>
            <a:r>
              <a:rPr lang="en-GB" sz="1200" kern="1200" dirty="0">
                <a:solidFill>
                  <a:schemeClr val="tx1"/>
                </a:solidFill>
                <a:effectLst/>
                <a:latin typeface="+mn-lt"/>
                <a:ea typeface="+mn-ea"/>
                <a:cs typeface="+mn-cs"/>
              </a:rPr>
              <a:t> ; </a:t>
            </a:r>
            <a:r>
              <a:rPr lang="en-GB" sz="1200" b="1" kern="1200" dirty="0" err="1">
                <a:solidFill>
                  <a:schemeClr val="tx1"/>
                </a:solidFill>
                <a:effectLst/>
                <a:latin typeface="+mn-lt"/>
                <a:ea typeface="+mn-ea"/>
                <a:cs typeface="+mn-cs"/>
              </a:rPr>
              <a:t>l'honnêteté</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est</a:t>
            </a:r>
            <a:r>
              <a:rPr lang="en-GB" sz="1200" b="1" kern="1200" dirty="0">
                <a:solidFill>
                  <a:schemeClr val="tx1"/>
                </a:solidFill>
                <a:effectLst/>
                <a:latin typeface="+mn-lt"/>
                <a:ea typeface="+mn-ea"/>
                <a:cs typeface="+mn-cs"/>
              </a:rPr>
              <a:t> la </a:t>
            </a:r>
            <a:r>
              <a:rPr lang="en-GB" sz="1200" b="1" kern="1200" dirty="0" err="1">
                <a:solidFill>
                  <a:schemeClr val="tx1"/>
                </a:solidFill>
                <a:effectLst/>
                <a:latin typeface="+mn-lt"/>
                <a:ea typeface="+mn-ea"/>
                <a:cs typeface="+mn-cs"/>
              </a:rPr>
              <a:t>clé</a:t>
            </a:r>
            <a:r>
              <a:rPr lang="en-GB" sz="1200" kern="1200" dirty="0">
                <a:solidFill>
                  <a:schemeClr val="tx1"/>
                </a:solidFill>
                <a:effectLst/>
                <a:latin typeface="+mn-lt"/>
                <a:ea typeface="+mn-ea"/>
                <a:cs typeface="+mn-cs"/>
              </a:rPr>
              <a:t> du </a:t>
            </a:r>
            <a:r>
              <a:rPr lang="en-GB" sz="1200" kern="1200" dirty="0" err="1">
                <a:solidFill>
                  <a:schemeClr val="tx1"/>
                </a:solidFill>
                <a:effectLst/>
                <a:latin typeface="+mn-lt"/>
                <a:ea typeface="+mn-ea"/>
                <a:cs typeface="+mn-cs"/>
              </a:rPr>
              <a:t>processus</a:t>
            </a:r>
            <a:r>
              <a:rPr lang="en-GB" sz="1200" kern="1200" dirty="0">
                <a:solidFill>
                  <a:schemeClr val="tx1"/>
                </a:solidFill>
                <a:effectLst/>
                <a:latin typeface="+mn-lt"/>
                <a:ea typeface="+mn-ea"/>
                <a:cs typeface="+mn-cs"/>
              </a:rPr>
              <a:t> de communication. " </a:t>
            </a:r>
            <a:r>
              <a:rPr lang="en-GB" sz="1200" b="1" kern="1200" dirty="0" err="1">
                <a:solidFill>
                  <a:schemeClr val="tx1"/>
                </a:solidFill>
                <a:effectLst/>
                <a:latin typeface="+mn-lt"/>
                <a:ea typeface="+mn-ea"/>
                <a:cs typeface="+mn-cs"/>
              </a:rPr>
              <a:t>Chaque</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avocet.e</a:t>
            </a:r>
            <a:r>
              <a:rPr lang="en-GB" sz="1200" b="1" kern="1200" dirty="0">
                <a:solidFill>
                  <a:schemeClr val="tx1"/>
                </a:solidFill>
                <a:effectLst/>
                <a:latin typeface="+mn-lt"/>
                <a:ea typeface="+mn-ea"/>
                <a:cs typeface="+mn-cs"/>
              </a:rPr>
              <a:t> a </a:t>
            </a:r>
            <a:r>
              <a:rPr lang="en-GB" sz="1200" b="1" kern="1200" dirty="0" err="1">
                <a:solidFill>
                  <a:schemeClr val="tx1"/>
                </a:solidFill>
                <a:effectLst/>
                <a:latin typeface="+mn-lt"/>
                <a:ea typeface="+mn-ea"/>
                <a:cs typeface="+mn-cs"/>
              </a:rPr>
              <a:t>sa</a:t>
            </a:r>
            <a:r>
              <a:rPr lang="en-GB" sz="1200" b="1" kern="1200" dirty="0">
                <a:solidFill>
                  <a:schemeClr val="tx1"/>
                </a:solidFill>
                <a:effectLst/>
                <a:latin typeface="+mn-lt"/>
                <a:ea typeface="+mn-ea"/>
                <a:cs typeface="+mn-cs"/>
              </a:rPr>
              <a:t> propre </a:t>
            </a:r>
            <a:r>
              <a:rPr lang="en-GB" sz="1200" b="1" kern="1200" dirty="0" err="1">
                <a:solidFill>
                  <a:schemeClr val="tx1"/>
                </a:solidFill>
                <a:effectLst/>
                <a:latin typeface="+mn-lt"/>
                <a:ea typeface="+mn-ea"/>
                <a:cs typeface="+mn-cs"/>
              </a:rPr>
              <a:t>façon</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d'établir</a:t>
            </a:r>
            <a:r>
              <a:rPr lang="en-GB" sz="1200" b="1" kern="1200" dirty="0">
                <a:solidFill>
                  <a:schemeClr val="tx1"/>
                </a:solidFill>
                <a:effectLst/>
                <a:latin typeface="+mn-lt"/>
                <a:ea typeface="+mn-ea"/>
                <a:cs typeface="+mn-cs"/>
              </a:rPr>
              <a:t> un rapport et de </a:t>
            </a:r>
            <a:r>
              <a:rPr lang="en-GB" sz="1200" b="1" kern="1200" dirty="0" err="1">
                <a:solidFill>
                  <a:schemeClr val="tx1"/>
                </a:solidFill>
                <a:effectLst/>
                <a:latin typeface="+mn-lt"/>
                <a:ea typeface="+mn-ea"/>
                <a:cs typeface="+mn-cs"/>
              </a:rPr>
              <a:t>communiquer</a:t>
            </a:r>
            <a:r>
              <a:rPr lang="en-GB" sz="1200" b="1" kern="1200" dirty="0">
                <a:solidFill>
                  <a:schemeClr val="tx1"/>
                </a:solidFill>
                <a:effectLst/>
                <a:latin typeface="+mn-lt"/>
                <a:ea typeface="+mn-ea"/>
                <a:cs typeface="+mn-cs"/>
              </a:rPr>
              <a:t> avec les enfants, et il </a:t>
            </a:r>
            <a:r>
              <a:rPr lang="en-GB" sz="1200" b="1" kern="1200" dirty="0" err="1">
                <a:solidFill>
                  <a:schemeClr val="tx1"/>
                </a:solidFill>
                <a:effectLst/>
                <a:latin typeface="+mn-lt"/>
                <a:ea typeface="+mn-ea"/>
                <a:cs typeface="+mn-cs"/>
              </a:rPr>
              <a:t>est</a:t>
            </a:r>
            <a:r>
              <a:rPr lang="en-GB" sz="1200" b="1" kern="1200" dirty="0">
                <a:solidFill>
                  <a:schemeClr val="tx1"/>
                </a:solidFill>
                <a:effectLst/>
                <a:latin typeface="+mn-lt"/>
                <a:ea typeface="+mn-ea"/>
                <a:cs typeface="+mn-cs"/>
              </a:rPr>
              <a:t> important </a:t>
            </a:r>
            <a:r>
              <a:rPr lang="en-GB" sz="1200" b="1" kern="1200" dirty="0" err="1">
                <a:solidFill>
                  <a:schemeClr val="tx1"/>
                </a:solidFill>
                <a:effectLst/>
                <a:latin typeface="+mn-lt"/>
                <a:ea typeface="+mn-ea"/>
                <a:cs typeface="+mn-cs"/>
              </a:rPr>
              <a:t>qu'il</a:t>
            </a:r>
            <a:r>
              <a:rPr lang="en-GB" sz="1200" b="1" kern="1200" dirty="0">
                <a:solidFill>
                  <a:schemeClr val="tx1"/>
                </a:solidFill>
                <a:effectLst/>
                <a:latin typeface="+mn-lt"/>
                <a:ea typeface="+mn-ea"/>
                <a:cs typeface="+mn-cs"/>
              </a:rPr>
              <a:t> utilise les techniques qui </a:t>
            </a:r>
            <a:r>
              <a:rPr lang="en-GB" sz="1200" b="1" kern="1200" dirty="0" err="1">
                <a:solidFill>
                  <a:schemeClr val="tx1"/>
                </a:solidFill>
                <a:effectLst/>
                <a:latin typeface="+mn-lt"/>
                <a:ea typeface="+mn-ea"/>
                <a:cs typeface="+mn-cs"/>
              </a:rPr>
              <a:t>lui</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conviennent</a:t>
            </a:r>
            <a:r>
              <a:rPr lang="en-GB" sz="1200" b="1" kern="1200" dirty="0">
                <a:solidFill>
                  <a:schemeClr val="tx1"/>
                </a:solidFill>
                <a:effectLst/>
                <a:latin typeface="+mn-lt"/>
                <a:ea typeface="+mn-ea"/>
                <a:cs typeface="+mn-cs"/>
              </a:rPr>
              <a:t> le </a:t>
            </a:r>
            <a:r>
              <a:rPr lang="en-GB" sz="1200" b="1" kern="1200" dirty="0" err="1">
                <a:solidFill>
                  <a:schemeClr val="tx1"/>
                </a:solidFill>
                <a:effectLst/>
                <a:latin typeface="+mn-lt"/>
                <a:ea typeface="+mn-ea"/>
                <a:cs typeface="+mn-cs"/>
              </a:rPr>
              <a:t>mieux</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Procès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équitable</a:t>
            </a:r>
            <a:r>
              <a:rPr lang="en-GB" sz="1200" kern="1200" dirty="0">
                <a:solidFill>
                  <a:schemeClr val="tx1"/>
                </a:solidFill>
                <a:effectLst/>
                <a:latin typeface="+mn-lt"/>
                <a:ea typeface="+mn-ea"/>
                <a:cs typeface="+mn-cs"/>
              </a:rPr>
              <a:t>, Manuel pour les </a:t>
            </a:r>
            <a:r>
              <a:rPr lang="en-GB" sz="1200" kern="1200" dirty="0" err="1">
                <a:solidFill>
                  <a:schemeClr val="tx1"/>
                </a:solidFill>
                <a:effectLst/>
                <a:latin typeface="+mn-lt"/>
                <a:ea typeface="+mn-ea"/>
                <a:cs typeface="+mn-cs"/>
              </a:rPr>
              <a:t>praticiens</a:t>
            </a:r>
            <a:r>
              <a:rPr lang="en-GB" sz="120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045414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Nous </a:t>
            </a:r>
            <a:r>
              <a:rPr lang="en-GB" sz="1200" kern="1200" dirty="0" err="1">
                <a:solidFill>
                  <a:schemeClr val="tx1"/>
                </a:solidFill>
                <a:effectLst/>
                <a:latin typeface="+mn-lt"/>
                <a:ea typeface="+mn-ea"/>
                <a:cs typeface="+mn-cs"/>
              </a:rPr>
              <a:t>commencerons</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présentation</a:t>
            </a:r>
            <a:r>
              <a:rPr lang="en-GB" sz="1200" kern="1200" dirty="0">
                <a:solidFill>
                  <a:schemeClr val="tx1"/>
                </a:solidFill>
                <a:effectLst/>
                <a:latin typeface="+mn-lt"/>
                <a:ea typeface="+mn-ea"/>
                <a:cs typeface="+mn-cs"/>
              </a:rPr>
              <a:t> par </a:t>
            </a:r>
            <a:r>
              <a:rPr lang="en-GB" sz="1200" kern="1200" dirty="0" err="1">
                <a:solidFill>
                  <a:schemeClr val="tx1"/>
                </a:solidFill>
                <a:effectLst/>
                <a:latin typeface="+mn-lt"/>
                <a:ea typeface="+mn-ea"/>
                <a:cs typeface="+mn-cs"/>
              </a:rPr>
              <a:t>quelques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barrières</a:t>
            </a:r>
            <a:r>
              <a:rPr lang="en-GB" sz="1200" kern="1200" dirty="0">
                <a:solidFill>
                  <a:schemeClr val="tx1"/>
                </a:solidFill>
                <a:effectLst/>
                <a:latin typeface="+mn-lt"/>
                <a:ea typeface="+mn-ea"/>
                <a:cs typeface="+mn-cs"/>
              </a:rPr>
              <a:t> communes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bonne communication (</a:t>
            </a:r>
            <a:r>
              <a:rPr lang="en-GB" sz="1200" kern="1200" dirty="0" err="1">
                <a:solidFill>
                  <a:schemeClr val="tx1"/>
                </a:solidFill>
                <a:effectLst/>
                <a:latin typeface="+mn-lt"/>
                <a:ea typeface="+mn-ea"/>
                <a:cs typeface="+mn-cs"/>
              </a:rPr>
              <a:t>vous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avez</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identifié</a:t>
            </a:r>
            <a:r>
              <a:rPr lang="en-GB" sz="1200" kern="1200" dirty="0">
                <a:solidFill>
                  <a:schemeClr val="tx1"/>
                </a:solidFill>
                <a:effectLst/>
                <a:latin typeface="+mn-lt"/>
                <a:ea typeface="+mn-ea"/>
                <a:cs typeface="+mn-cs"/>
              </a:rPr>
              <a:t> beaucoup pendant les jeux de </a:t>
            </a:r>
            <a:r>
              <a:rPr lang="en-GB" sz="1200" kern="1200" dirty="0" err="1">
                <a:solidFill>
                  <a:schemeClr val="tx1"/>
                </a:solidFill>
                <a:effectLst/>
                <a:latin typeface="+mn-lt"/>
                <a:ea typeface="+mn-ea"/>
                <a:cs typeface="+mn-cs"/>
              </a:rPr>
              <a:t>rôle</a:t>
            </a:r>
            <a:r>
              <a:rPr lang="en-GB" sz="1200" kern="1200" dirty="0">
                <a:solidFill>
                  <a:schemeClr val="tx1"/>
                </a:solidFill>
                <a:effectLst/>
                <a:latin typeface="+mn-lt"/>
                <a:ea typeface="+mn-ea"/>
                <a:cs typeface="+mn-cs"/>
              </a:rPr>
              <a:t>) (1) ; </a:t>
            </a:r>
            <a:r>
              <a:rPr lang="en-GB" sz="1200" kern="1200" dirty="0" err="1">
                <a:solidFill>
                  <a:schemeClr val="tx1"/>
                </a:solidFill>
                <a:effectLst/>
                <a:latin typeface="+mn-lt"/>
                <a:ea typeface="+mn-ea"/>
                <a:cs typeface="+mn-cs"/>
              </a:rPr>
              <a:t>ensuite</a:t>
            </a:r>
            <a:r>
              <a:rPr lang="en-GB" sz="1200" kern="1200" dirty="0">
                <a:solidFill>
                  <a:schemeClr val="tx1"/>
                </a:solidFill>
                <a:effectLst/>
                <a:latin typeface="+mn-lt"/>
                <a:ea typeface="+mn-ea"/>
                <a:cs typeface="+mn-cs"/>
              </a:rPr>
              <a:t> nous </a:t>
            </a:r>
            <a:r>
              <a:rPr lang="en-GB" sz="1200" kern="1200" dirty="0" err="1">
                <a:solidFill>
                  <a:schemeClr val="tx1"/>
                </a:solidFill>
                <a:effectLst/>
                <a:latin typeface="+mn-lt"/>
                <a:ea typeface="+mn-ea"/>
                <a:cs typeface="+mn-cs"/>
              </a:rPr>
              <a:t>jetterons</a:t>
            </a:r>
            <a:r>
              <a:rPr lang="en-GB" sz="1200" kern="1200" dirty="0">
                <a:solidFill>
                  <a:schemeClr val="tx1"/>
                </a:solidFill>
                <a:effectLst/>
                <a:latin typeface="+mn-lt"/>
                <a:ea typeface="+mn-ea"/>
                <a:cs typeface="+mn-cs"/>
              </a:rPr>
              <a:t> un coup </a:t>
            </a:r>
            <a:r>
              <a:rPr lang="en-GB" sz="1200" kern="1200" dirty="0" err="1">
                <a:solidFill>
                  <a:schemeClr val="tx1"/>
                </a:solidFill>
                <a:effectLst/>
                <a:latin typeface="+mn-lt"/>
                <a:ea typeface="+mn-ea"/>
                <a:cs typeface="+mn-cs"/>
              </a:rPr>
              <a:t>d'œil</a:t>
            </a:r>
            <a:r>
              <a:rPr lang="en-GB" sz="1200" kern="1200" dirty="0">
                <a:solidFill>
                  <a:schemeClr val="tx1"/>
                </a:solidFill>
                <a:effectLst/>
                <a:latin typeface="+mn-lt"/>
                <a:ea typeface="+mn-ea"/>
                <a:cs typeface="+mn-cs"/>
              </a:rPr>
              <a:t> au cadre de </a:t>
            </a:r>
            <a:r>
              <a:rPr lang="en-GB" sz="1200" kern="1200" dirty="0" err="1">
                <a:solidFill>
                  <a:schemeClr val="tx1"/>
                </a:solidFill>
                <a:effectLst/>
                <a:latin typeface="+mn-lt"/>
                <a:ea typeface="+mn-ea"/>
                <a:cs typeface="+mn-cs"/>
              </a:rPr>
              <a:t>l'interaction</a:t>
            </a:r>
            <a:r>
              <a:rPr lang="en-GB" sz="1200" kern="1200" dirty="0">
                <a:solidFill>
                  <a:schemeClr val="tx1"/>
                </a:solidFill>
                <a:effectLst/>
                <a:latin typeface="+mn-lt"/>
                <a:ea typeface="+mn-ea"/>
                <a:cs typeface="+mn-cs"/>
              </a:rPr>
              <a:t> (2) (</a:t>
            </a:r>
            <a:r>
              <a:rPr lang="en-GB" sz="1200" kern="1200" dirty="0" err="1">
                <a:solidFill>
                  <a:schemeClr val="tx1"/>
                </a:solidFill>
                <a:effectLst/>
                <a:latin typeface="+mn-lt"/>
                <a:ea typeface="+mn-ea"/>
                <a:cs typeface="+mn-cs"/>
              </a:rPr>
              <a:t>cela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inclut</a:t>
            </a:r>
            <a:r>
              <a:rPr lang="en-GB" sz="1200" kern="1200" dirty="0">
                <a:solidFill>
                  <a:schemeClr val="tx1"/>
                </a:solidFill>
                <a:effectLst/>
                <a:latin typeface="+mn-lt"/>
                <a:ea typeface="+mn-ea"/>
                <a:cs typeface="+mn-cs"/>
              </a:rPr>
              <a:t> comment planter le décor, </a:t>
            </a:r>
            <a:r>
              <a:rPr lang="en-GB" sz="1200" kern="1200" dirty="0" err="1">
                <a:solidFill>
                  <a:schemeClr val="tx1"/>
                </a:solidFill>
                <a:effectLst/>
                <a:latin typeface="+mn-lt"/>
                <a:ea typeface="+mn-ea"/>
                <a:cs typeface="+mn-cs"/>
              </a:rPr>
              <a:t>l'importance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d'une</a:t>
            </a:r>
            <a:r>
              <a:rPr lang="en-GB" sz="1200" kern="1200" dirty="0">
                <a:solidFill>
                  <a:schemeClr val="tx1"/>
                </a:solidFill>
                <a:effectLst/>
                <a:latin typeface="+mn-lt"/>
                <a:ea typeface="+mn-ea"/>
                <a:cs typeface="+mn-cs"/>
              </a:rPr>
              <a:t> relation </a:t>
            </a:r>
            <a:r>
              <a:rPr lang="en-GB" sz="1200" kern="1200" dirty="0" err="1">
                <a:solidFill>
                  <a:schemeClr val="tx1"/>
                </a:solidFill>
                <a:effectLst/>
                <a:latin typeface="+mn-lt"/>
                <a:ea typeface="+mn-ea"/>
                <a:cs typeface="+mn-cs"/>
              </a:rPr>
              <a:t>basée</a:t>
            </a:r>
            <a:r>
              <a:rPr lang="en-GB" sz="1200" kern="1200" dirty="0">
                <a:solidFill>
                  <a:schemeClr val="tx1"/>
                </a:solidFill>
                <a:effectLst/>
                <a:latin typeface="+mn-lt"/>
                <a:ea typeface="+mn-ea"/>
                <a:cs typeface="+mn-cs"/>
              </a:rPr>
              <a:t> sur la </a:t>
            </a:r>
            <a:r>
              <a:rPr lang="en-GB" sz="1200" kern="1200" dirty="0" err="1">
                <a:solidFill>
                  <a:schemeClr val="tx1"/>
                </a:solidFill>
                <a:effectLst/>
                <a:latin typeface="+mn-lt"/>
                <a:ea typeface="+mn-ea"/>
                <a:cs typeface="+mn-cs"/>
              </a:rPr>
              <a:t>confiance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l'environnement</a:t>
            </a:r>
            <a:r>
              <a:rPr lang="en-GB" sz="1200" kern="1200" dirty="0">
                <a:solidFill>
                  <a:schemeClr val="tx1"/>
                </a:solidFill>
                <a:effectLst/>
                <a:latin typeface="+mn-lt"/>
                <a:ea typeface="+mn-ea"/>
                <a:cs typeface="+mn-cs"/>
              </a:rPr>
              <a:t> et la </a:t>
            </a:r>
            <a:r>
              <a:rPr lang="en-GB" sz="1200" kern="1200" dirty="0" err="1">
                <a:solidFill>
                  <a:schemeClr val="tx1"/>
                </a:solidFill>
                <a:effectLst/>
                <a:latin typeface="+mn-lt"/>
                <a:ea typeface="+mn-ea"/>
                <a:cs typeface="+mn-cs"/>
              </a:rPr>
              <a:t>confidentialité</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ensuite</a:t>
            </a:r>
            <a:r>
              <a:rPr lang="en-GB" sz="1200" kern="1200" dirty="0">
                <a:solidFill>
                  <a:schemeClr val="tx1"/>
                </a:solidFill>
                <a:effectLst/>
                <a:latin typeface="+mn-lt"/>
                <a:ea typeface="+mn-ea"/>
                <a:cs typeface="+mn-cs"/>
              </a:rPr>
              <a:t>, nous </a:t>
            </a:r>
            <a:r>
              <a:rPr lang="en-GB" sz="1200" kern="1200" dirty="0" err="1">
                <a:solidFill>
                  <a:schemeClr val="tx1"/>
                </a:solidFill>
                <a:effectLst/>
                <a:latin typeface="+mn-lt"/>
                <a:ea typeface="+mn-ea"/>
                <a:cs typeface="+mn-cs"/>
              </a:rPr>
              <a:t>prendrons</a:t>
            </a:r>
            <a:r>
              <a:rPr lang="en-GB" sz="1200" kern="1200" dirty="0">
                <a:solidFill>
                  <a:schemeClr val="tx1"/>
                </a:solidFill>
                <a:effectLst/>
                <a:latin typeface="+mn-lt"/>
                <a:ea typeface="+mn-ea"/>
                <a:cs typeface="+mn-cs"/>
              </a:rPr>
              <a:t> le temps de </a:t>
            </a:r>
            <a:r>
              <a:rPr lang="en-GB" sz="1200" kern="1200" dirty="0" err="1">
                <a:solidFill>
                  <a:schemeClr val="tx1"/>
                </a:solidFill>
                <a:effectLst/>
                <a:latin typeface="+mn-lt"/>
                <a:ea typeface="+mn-ea"/>
                <a:cs typeface="+mn-cs"/>
              </a:rPr>
              <a:t>parler</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l'échange</a:t>
            </a:r>
            <a:r>
              <a:rPr lang="en-GB" sz="1200" kern="1200" dirty="0">
                <a:solidFill>
                  <a:schemeClr val="tx1"/>
                </a:solidFill>
                <a:effectLst/>
                <a:latin typeface="+mn-lt"/>
                <a:ea typeface="+mn-ea"/>
                <a:cs typeface="+mn-cs"/>
              </a:rPr>
              <a:t> d'un message et du </a:t>
            </a:r>
            <a:r>
              <a:rPr lang="en-GB" sz="1200" kern="1200" dirty="0" err="1">
                <a:solidFill>
                  <a:schemeClr val="tx1"/>
                </a:solidFill>
                <a:effectLst/>
                <a:latin typeface="+mn-lt"/>
                <a:ea typeface="+mn-ea"/>
                <a:cs typeface="+mn-cs"/>
              </a:rPr>
              <a:t>rôle</a:t>
            </a:r>
            <a:r>
              <a:rPr lang="en-GB" sz="1200" kern="1200" dirty="0">
                <a:solidFill>
                  <a:schemeClr val="tx1"/>
                </a:solidFill>
                <a:effectLst/>
                <a:latin typeface="+mn-lt"/>
                <a:ea typeface="+mn-ea"/>
                <a:cs typeface="+mn-cs"/>
              </a:rPr>
              <a:t> de la communication </a:t>
            </a:r>
            <a:r>
              <a:rPr lang="en-GB" sz="1200" kern="1200" dirty="0" err="1">
                <a:solidFill>
                  <a:schemeClr val="tx1"/>
                </a:solidFill>
                <a:effectLst/>
                <a:latin typeface="+mn-lt"/>
                <a:ea typeface="+mn-ea"/>
                <a:cs typeface="+mn-cs"/>
              </a:rPr>
              <a:t>verbale</a:t>
            </a:r>
            <a:r>
              <a:rPr lang="en-GB" sz="1200" kern="1200" dirty="0">
                <a:solidFill>
                  <a:schemeClr val="tx1"/>
                </a:solidFill>
                <a:effectLst/>
                <a:latin typeface="+mn-lt"/>
                <a:ea typeface="+mn-ea"/>
                <a:cs typeface="+mn-cs"/>
              </a:rPr>
              <a:t> et non </a:t>
            </a:r>
            <a:r>
              <a:rPr lang="en-GB" sz="1200" kern="1200" dirty="0" err="1">
                <a:solidFill>
                  <a:schemeClr val="tx1"/>
                </a:solidFill>
                <a:effectLst/>
                <a:latin typeface="+mn-lt"/>
                <a:ea typeface="+mn-ea"/>
                <a:cs typeface="+mn-cs"/>
              </a:rPr>
              <a:t>verbale</a:t>
            </a:r>
            <a:r>
              <a:rPr lang="en-GB" sz="1200" kern="1200" dirty="0">
                <a:solidFill>
                  <a:schemeClr val="tx1"/>
                </a:solidFill>
                <a:effectLst/>
                <a:latin typeface="+mn-lt"/>
                <a:ea typeface="+mn-ea"/>
                <a:cs typeface="+mn-cs"/>
              </a:rPr>
              <a:t> (3) ; après </a:t>
            </a:r>
            <a:r>
              <a:rPr lang="en-GB" sz="1200" kern="1200" dirty="0" err="1">
                <a:solidFill>
                  <a:schemeClr val="tx1"/>
                </a:solidFill>
                <a:effectLst/>
                <a:latin typeface="+mn-lt"/>
                <a:ea typeface="+mn-ea"/>
                <a:cs typeface="+mn-cs"/>
              </a:rPr>
              <a:t>cela</a:t>
            </a:r>
            <a:r>
              <a:rPr lang="en-GB" sz="1200" kern="1200" dirty="0">
                <a:solidFill>
                  <a:schemeClr val="tx1"/>
                </a:solidFill>
                <a:effectLst/>
                <a:latin typeface="+mn-lt"/>
                <a:ea typeface="+mn-ea"/>
                <a:cs typeface="+mn-cs"/>
              </a:rPr>
              <a:t>, nous </a:t>
            </a:r>
            <a:r>
              <a:rPr lang="en-GB" sz="1200" kern="1200" dirty="0" err="1">
                <a:solidFill>
                  <a:schemeClr val="tx1"/>
                </a:solidFill>
                <a:effectLst/>
                <a:latin typeface="+mn-lt"/>
                <a:ea typeface="+mn-ea"/>
                <a:cs typeface="+mn-cs"/>
              </a:rPr>
              <a:t>découvrirons</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décrirons</a:t>
            </a:r>
            <a:r>
              <a:rPr lang="en-GB" sz="1200" kern="1200" dirty="0">
                <a:solidFill>
                  <a:schemeClr val="tx1"/>
                </a:solidFill>
                <a:effectLst/>
                <a:latin typeface="+mn-lt"/>
                <a:ea typeface="+mn-ea"/>
                <a:cs typeface="+mn-cs"/>
              </a:rPr>
              <a:t> les techniques et les </a:t>
            </a:r>
            <a:r>
              <a:rPr lang="en-GB" sz="1200" kern="1200" dirty="0" err="1">
                <a:solidFill>
                  <a:schemeClr val="tx1"/>
                </a:solidFill>
                <a:effectLst/>
                <a:latin typeface="+mn-lt"/>
                <a:ea typeface="+mn-ea"/>
                <a:cs typeface="+mn-cs"/>
              </a:rPr>
              <a:t>outils</a:t>
            </a:r>
            <a:r>
              <a:rPr lang="en-GB" sz="1200" kern="1200" dirty="0">
                <a:solidFill>
                  <a:schemeClr val="tx1"/>
                </a:solidFill>
                <a:effectLst/>
                <a:latin typeface="+mn-lt"/>
                <a:ea typeface="+mn-ea"/>
                <a:cs typeface="+mn-cs"/>
              </a:rPr>
              <a:t> pour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communication </a:t>
            </a:r>
            <a:r>
              <a:rPr lang="en-GB" sz="1200" kern="1200" dirty="0" err="1">
                <a:solidFill>
                  <a:schemeClr val="tx1"/>
                </a:solidFill>
                <a:effectLst/>
                <a:latin typeface="+mn-lt"/>
                <a:ea typeface="+mn-ea"/>
                <a:cs typeface="+mn-cs"/>
              </a:rPr>
              <a:t>efficace</a:t>
            </a:r>
            <a:r>
              <a:rPr lang="en-GB" sz="1200" kern="1200" dirty="0">
                <a:solidFill>
                  <a:schemeClr val="tx1"/>
                </a:solidFill>
                <a:effectLst/>
                <a:latin typeface="+mn-lt"/>
                <a:ea typeface="+mn-ea"/>
                <a:cs typeface="+mn-cs"/>
              </a:rPr>
              <a:t> avec les enfants et les adolescents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conflit</a:t>
            </a:r>
            <a:r>
              <a:rPr lang="en-GB" sz="1200" kern="1200" dirty="0">
                <a:solidFill>
                  <a:schemeClr val="tx1"/>
                </a:solidFill>
                <a:effectLst/>
                <a:latin typeface="+mn-lt"/>
                <a:ea typeface="+mn-ea"/>
                <a:cs typeface="+mn-cs"/>
              </a:rPr>
              <a:t> avec la </a:t>
            </a:r>
            <a:r>
              <a:rPr lang="en-GB" sz="1200" kern="1200" dirty="0" err="1">
                <a:solidFill>
                  <a:schemeClr val="tx1"/>
                </a:solidFill>
                <a:effectLst/>
                <a:latin typeface="+mn-lt"/>
                <a:ea typeface="+mn-ea"/>
                <a:cs typeface="+mn-cs"/>
              </a:rPr>
              <a:t>loi</a:t>
            </a:r>
            <a:r>
              <a:rPr lang="en-GB" sz="1200" kern="1200" dirty="0">
                <a:solidFill>
                  <a:schemeClr val="tx1"/>
                </a:solidFill>
                <a:effectLst/>
                <a:latin typeface="+mn-lt"/>
                <a:ea typeface="+mn-ea"/>
                <a:cs typeface="+mn-cs"/>
              </a:rPr>
              <a:t> (4) ; </a:t>
            </a:r>
            <a:r>
              <a:rPr lang="en-GB" sz="1200" kern="1200" dirty="0" err="1">
                <a:solidFill>
                  <a:schemeClr val="tx1"/>
                </a:solidFill>
                <a:effectLst/>
                <a:latin typeface="+mn-lt"/>
                <a:ea typeface="+mn-ea"/>
                <a:cs typeface="+mn-cs"/>
              </a:rPr>
              <a:t>enfin</a:t>
            </a:r>
            <a:r>
              <a:rPr lang="en-GB" sz="1200" kern="1200" dirty="0">
                <a:solidFill>
                  <a:schemeClr val="tx1"/>
                </a:solidFill>
                <a:effectLst/>
                <a:latin typeface="+mn-lt"/>
                <a:ea typeface="+mn-ea"/>
                <a:cs typeface="+mn-cs"/>
              </a:rPr>
              <a:t>, nous </a:t>
            </a:r>
            <a:r>
              <a:rPr lang="en-GB" sz="1200" kern="1200" dirty="0" err="1">
                <a:solidFill>
                  <a:schemeClr val="tx1"/>
                </a:solidFill>
                <a:effectLst/>
                <a:latin typeface="+mn-lt"/>
                <a:ea typeface="+mn-ea"/>
                <a:cs typeface="+mn-cs"/>
              </a:rPr>
              <a:t>examinerons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quelques</a:t>
            </a:r>
            <a:r>
              <a:rPr lang="en-GB" sz="1200" kern="1200" dirty="0">
                <a:solidFill>
                  <a:schemeClr val="tx1"/>
                </a:solidFill>
                <a:effectLst/>
                <a:latin typeface="+mn-lt"/>
                <a:ea typeface="+mn-ea"/>
                <a:cs typeface="+mn-cs"/>
              </a:rPr>
              <a:t> situations </a:t>
            </a:r>
            <a:r>
              <a:rPr lang="en-GB" sz="1200" kern="1200" dirty="0" err="1">
                <a:solidFill>
                  <a:schemeClr val="tx1"/>
                </a:solidFill>
                <a:effectLst/>
                <a:latin typeface="+mn-lt"/>
                <a:ea typeface="+mn-ea"/>
                <a:cs typeface="+mn-cs"/>
              </a:rPr>
              <a:t>spécifiques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ayant</a:t>
            </a:r>
            <a:r>
              <a:rPr lang="en-GB" sz="1200" kern="1200" dirty="0">
                <a:solidFill>
                  <a:schemeClr val="tx1"/>
                </a:solidFill>
                <a:effectLst/>
                <a:latin typeface="+mn-lt"/>
                <a:ea typeface="+mn-ea"/>
                <a:cs typeface="+mn-cs"/>
              </a:rPr>
              <a:t> un impact sur la communication (5).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479002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Au cours du jeu de </a:t>
            </a:r>
            <a:r>
              <a:rPr lang="en-GB" sz="1200" kern="1200" dirty="0" err="1">
                <a:solidFill>
                  <a:schemeClr val="tx1"/>
                </a:solidFill>
                <a:effectLst/>
                <a:latin typeface="+mn-lt"/>
                <a:ea typeface="+mn-ea"/>
                <a:cs typeface="+mn-cs"/>
              </a:rPr>
              <a:t>rôle</a:t>
            </a:r>
            <a:r>
              <a:rPr lang="en-GB" sz="1200" kern="1200" dirty="0">
                <a:solidFill>
                  <a:schemeClr val="tx1"/>
                </a:solidFill>
                <a:effectLst/>
                <a:latin typeface="+mn-lt"/>
                <a:ea typeface="+mn-ea"/>
                <a:cs typeface="+mn-cs"/>
              </a:rPr>
              <a:t>, nous </a:t>
            </a:r>
            <a:r>
              <a:rPr lang="en-GB" sz="1200" kern="1200" dirty="0" err="1">
                <a:solidFill>
                  <a:schemeClr val="tx1"/>
                </a:solidFill>
                <a:effectLst/>
                <a:latin typeface="+mn-lt"/>
                <a:ea typeface="+mn-ea"/>
                <a:cs typeface="+mn-cs"/>
              </a:rPr>
              <a:t>avons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identifié</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nombreux</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éléments</a:t>
            </a:r>
            <a:r>
              <a:rPr lang="en-GB" sz="1200" kern="1200" dirty="0">
                <a:solidFill>
                  <a:schemeClr val="tx1"/>
                </a:solidFill>
                <a:effectLst/>
                <a:latin typeface="+mn-lt"/>
                <a:ea typeface="+mn-ea"/>
                <a:cs typeface="+mn-cs"/>
              </a:rPr>
              <a:t> qui </a:t>
            </a:r>
            <a:r>
              <a:rPr lang="en-GB" sz="1200" kern="1200" dirty="0" err="1">
                <a:solidFill>
                  <a:schemeClr val="tx1"/>
                </a:solidFill>
                <a:effectLst/>
                <a:latin typeface="+mn-lt"/>
                <a:ea typeface="+mn-ea"/>
                <a:cs typeface="+mn-cs"/>
              </a:rPr>
              <a:t>peuvent</a:t>
            </a:r>
            <a:r>
              <a:rPr lang="en-GB" sz="1200" kern="1200" dirty="0">
                <a:solidFill>
                  <a:schemeClr val="tx1"/>
                </a:solidFill>
                <a:effectLst/>
                <a:latin typeface="+mn-lt"/>
                <a:ea typeface="+mn-ea"/>
                <a:cs typeface="+mn-cs"/>
              </a:rPr>
              <a:t> influencer (</a:t>
            </a:r>
            <a:r>
              <a:rPr lang="en-GB" sz="1200" kern="1200" dirty="0" err="1">
                <a:solidFill>
                  <a:schemeClr val="tx1"/>
                </a:solidFill>
                <a:effectLst/>
                <a:latin typeface="+mn-lt"/>
                <a:ea typeface="+mn-ea"/>
                <a:cs typeface="+mn-cs"/>
              </a:rPr>
              <a:t>négativement</a:t>
            </a:r>
            <a:r>
              <a:rPr lang="en-GB" sz="1200" kern="1200" dirty="0">
                <a:solidFill>
                  <a:schemeClr val="tx1"/>
                </a:solidFill>
                <a:effectLst/>
                <a:latin typeface="+mn-lt"/>
                <a:ea typeface="+mn-ea"/>
                <a:cs typeface="+mn-cs"/>
              </a:rPr>
              <a:t>) la bonne communication entre </a:t>
            </a:r>
            <a:r>
              <a:rPr lang="en-GB" sz="1200" kern="1200" dirty="0" err="1">
                <a:solidFill>
                  <a:schemeClr val="tx1"/>
                </a:solidFill>
                <a:effectLst/>
                <a:latin typeface="+mn-lt"/>
                <a:ea typeface="+mn-ea"/>
                <a:cs typeface="+mn-cs"/>
              </a:rPr>
              <a:t>l'avocet.e</a:t>
            </a:r>
            <a:r>
              <a:rPr lang="en-GB" sz="1200" kern="1200" dirty="0">
                <a:solidFill>
                  <a:schemeClr val="tx1"/>
                </a:solidFill>
                <a:effectLst/>
                <a:latin typeface="+mn-lt"/>
                <a:ea typeface="+mn-ea"/>
                <a:cs typeface="+mn-cs"/>
              </a:rPr>
              <a:t> et son </a:t>
            </a:r>
            <a:r>
              <a:rPr lang="en-GB" sz="1200" kern="1200" dirty="0" err="1">
                <a:solidFill>
                  <a:schemeClr val="tx1"/>
                </a:solidFill>
                <a:effectLst/>
                <a:latin typeface="+mn-lt"/>
                <a:ea typeface="+mn-ea"/>
                <a:cs typeface="+mn-cs"/>
              </a:rPr>
              <a:t>jeune</a:t>
            </a:r>
            <a:r>
              <a:rPr lang="en-GB" sz="1200" kern="1200" dirty="0">
                <a:solidFill>
                  <a:schemeClr val="tx1"/>
                </a:solidFill>
                <a:effectLst/>
                <a:latin typeface="+mn-lt"/>
                <a:ea typeface="+mn-ea"/>
                <a:cs typeface="+mn-cs"/>
              </a:rPr>
              <a:t> client. Nous </a:t>
            </a:r>
            <a:r>
              <a:rPr lang="en-GB" sz="1200" kern="1200" dirty="0" err="1">
                <a:solidFill>
                  <a:schemeClr val="tx1"/>
                </a:solidFill>
                <a:effectLst/>
                <a:latin typeface="+mn-lt"/>
                <a:ea typeface="+mn-ea"/>
                <a:cs typeface="+mn-cs"/>
              </a:rPr>
              <a:t>souhaitons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particulièrement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attirer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votre</a:t>
            </a:r>
            <a:r>
              <a:rPr lang="en-GB" sz="1200" kern="1200" dirty="0">
                <a:solidFill>
                  <a:schemeClr val="tx1"/>
                </a:solidFill>
                <a:effectLst/>
                <a:latin typeface="+mn-lt"/>
                <a:ea typeface="+mn-ea"/>
                <a:cs typeface="+mn-cs"/>
              </a:rPr>
              <a:t> attention sur les obstacles et </a:t>
            </a:r>
            <a:r>
              <a:rPr lang="en-GB" sz="1200" kern="1200" dirty="0" err="1">
                <a:solidFill>
                  <a:schemeClr val="tx1"/>
                </a:solidFill>
                <a:effectLst/>
                <a:latin typeface="+mn-lt"/>
                <a:ea typeface="+mn-ea"/>
                <a:cs typeface="+mn-cs"/>
              </a:rPr>
              <a:t>éléments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suivants</a:t>
            </a:r>
            <a:r>
              <a:rPr lang="en-GB" sz="1200" kern="1200" dirty="0">
                <a:solidFill>
                  <a:schemeClr val="tx1"/>
                </a:solidFill>
                <a:effectLst/>
                <a:latin typeface="+mn-lt"/>
                <a:ea typeface="+mn-ea"/>
                <a:cs typeface="+mn-cs"/>
              </a:rPr>
              <a:t> qui </a:t>
            </a:r>
            <a:r>
              <a:rPr lang="en-GB" sz="1200" kern="1200" dirty="0" err="1">
                <a:solidFill>
                  <a:schemeClr val="tx1"/>
                </a:solidFill>
                <a:effectLst/>
                <a:latin typeface="+mn-lt"/>
                <a:ea typeface="+mn-ea"/>
                <a:cs typeface="+mn-cs"/>
              </a:rPr>
              <a:t>peuvent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fausser</a:t>
            </a:r>
            <a:r>
              <a:rPr lang="en-GB" sz="1200" kern="1200" dirty="0">
                <a:solidFill>
                  <a:schemeClr val="tx1"/>
                </a:solidFill>
                <a:effectLst/>
                <a:latin typeface="+mn-lt"/>
                <a:ea typeface="+mn-ea"/>
                <a:cs typeface="+mn-cs"/>
              </a:rPr>
              <a:t> la transmission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compréhension</a:t>
            </a:r>
            <a:r>
              <a:rPr lang="en-GB" sz="1200" kern="1200" dirty="0">
                <a:solidFill>
                  <a:schemeClr val="tx1"/>
                </a:solidFill>
                <a:effectLst/>
                <a:latin typeface="+mn-lt"/>
                <a:ea typeface="+mn-ea"/>
                <a:cs typeface="+mn-cs"/>
              </a:rPr>
              <a:t> du message et de la situation :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1.1.</a:t>
            </a:r>
            <a:r>
              <a:rPr lang="en-GB" sz="1200" b="1" kern="1200" baseline="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Difficultés</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d'expression</a:t>
            </a:r>
            <a:r>
              <a:rPr lang="en-GB" sz="1200" b="1" kern="1200" dirty="0">
                <a:solidFill>
                  <a:schemeClr val="tx1"/>
                </a:solidFill>
                <a:effectLst/>
                <a:latin typeface="+mn-lt"/>
                <a:ea typeface="+mn-ea"/>
                <a:cs typeface="+mn-cs"/>
              </a:rPr>
              <a:t> et de </a:t>
            </a:r>
            <a:r>
              <a:rPr lang="en-GB" sz="1200" b="1" kern="1200" dirty="0" err="1">
                <a:solidFill>
                  <a:schemeClr val="tx1"/>
                </a:solidFill>
                <a:effectLst/>
                <a:latin typeface="+mn-lt"/>
                <a:ea typeface="+mn-ea"/>
                <a:cs typeface="+mn-cs"/>
              </a:rPr>
              <a:t>compréhension</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l'enfant</a:t>
            </a:r>
            <a:r>
              <a:rPr lang="en-GB" sz="1200" b="1" kern="1200" dirty="0">
                <a:solidFill>
                  <a:schemeClr val="tx1"/>
                </a:solidFill>
                <a:effectLst/>
                <a:latin typeface="+mn-lt"/>
                <a:ea typeface="+mn-ea"/>
                <a:cs typeface="+mn-cs"/>
              </a:rPr>
              <a:t>/</a:t>
            </a:r>
            <a:r>
              <a:rPr lang="en-GB" sz="1200" b="1" kern="1200" dirty="0" err="1">
                <a:solidFill>
                  <a:schemeClr val="tx1"/>
                </a:solidFill>
                <a:effectLst/>
                <a:latin typeface="+mn-lt"/>
                <a:ea typeface="+mn-ea"/>
                <a:cs typeface="+mn-cs"/>
              </a:rPr>
              <a:t>adolescent.e</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peut</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expérimenter</a:t>
            </a:r>
            <a:endParaRPr lang="en-GB" sz="1200" b="1" kern="1200" dirty="0">
              <a:solidFill>
                <a:schemeClr val="tx1"/>
              </a:solidFill>
              <a:effectLst/>
              <a:latin typeface="+mn-lt"/>
              <a:ea typeface="+mn-ea"/>
              <a:cs typeface="+mn-cs"/>
            </a:endParaRPr>
          </a:p>
          <a:p>
            <a:pPr lvl="0"/>
            <a:endParaRPr lang="en-GB" sz="1200" b="1" i="1" kern="1200" dirty="0">
              <a:solidFill>
                <a:schemeClr val="tx1"/>
              </a:solidFill>
              <a:effectLst/>
              <a:latin typeface="+mn-lt"/>
              <a:ea typeface="+mn-ea"/>
              <a:cs typeface="+mn-cs"/>
            </a:endParaRPr>
          </a:p>
          <a:p>
            <a:pPr lvl="0" algn="just"/>
            <a:r>
              <a:rPr lang="en-GB" sz="1200" b="1" i="1" kern="1200" dirty="0">
                <a:solidFill>
                  <a:schemeClr val="tx1"/>
                </a:solidFill>
                <a:effectLst/>
                <a:latin typeface="+mn-lt"/>
                <a:ea typeface="+mn-ea"/>
                <a:cs typeface="+mn-cs"/>
              </a:rPr>
              <a:t>a. </a:t>
            </a:r>
            <a:r>
              <a:rPr lang="en-GB" sz="1200" b="1" i="1" kern="1200" dirty="0" err="1">
                <a:solidFill>
                  <a:schemeClr val="tx1"/>
                </a:solidFill>
                <a:effectLst/>
                <a:latin typeface="+mn-lt"/>
                <a:ea typeface="+mn-ea"/>
                <a:cs typeface="+mn-cs"/>
              </a:rPr>
              <a:t>Difficultés</a:t>
            </a:r>
            <a:r>
              <a:rPr lang="en-GB" sz="1200" b="1"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à</a:t>
            </a:r>
            <a:r>
              <a:rPr lang="en-GB" sz="1200" b="1"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s'exprimer</a:t>
            </a:r>
            <a:r>
              <a:rPr lang="en-GB" sz="1200" b="1" i="1" kern="1200" dirty="0">
                <a:solidFill>
                  <a:schemeClr val="tx1"/>
                </a:solidFill>
                <a:effectLst/>
                <a:latin typeface="+mn-lt"/>
                <a:ea typeface="+mn-ea"/>
                <a:cs typeface="+mn-cs"/>
              </a:rPr>
              <a:t> sur des </a:t>
            </a:r>
            <a:r>
              <a:rPr lang="en-GB" sz="1200" b="1" i="1" kern="1200" dirty="0" err="1">
                <a:solidFill>
                  <a:schemeClr val="tx1"/>
                </a:solidFill>
                <a:effectLst/>
                <a:latin typeface="+mn-lt"/>
                <a:ea typeface="+mn-ea"/>
                <a:cs typeface="+mn-cs"/>
              </a:rPr>
              <a:t>événements</a:t>
            </a:r>
            <a:r>
              <a:rPr lang="en-GB" sz="1200" b="1" i="1" kern="1200" dirty="0">
                <a:solidFill>
                  <a:schemeClr val="tx1"/>
                </a:solidFill>
                <a:effectLst/>
                <a:latin typeface="+mn-lt"/>
                <a:ea typeface="+mn-ea"/>
                <a:cs typeface="+mn-cs"/>
              </a:rPr>
              <a:t> et des </a:t>
            </a:r>
            <a:r>
              <a:rPr lang="en-GB" sz="1200" b="1" i="1" kern="1200" dirty="0" err="1">
                <a:solidFill>
                  <a:schemeClr val="tx1"/>
                </a:solidFill>
                <a:effectLst/>
                <a:latin typeface="+mn-lt"/>
                <a:ea typeface="+mn-ea"/>
                <a:cs typeface="+mn-cs"/>
              </a:rPr>
              <a:t>sujets</a:t>
            </a:r>
            <a:r>
              <a:rPr lang="en-GB" sz="1200" b="1"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difficiles</a:t>
            </a:r>
            <a:endParaRPr lang="fr-BE" sz="1200" b="1" i="1"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Description du </a:t>
            </a:r>
            <a:r>
              <a:rPr lang="en-GB" sz="1200" kern="1200" dirty="0" err="1">
                <a:solidFill>
                  <a:schemeClr val="tx1"/>
                </a:solidFill>
                <a:effectLst/>
                <a:latin typeface="+mn-lt"/>
                <a:ea typeface="+mn-ea"/>
                <a:cs typeface="+mn-cs"/>
              </a:rPr>
              <a:t>défi</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lorsqu'un</a:t>
            </a:r>
            <a:r>
              <a:rPr lang="en-GB" sz="1200" kern="1200" dirty="0">
                <a:solidFill>
                  <a:schemeClr val="tx1"/>
                </a:solidFill>
                <a:effectLst/>
                <a:latin typeface="+mn-lt"/>
                <a:ea typeface="+mn-ea"/>
                <a:cs typeface="+mn-cs"/>
              </a:rPr>
              <a:t> enfant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suspecté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accusé</a:t>
            </a:r>
            <a:r>
              <a:rPr lang="en-GB" sz="1200" kern="1200" dirty="0">
                <a:solidFill>
                  <a:schemeClr val="tx1"/>
                </a:solidFill>
                <a:effectLst/>
                <a:latin typeface="+mn-lt"/>
                <a:ea typeface="+mn-ea"/>
                <a:cs typeface="+mn-cs"/>
              </a:rPr>
              <a:t> d'un crime, la discussion que </a:t>
            </a:r>
            <a:r>
              <a:rPr lang="en-GB" sz="1200" kern="1200" dirty="0" err="1">
                <a:solidFill>
                  <a:schemeClr val="tx1"/>
                </a:solidFill>
                <a:effectLst/>
                <a:latin typeface="+mn-lt"/>
                <a:ea typeface="+mn-ea"/>
                <a:cs typeface="+mn-cs"/>
              </a:rPr>
              <a:t>vous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devrez</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avoir</a:t>
            </a:r>
            <a:r>
              <a:rPr lang="en-GB" sz="1200" kern="1200" dirty="0">
                <a:solidFill>
                  <a:schemeClr val="tx1"/>
                </a:solidFill>
                <a:effectLst/>
                <a:latin typeface="+mn-lt"/>
                <a:ea typeface="+mn-ea"/>
                <a:cs typeface="+mn-cs"/>
              </a:rPr>
              <a:t> avec </a:t>
            </a:r>
            <a:r>
              <a:rPr lang="en-GB" sz="1200" kern="1200" dirty="0" err="1">
                <a:solidFill>
                  <a:schemeClr val="tx1"/>
                </a:solidFill>
                <a:effectLst/>
                <a:latin typeface="+mn-lt"/>
                <a:ea typeface="+mn-ea"/>
                <a:cs typeface="+mn-cs"/>
              </a:rPr>
              <a:t>lui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impliquera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nécessairement</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échange</a:t>
            </a:r>
            <a:r>
              <a:rPr lang="en-GB" sz="1200" kern="1200" dirty="0">
                <a:solidFill>
                  <a:schemeClr val="tx1"/>
                </a:solidFill>
                <a:effectLst/>
                <a:latin typeface="+mn-lt"/>
                <a:ea typeface="+mn-ea"/>
                <a:cs typeface="+mn-cs"/>
              </a:rPr>
              <a:t> sur des situations et des </a:t>
            </a:r>
            <a:r>
              <a:rPr lang="en-GB" sz="1200" kern="1200" dirty="0" err="1">
                <a:solidFill>
                  <a:schemeClr val="tx1"/>
                </a:solidFill>
                <a:effectLst/>
                <a:latin typeface="+mn-lt"/>
                <a:ea typeface="+mn-ea"/>
                <a:cs typeface="+mn-cs"/>
              </a:rPr>
              <a:t>événements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difficiles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voire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traumatisants</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pourra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également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impliquer</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parler</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ses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inquiétudes</a:t>
            </a:r>
            <a:r>
              <a:rPr lang="en-GB" sz="1200" kern="1200" dirty="0">
                <a:solidFill>
                  <a:schemeClr val="tx1"/>
                </a:solidFill>
                <a:effectLst/>
                <a:latin typeface="+mn-lt"/>
                <a:ea typeface="+mn-ea"/>
                <a:cs typeface="+mn-cs"/>
              </a:rPr>
              <a:t> et de </a:t>
            </a:r>
            <a:r>
              <a:rPr lang="en-GB" sz="1200" kern="1200" dirty="0" err="1">
                <a:solidFill>
                  <a:schemeClr val="tx1"/>
                </a:solidFill>
                <a:effectLst/>
                <a:latin typeface="+mn-lt"/>
                <a:ea typeface="+mn-ea"/>
                <a:cs typeface="+mn-cs"/>
              </a:rPr>
              <a:t>ses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préoccupations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concernant</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résultats</a:t>
            </a:r>
            <a:r>
              <a:rPr lang="en-GB" sz="1200" kern="1200" dirty="0">
                <a:solidFill>
                  <a:schemeClr val="tx1"/>
                </a:solidFill>
                <a:effectLst/>
                <a:latin typeface="+mn-lt"/>
                <a:ea typeface="+mn-ea"/>
                <a:cs typeface="+mn-cs"/>
              </a:rPr>
              <a:t> des </a:t>
            </a:r>
            <a:r>
              <a:rPr lang="en-GB" sz="1200" kern="1200" dirty="0" err="1">
                <a:solidFill>
                  <a:schemeClr val="tx1"/>
                </a:solidFill>
                <a:effectLst/>
                <a:latin typeface="+mn-lt"/>
                <a:ea typeface="+mn-ea"/>
                <a:cs typeface="+mn-cs"/>
              </a:rPr>
              <a:t>procédures</a:t>
            </a:r>
            <a:r>
              <a:rPr lang="en-GB" sz="1200" kern="1200" dirty="0">
                <a:solidFill>
                  <a:schemeClr val="tx1"/>
                </a:solidFill>
                <a:effectLst/>
                <a:latin typeface="+mn-lt"/>
                <a:ea typeface="+mn-ea"/>
                <a:cs typeface="+mn-cs"/>
              </a:rPr>
              <a:t> par </a:t>
            </a:r>
            <a:r>
              <a:rPr lang="en-GB" sz="1200" kern="1200" dirty="0" err="1">
                <a:solidFill>
                  <a:schemeClr val="tx1"/>
                </a:solidFill>
                <a:effectLst/>
                <a:latin typeface="+mn-lt"/>
                <a:ea typeface="+mn-ea"/>
                <a:cs typeface="+mn-cs"/>
              </a:rPr>
              <a:t>exemple</a:t>
            </a:r>
            <a:r>
              <a:rPr lang="en-GB" sz="1200" kern="1200" dirty="0">
                <a:solidFill>
                  <a:schemeClr val="tx1"/>
                </a:solidFill>
                <a:effectLst/>
                <a:latin typeface="+mn-lt"/>
                <a:ea typeface="+mn-ea"/>
                <a:cs typeface="+mn-cs"/>
              </a:rPr>
              <a:t>). Il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probable </a:t>
            </a:r>
            <a:r>
              <a:rPr lang="en-GB" sz="1200" kern="1200" dirty="0" err="1">
                <a:solidFill>
                  <a:schemeClr val="tx1"/>
                </a:solidFill>
                <a:effectLst/>
                <a:latin typeface="+mn-lt"/>
                <a:ea typeface="+mn-ea"/>
                <a:cs typeface="+mn-cs"/>
              </a:rPr>
              <a:t>qu'en</a:t>
            </a:r>
            <a:r>
              <a:rPr lang="en-GB" sz="1200" kern="1200" dirty="0">
                <a:solidFill>
                  <a:schemeClr val="tx1"/>
                </a:solidFill>
                <a:effectLst/>
                <a:latin typeface="+mn-lt"/>
                <a:ea typeface="+mn-ea"/>
                <a:cs typeface="+mn-cs"/>
              </a:rPr>
              <a:t> premier lieu,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n'ait</a:t>
            </a:r>
            <a:r>
              <a:rPr lang="en-GB" sz="1200" kern="1200" dirty="0">
                <a:solidFill>
                  <a:schemeClr val="tx1"/>
                </a:solidFill>
                <a:effectLst/>
                <a:latin typeface="+mn-lt"/>
                <a:ea typeface="+mn-ea"/>
                <a:cs typeface="+mn-cs"/>
              </a:rPr>
              <a:t> pas </a:t>
            </a:r>
            <a:r>
              <a:rPr lang="en-GB" sz="1200" kern="1200" dirty="0" err="1">
                <a:solidFill>
                  <a:schemeClr val="tx1"/>
                </a:solidFill>
                <a:effectLst/>
                <a:latin typeface="+mn-lt"/>
                <a:ea typeface="+mn-ea"/>
                <a:cs typeface="+mn-cs"/>
              </a:rPr>
              <a:t>envie</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parler</a:t>
            </a:r>
            <a:r>
              <a:rPr lang="en-GB" sz="1200" kern="1200" dirty="0">
                <a:solidFill>
                  <a:schemeClr val="tx1"/>
                </a:solidFill>
                <a:effectLst/>
                <a:latin typeface="+mn-lt"/>
                <a:ea typeface="+mn-ea"/>
                <a:cs typeface="+mn-cs"/>
              </a:rPr>
              <a:t> de tout </a:t>
            </a:r>
            <a:r>
              <a:rPr lang="en-GB" sz="1200" kern="1200" dirty="0" err="1">
                <a:solidFill>
                  <a:schemeClr val="tx1"/>
                </a:solidFill>
                <a:effectLst/>
                <a:latin typeface="+mn-lt"/>
                <a:ea typeface="+mn-ea"/>
                <a:cs typeface="+mn-cs"/>
              </a:rPr>
              <a:t>cela</a:t>
            </a:r>
            <a:r>
              <a:rPr lang="en-GB" sz="1200" kern="1200" dirty="0">
                <a:solidFill>
                  <a:schemeClr val="tx1"/>
                </a:solidFill>
                <a:effectLst/>
                <a:latin typeface="+mn-lt"/>
                <a:ea typeface="+mn-ea"/>
                <a:cs typeface="+mn-cs"/>
              </a:rPr>
              <a:t> avec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personne</a:t>
            </a:r>
            <a:r>
              <a:rPr lang="en-GB" sz="1200" kern="1200" dirty="0">
                <a:solidFill>
                  <a:schemeClr val="tx1"/>
                </a:solidFill>
                <a:effectLst/>
                <a:latin typeface="+mn-lt"/>
                <a:ea typeface="+mn-ea"/>
                <a:cs typeface="+mn-cs"/>
              </a:rPr>
              <a:t> inconnue et, </a:t>
            </a:r>
            <a:r>
              <a:rPr lang="en-GB" sz="1200" kern="1200" dirty="0" err="1">
                <a:solidFill>
                  <a:schemeClr val="tx1"/>
                </a:solidFill>
                <a:effectLst/>
                <a:latin typeface="+mn-lt"/>
                <a:ea typeface="+mn-ea"/>
                <a:cs typeface="+mn-cs"/>
              </a:rPr>
              <a:t>même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prêt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le faire, il </a:t>
            </a:r>
            <a:r>
              <a:rPr lang="en-GB" sz="1200" kern="1200" dirty="0" err="1">
                <a:solidFill>
                  <a:schemeClr val="tx1"/>
                </a:solidFill>
                <a:effectLst/>
                <a:latin typeface="+mn-lt"/>
                <a:ea typeface="+mn-ea"/>
                <a:cs typeface="+mn-cs"/>
              </a:rPr>
              <a:t>peut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éprouver</a:t>
            </a:r>
            <a:r>
              <a:rPr lang="en-GB" sz="1200" kern="1200" dirty="0">
                <a:solidFill>
                  <a:schemeClr val="tx1"/>
                </a:solidFill>
                <a:effectLst/>
                <a:latin typeface="+mn-lt"/>
                <a:ea typeface="+mn-ea"/>
                <a:cs typeface="+mn-cs"/>
              </a:rPr>
              <a:t> des </a:t>
            </a:r>
            <a:r>
              <a:rPr lang="en-GB" sz="1200" kern="1200" dirty="0" err="1">
                <a:solidFill>
                  <a:schemeClr val="tx1"/>
                </a:solidFill>
                <a:effectLst/>
                <a:latin typeface="+mn-lt"/>
                <a:ea typeface="+mn-ea"/>
                <a:cs typeface="+mn-cs"/>
              </a:rPr>
              <a:t>difficultés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le faire, </a:t>
            </a:r>
            <a:r>
              <a:rPr lang="en-GB" sz="1200" kern="1200" dirty="0" err="1">
                <a:solidFill>
                  <a:schemeClr val="tx1"/>
                </a:solidFill>
                <a:effectLst/>
                <a:latin typeface="+mn-lt"/>
                <a:ea typeface="+mn-ea"/>
                <a:cs typeface="+mn-cs"/>
              </a:rPr>
              <a:t>notamment</a:t>
            </a:r>
            <a:r>
              <a:rPr lang="en-GB" sz="1200" kern="1200" dirty="0">
                <a:solidFill>
                  <a:schemeClr val="tx1"/>
                </a:solidFill>
                <a:effectLst/>
                <a:latin typeface="+mn-lt"/>
                <a:ea typeface="+mn-ea"/>
                <a:cs typeface="+mn-cs"/>
              </a:rPr>
              <a:t> des </a:t>
            </a:r>
            <a:r>
              <a:rPr lang="en-GB" sz="1200" kern="1200" dirty="0" err="1">
                <a:solidFill>
                  <a:schemeClr val="tx1"/>
                </a:solidFill>
                <a:effectLst/>
                <a:latin typeface="+mn-lt"/>
                <a:ea typeface="+mn-ea"/>
                <a:cs typeface="+mn-cs"/>
              </a:rPr>
              <a:t>blocages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un manque de </a:t>
            </a:r>
            <a:r>
              <a:rPr lang="en-GB" sz="1200" kern="1200" dirty="0" err="1">
                <a:solidFill>
                  <a:schemeClr val="tx1"/>
                </a:solidFill>
                <a:effectLst/>
                <a:latin typeface="+mn-lt"/>
                <a:ea typeface="+mn-ea"/>
                <a:cs typeface="+mn-cs"/>
              </a:rPr>
              <a:t>vocabulaire</a:t>
            </a:r>
            <a:r>
              <a:rPr lang="en-GB" sz="1200" kern="1200" dirty="0">
                <a:solidFill>
                  <a:schemeClr val="tx1"/>
                </a:solidFill>
                <a:effectLst/>
                <a:latin typeface="+mn-lt"/>
                <a:ea typeface="+mn-ea"/>
                <a:cs typeface="+mn-cs"/>
              </a:rPr>
              <a:t> pour </a:t>
            </a:r>
            <a:r>
              <a:rPr lang="en-GB" sz="1200" kern="1200" dirty="0" err="1">
                <a:solidFill>
                  <a:schemeClr val="tx1"/>
                </a:solidFill>
                <a:effectLst/>
                <a:latin typeface="+mn-lt"/>
                <a:ea typeface="+mn-ea"/>
                <a:cs typeface="+mn-cs"/>
              </a:rPr>
              <a:t>s'exprimer</a:t>
            </a:r>
            <a:r>
              <a:rPr lang="en-GB" sz="1200" kern="1200" dirty="0">
                <a:solidFill>
                  <a:schemeClr val="tx1"/>
                </a:solidFill>
                <a:effectLst/>
                <a:latin typeface="+mn-lt"/>
                <a:ea typeface="+mn-ea"/>
                <a:cs typeface="+mn-cs"/>
              </a:rPr>
              <a:t>.</a:t>
            </a:r>
          </a:p>
          <a:p>
            <a:pPr algn="just"/>
            <a:r>
              <a:rPr lang="en-GB" sz="1200" kern="1200" dirty="0" err="1">
                <a:solidFill>
                  <a:schemeClr val="tx1"/>
                </a:solidFill>
                <a:effectLst/>
                <a:latin typeface="+mn-lt"/>
                <a:ea typeface="+mn-ea"/>
                <a:cs typeface="+mn-cs"/>
              </a:rPr>
              <a:t>Pistes</a:t>
            </a:r>
            <a:r>
              <a:rPr lang="en-GB" sz="1200" kern="1200" dirty="0">
                <a:solidFill>
                  <a:schemeClr val="tx1"/>
                </a:solidFill>
                <a:effectLst/>
                <a:latin typeface="+mn-lt"/>
                <a:ea typeface="+mn-ea"/>
                <a:cs typeface="+mn-cs"/>
              </a:rPr>
              <a:t> pour </a:t>
            </a:r>
            <a:r>
              <a:rPr lang="en-GB" sz="1200" kern="1200" dirty="0" err="1">
                <a:solidFill>
                  <a:schemeClr val="tx1"/>
                </a:solidFill>
                <a:effectLst/>
                <a:latin typeface="+mn-lt"/>
                <a:ea typeface="+mn-ea"/>
                <a:cs typeface="+mn-cs"/>
              </a:rPr>
              <a:t>surmonter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difficultés</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instaurer</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confiance</a:t>
            </a:r>
            <a:r>
              <a:rPr lang="en-GB" sz="1200" kern="1200" dirty="0">
                <a:solidFill>
                  <a:schemeClr val="tx1"/>
                </a:solidFill>
                <a:effectLst/>
                <a:latin typeface="+mn-lt"/>
                <a:ea typeface="+mn-ea"/>
                <a:cs typeface="+mn-cs"/>
              </a:rPr>
              <a:t> et des </a:t>
            </a:r>
            <a:r>
              <a:rPr lang="en-GB" sz="1200" kern="1200" dirty="0" err="1">
                <a:solidFill>
                  <a:schemeClr val="tx1"/>
                </a:solidFill>
                <a:effectLst/>
                <a:latin typeface="+mn-lt"/>
                <a:ea typeface="+mn-ea"/>
                <a:cs typeface="+mn-cs"/>
              </a:rPr>
              <a:t>outils</a:t>
            </a:r>
            <a:r>
              <a:rPr lang="en-GB" sz="1200" kern="1200" dirty="0">
                <a:solidFill>
                  <a:schemeClr val="tx1"/>
                </a:solidFill>
                <a:effectLst/>
                <a:latin typeface="+mn-lt"/>
                <a:ea typeface="+mn-ea"/>
                <a:cs typeface="+mn-cs"/>
              </a:rPr>
              <a:t> pour identifier et </a:t>
            </a:r>
            <a:r>
              <a:rPr lang="en-GB" sz="1200" kern="1200" dirty="0" err="1">
                <a:solidFill>
                  <a:schemeClr val="tx1"/>
                </a:solidFill>
                <a:effectLst/>
                <a:latin typeface="+mn-lt"/>
                <a:ea typeface="+mn-ea"/>
                <a:cs typeface="+mn-cs"/>
              </a:rPr>
              <a:t>décrire</a:t>
            </a:r>
            <a:r>
              <a:rPr lang="en-GB" sz="1200" kern="1200" dirty="0">
                <a:solidFill>
                  <a:schemeClr val="tx1"/>
                </a:solidFill>
                <a:effectLst/>
                <a:latin typeface="+mn-lt"/>
                <a:ea typeface="+mn-ea"/>
                <a:cs typeface="+mn-cs"/>
              </a:rPr>
              <a:t> les sentiments.</a:t>
            </a:r>
          </a:p>
          <a:p>
            <a:pPr lvl="0" algn="just"/>
            <a:endParaRPr lang="en-GB" sz="1200" b="1" i="1" kern="1200" dirty="0">
              <a:solidFill>
                <a:schemeClr val="tx1"/>
              </a:solidFill>
              <a:effectLst/>
              <a:latin typeface="+mn-lt"/>
              <a:ea typeface="+mn-ea"/>
              <a:cs typeface="+mn-cs"/>
            </a:endParaRPr>
          </a:p>
          <a:p>
            <a:pPr lvl="0" algn="just"/>
            <a:r>
              <a:rPr lang="en-GB" sz="1200" b="1" i="1" kern="1200" dirty="0">
                <a:solidFill>
                  <a:schemeClr val="tx1"/>
                </a:solidFill>
                <a:effectLst/>
                <a:latin typeface="+mn-lt"/>
                <a:ea typeface="+mn-ea"/>
                <a:cs typeface="+mn-cs"/>
              </a:rPr>
              <a:t>b. </a:t>
            </a:r>
            <a:r>
              <a:rPr lang="en-GB" sz="1200" b="1" i="1" kern="1200" dirty="0" err="1">
                <a:solidFill>
                  <a:schemeClr val="tx1"/>
                </a:solidFill>
                <a:effectLst/>
                <a:latin typeface="+mn-lt"/>
                <a:ea typeface="+mn-ea"/>
                <a:cs typeface="+mn-cs"/>
              </a:rPr>
              <a:t>Difficultés</a:t>
            </a:r>
            <a:r>
              <a:rPr lang="en-GB" sz="1200" b="1"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à</a:t>
            </a:r>
            <a:r>
              <a:rPr lang="en-GB" sz="1200" b="1" i="1" kern="1200" dirty="0">
                <a:solidFill>
                  <a:schemeClr val="tx1"/>
                </a:solidFill>
                <a:effectLst/>
                <a:latin typeface="+mn-lt"/>
                <a:ea typeface="+mn-ea"/>
                <a:cs typeface="+mn-cs"/>
              </a:rPr>
              <a:t> dire "je ne </a:t>
            </a:r>
            <a:r>
              <a:rPr lang="en-GB" sz="1200" b="1" i="1" kern="1200" dirty="0" err="1">
                <a:solidFill>
                  <a:schemeClr val="tx1"/>
                </a:solidFill>
                <a:effectLst/>
                <a:latin typeface="+mn-lt"/>
                <a:ea typeface="+mn-ea"/>
                <a:cs typeface="+mn-cs"/>
              </a:rPr>
              <a:t>sais</a:t>
            </a:r>
            <a:r>
              <a:rPr lang="en-GB" sz="1200" b="1" i="1" kern="1200" dirty="0">
                <a:solidFill>
                  <a:schemeClr val="tx1"/>
                </a:solidFill>
                <a:effectLst/>
                <a:latin typeface="+mn-lt"/>
                <a:ea typeface="+mn-ea"/>
                <a:cs typeface="+mn-cs"/>
              </a:rPr>
              <a:t> pas".</a:t>
            </a:r>
          </a:p>
          <a:p>
            <a:pPr algn="just"/>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"Les enfants les plus </a:t>
            </a:r>
            <a:r>
              <a:rPr lang="en-GB" sz="1200" kern="1200" dirty="0" err="1">
                <a:solidFill>
                  <a:schemeClr val="tx1"/>
                </a:solidFill>
                <a:effectLst/>
                <a:latin typeface="+mn-lt"/>
                <a:ea typeface="+mn-ea"/>
                <a:cs typeface="+mn-cs"/>
              </a:rPr>
              <a:t>jeunes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ont</a:t>
            </a:r>
            <a:r>
              <a:rPr lang="en-GB" sz="1200" kern="1200" dirty="0">
                <a:solidFill>
                  <a:schemeClr val="tx1"/>
                </a:solidFill>
                <a:effectLst/>
                <a:latin typeface="+mn-lt"/>
                <a:ea typeface="+mn-ea"/>
                <a:cs typeface="+mn-cs"/>
              </a:rPr>
              <a:t> tendance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trouver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particulièrement</a:t>
            </a:r>
            <a:r>
              <a:rPr lang="en-GB" sz="1200" kern="1200" dirty="0">
                <a:solidFill>
                  <a:schemeClr val="tx1"/>
                </a:solidFill>
                <a:effectLst/>
                <a:latin typeface="+mn-lt"/>
                <a:ea typeface="+mn-ea"/>
                <a:cs typeface="+mn-cs"/>
              </a:rPr>
              <a:t> difficile de </a:t>
            </a:r>
            <a:r>
              <a:rPr lang="en-GB" sz="1200" kern="1200" dirty="0" err="1">
                <a:solidFill>
                  <a:schemeClr val="tx1"/>
                </a:solidFill>
                <a:effectLst/>
                <a:latin typeface="+mn-lt"/>
                <a:ea typeface="+mn-ea"/>
                <a:cs typeface="+mn-cs"/>
              </a:rPr>
              <a:t>reconnaître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qu'ils</a:t>
            </a:r>
            <a:r>
              <a:rPr lang="en-GB" sz="1200" kern="1200" dirty="0">
                <a:solidFill>
                  <a:schemeClr val="tx1"/>
                </a:solidFill>
                <a:effectLst/>
                <a:latin typeface="+mn-lt"/>
                <a:ea typeface="+mn-ea"/>
                <a:cs typeface="+mn-cs"/>
              </a:rPr>
              <a:t> ne </a:t>
            </a:r>
            <a:r>
              <a:rPr lang="en-GB" sz="1200" kern="1200" dirty="0" err="1">
                <a:solidFill>
                  <a:schemeClr val="tx1"/>
                </a:solidFill>
                <a:effectLst/>
                <a:latin typeface="+mn-lt"/>
                <a:ea typeface="+mn-ea"/>
                <a:cs typeface="+mn-cs"/>
              </a:rPr>
              <a:t>connaissent</a:t>
            </a:r>
            <a:r>
              <a:rPr lang="en-GB" sz="1200" kern="1200" dirty="0">
                <a:solidFill>
                  <a:schemeClr val="tx1"/>
                </a:solidFill>
                <a:effectLst/>
                <a:latin typeface="+mn-lt"/>
                <a:ea typeface="+mn-ea"/>
                <a:cs typeface="+mn-cs"/>
              </a:rPr>
              <a:t> pas la </a:t>
            </a:r>
            <a:r>
              <a:rPr lang="en-GB" sz="1200" kern="1200" dirty="0" err="1">
                <a:solidFill>
                  <a:schemeClr val="tx1"/>
                </a:solidFill>
                <a:effectLst/>
                <a:latin typeface="+mn-lt"/>
                <a:ea typeface="+mn-ea"/>
                <a:cs typeface="+mn-cs"/>
              </a:rPr>
              <a:t>réponse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question. </a:t>
            </a:r>
            <a:r>
              <a:rPr lang="en-GB" sz="1200" kern="1200" dirty="0" err="1">
                <a:solidFill>
                  <a:schemeClr val="tx1"/>
                </a:solidFill>
                <a:effectLst/>
                <a:latin typeface="+mn-lt"/>
                <a:ea typeface="+mn-ea"/>
                <a:cs typeface="+mn-cs"/>
              </a:rPr>
              <a:t>Cela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peut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être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dû</a:t>
            </a:r>
            <a:r>
              <a:rPr lang="en-GB" sz="1200" kern="1200" dirty="0">
                <a:solidFill>
                  <a:schemeClr val="tx1"/>
                </a:solidFill>
                <a:effectLst/>
                <a:latin typeface="+mn-lt"/>
                <a:ea typeface="+mn-ea"/>
                <a:cs typeface="+mn-cs"/>
              </a:rPr>
              <a:t> au fait que </a:t>
            </a:r>
            <a:r>
              <a:rPr lang="en-GB" sz="1200" kern="1200" dirty="0" err="1">
                <a:solidFill>
                  <a:schemeClr val="tx1"/>
                </a:solidFill>
                <a:effectLst/>
                <a:latin typeface="+mn-lt"/>
                <a:ea typeface="+mn-ea"/>
                <a:cs typeface="+mn-cs"/>
              </a:rPr>
              <a:t>l'on</a:t>
            </a:r>
            <a:r>
              <a:rPr lang="en-GB" sz="1200" kern="1200" dirty="0">
                <a:solidFill>
                  <a:schemeClr val="tx1"/>
                </a:solidFill>
                <a:effectLst/>
                <a:latin typeface="+mn-lt"/>
                <a:ea typeface="+mn-ea"/>
                <a:cs typeface="+mn-cs"/>
              </a:rPr>
              <a:t> attend </a:t>
            </a:r>
            <a:r>
              <a:rPr lang="en-GB" sz="1200" kern="1200" dirty="0" err="1">
                <a:solidFill>
                  <a:schemeClr val="tx1"/>
                </a:solidFill>
                <a:effectLst/>
                <a:latin typeface="+mn-lt"/>
                <a:ea typeface="+mn-ea"/>
                <a:cs typeface="+mn-cs"/>
              </a:rPr>
              <a:t>régulièrement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d'eux</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qu'ils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connaissent</a:t>
            </a:r>
            <a:r>
              <a:rPr lang="en-GB" sz="1200" kern="1200" dirty="0">
                <a:solidFill>
                  <a:schemeClr val="tx1"/>
                </a:solidFill>
                <a:effectLst/>
                <a:latin typeface="+mn-lt"/>
                <a:ea typeface="+mn-ea"/>
                <a:cs typeface="+mn-cs"/>
              </a:rPr>
              <a:t> la bonne </a:t>
            </a:r>
            <a:r>
              <a:rPr lang="en-GB" sz="1200" kern="1200" dirty="0" err="1">
                <a:solidFill>
                  <a:schemeClr val="tx1"/>
                </a:solidFill>
                <a:effectLst/>
                <a:latin typeface="+mn-lt"/>
                <a:ea typeface="+mn-ea"/>
                <a:cs typeface="+mn-cs"/>
              </a:rPr>
              <a:t>réponse</a:t>
            </a:r>
            <a:r>
              <a:rPr lang="en-GB" sz="1200" kern="1200" dirty="0">
                <a:solidFill>
                  <a:schemeClr val="tx1"/>
                </a:solidFill>
                <a:effectLst/>
                <a:latin typeface="+mn-lt"/>
                <a:ea typeface="+mn-ea"/>
                <a:cs typeface="+mn-cs"/>
              </a:rPr>
              <a:t> aux questions </a:t>
            </a:r>
            <a:r>
              <a:rPr lang="en-GB" sz="1200" kern="1200" dirty="0" err="1">
                <a:solidFill>
                  <a:schemeClr val="tx1"/>
                </a:solidFill>
                <a:effectLst/>
                <a:latin typeface="+mn-lt"/>
                <a:ea typeface="+mn-ea"/>
                <a:cs typeface="+mn-cs"/>
              </a:rPr>
              <a:t>posées</a:t>
            </a:r>
            <a:r>
              <a:rPr lang="en-GB" sz="1200" kern="1200" dirty="0">
                <a:solidFill>
                  <a:schemeClr val="tx1"/>
                </a:solidFill>
                <a:effectLst/>
                <a:latin typeface="+mn-lt"/>
                <a:ea typeface="+mn-ea"/>
                <a:cs typeface="+mn-cs"/>
              </a:rPr>
              <a:t> par </a:t>
            </a:r>
            <a:r>
              <a:rPr lang="en-GB" sz="1200" kern="1200" dirty="0" err="1">
                <a:solidFill>
                  <a:schemeClr val="tx1"/>
                </a:solidFill>
                <a:effectLst/>
                <a:latin typeface="+mn-lt"/>
                <a:ea typeface="+mn-ea"/>
                <a:cs typeface="+mn-cs"/>
              </a:rPr>
              <a:t>l'enseignant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l'école</a:t>
            </a:r>
            <a:r>
              <a:rPr lang="en-GB" sz="1200" kern="1200" dirty="0">
                <a:solidFill>
                  <a:schemeClr val="tx1"/>
                </a:solidFill>
                <a:effectLst/>
                <a:latin typeface="+mn-lt"/>
                <a:ea typeface="+mn-ea"/>
                <a:cs typeface="+mn-cs"/>
              </a:rPr>
              <a:t>. Les enfants </a:t>
            </a:r>
            <a:r>
              <a:rPr lang="en-GB" sz="1200" kern="1200" dirty="0" err="1">
                <a:solidFill>
                  <a:schemeClr val="tx1"/>
                </a:solidFill>
                <a:effectLst/>
                <a:latin typeface="+mn-lt"/>
                <a:ea typeface="+mn-ea"/>
                <a:cs typeface="+mn-cs"/>
              </a:rPr>
              <a:t>peuvent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également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assimiler</a:t>
            </a:r>
            <a:r>
              <a:rPr lang="en-GB" sz="1200" kern="1200" dirty="0">
                <a:solidFill>
                  <a:schemeClr val="tx1"/>
                </a:solidFill>
                <a:effectLst/>
                <a:latin typeface="+mn-lt"/>
                <a:ea typeface="+mn-ea"/>
                <a:cs typeface="+mn-cs"/>
              </a:rPr>
              <a:t> le fait de ne pas </a:t>
            </a:r>
            <a:r>
              <a:rPr lang="en-GB" sz="1200" kern="1200" dirty="0" err="1">
                <a:solidFill>
                  <a:schemeClr val="tx1"/>
                </a:solidFill>
                <a:effectLst/>
                <a:latin typeface="+mn-lt"/>
                <a:ea typeface="+mn-ea"/>
                <a:cs typeface="+mn-cs"/>
              </a:rPr>
              <a:t>être</a:t>
            </a:r>
            <a:r>
              <a:rPr lang="en-GB" sz="1200" kern="1200" dirty="0">
                <a:solidFill>
                  <a:schemeClr val="tx1"/>
                </a:solidFill>
                <a:effectLst/>
                <a:latin typeface="+mn-lt"/>
                <a:ea typeface="+mn-ea"/>
                <a:cs typeface="+mn-cs"/>
              </a:rPr>
              <a:t> capable de </a:t>
            </a:r>
            <a:r>
              <a:rPr lang="en-GB" sz="1200" kern="1200" dirty="0" err="1">
                <a:solidFill>
                  <a:schemeClr val="tx1"/>
                </a:solidFill>
                <a:effectLst/>
                <a:latin typeface="+mn-lt"/>
                <a:ea typeface="+mn-ea"/>
                <a:cs typeface="+mn-cs"/>
              </a:rPr>
              <a:t>répondre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question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échec</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recherches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montrent</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lorsque</a:t>
            </a:r>
            <a:r>
              <a:rPr lang="en-GB" sz="1200" kern="1200" dirty="0">
                <a:solidFill>
                  <a:schemeClr val="tx1"/>
                </a:solidFill>
                <a:effectLst/>
                <a:latin typeface="+mn-lt"/>
                <a:ea typeface="+mn-ea"/>
                <a:cs typeface="+mn-cs"/>
              </a:rPr>
              <a:t> les enfants </a:t>
            </a:r>
            <a:r>
              <a:rPr lang="en-GB" sz="1200" kern="1200" dirty="0" err="1">
                <a:solidFill>
                  <a:schemeClr val="tx1"/>
                </a:solidFill>
                <a:effectLst/>
                <a:latin typeface="+mn-lt"/>
                <a:ea typeface="+mn-ea"/>
                <a:cs typeface="+mn-cs"/>
              </a:rPr>
              <a:t>s'entraînent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dire "Je ne </a:t>
            </a:r>
            <a:r>
              <a:rPr lang="en-GB" sz="1200" kern="1200" dirty="0" err="1">
                <a:solidFill>
                  <a:schemeClr val="tx1"/>
                </a:solidFill>
                <a:effectLst/>
                <a:latin typeface="+mn-lt"/>
                <a:ea typeface="+mn-ea"/>
                <a:cs typeface="+mn-cs"/>
              </a:rPr>
              <a:t>sais</a:t>
            </a:r>
            <a:r>
              <a:rPr lang="en-GB" sz="1200" kern="1200" dirty="0">
                <a:solidFill>
                  <a:schemeClr val="tx1"/>
                </a:solidFill>
                <a:effectLst/>
                <a:latin typeface="+mn-lt"/>
                <a:ea typeface="+mn-ea"/>
                <a:cs typeface="+mn-cs"/>
              </a:rPr>
              <a:t> pas", </a:t>
            </a:r>
            <a:r>
              <a:rPr lang="en-GB" sz="1200" kern="1200" dirty="0" err="1">
                <a:solidFill>
                  <a:schemeClr val="tx1"/>
                </a:solidFill>
                <a:effectLst/>
                <a:latin typeface="+mn-lt"/>
                <a:ea typeface="+mn-ea"/>
                <a:cs typeface="+mn-cs"/>
              </a:rPr>
              <a:t>cela</a:t>
            </a:r>
            <a:r>
              <a:rPr lang="en-GB" sz="1200" kern="1200" dirty="0">
                <a:solidFill>
                  <a:schemeClr val="tx1"/>
                </a:solidFill>
                <a:effectLst/>
                <a:latin typeface="+mn-lt"/>
                <a:ea typeface="+mn-ea"/>
                <a:cs typeface="+mn-cs"/>
              </a:rPr>
              <a:t> les aide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admettre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qu'ils</a:t>
            </a:r>
            <a:r>
              <a:rPr lang="en-GB" sz="1200" kern="1200" dirty="0">
                <a:solidFill>
                  <a:schemeClr val="tx1"/>
                </a:solidFill>
                <a:effectLst/>
                <a:latin typeface="+mn-lt"/>
                <a:ea typeface="+mn-ea"/>
                <a:cs typeface="+mn-cs"/>
              </a:rPr>
              <a:t> ne </a:t>
            </a:r>
            <a:r>
              <a:rPr lang="en-GB" sz="1200" kern="1200" dirty="0" err="1">
                <a:solidFill>
                  <a:schemeClr val="tx1"/>
                </a:solidFill>
                <a:effectLst/>
                <a:latin typeface="+mn-lt"/>
                <a:ea typeface="+mn-ea"/>
                <a:cs typeface="+mn-cs"/>
              </a:rPr>
              <a:t>savent</a:t>
            </a:r>
            <a:r>
              <a:rPr lang="en-GB" sz="1200" kern="1200" dirty="0">
                <a:solidFill>
                  <a:schemeClr val="tx1"/>
                </a:solidFill>
                <a:effectLst/>
                <a:latin typeface="+mn-lt"/>
                <a:ea typeface="+mn-ea"/>
                <a:cs typeface="+mn-cs"/>
              </a:rPr>
              <a:t> pas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ne </a:t>
            </a:r>
            <a:r>
              <a:rPr lang="en-GB" sz="1200" kern="1200" dirty="0" err="1">
                <a:solidFill>
                  <a:schemeClr val="tx1"/>
                </a:solidFill>
                <a:effectLst/>
                <a:latin typeface="+mn-lt"/>
                <a:ea typeface="+mn-ea"/>
                <a:cs typeface="+mn-cs"/>
              </a:rPr>
              <a:t>comprennent</a:t>
            </a:r>
            <a:r>
              <a:rPr lang="en-GB" sz="1200" kern="1200" dirty="0">
                <a:solidFill>
                  <a:schemeClr val="tx1"/>
                </a:solidFill>
                <a:effectLst/>
                <a:latin typeface="+mn-lt"/>
                <a:ea typeface="+mn-ea"/>
                <a:cs typeface="+mn-cs"/>
              </a:rPr>
              <a:t> pas </a:t>
            </a:r>
            <a:r>
              <a:rPr lang="en-GB" sz="1200" kern="1200" dirty="0" err="1">
                <a:solidFill>
                  <a:schemeClr val="tx1"/>
                </a:solidFill>
                <a:effectLst/>
                <a:latin typeface="+mn-lt"/>
                <a:ea typeface="+mn-ea"/>
                <a:cs typeface="+mn-cs"/>
              </a:rPr>
              <a:t>quelque</a:t>
            </a:r>
            <a:r>
              <a:rPr lang="en-GB" sz="1200" kern="1200" dirty="0">
                <a:solidFill>
                  <a:schemeClr val="tx1"/>
                </a:solidFill>
                <a:effectLst/>
                <a:latin typeface="+mn-lt"/>
                <a:ea typeface="+mn-ea"/>
                <a:cs typeface="+mn-cs"/>
              </a:rPr>
              <a:t> chose au cours de la conversation. Il ne </a:t>
            </a:r>
            <a:r>
              <a:rPr lang="en-GB" sz="1200" kern="1200" dirty="0" err="1">
                <a:solidFill>
                  <a:schemeClr val="tx1"/>
                </a:solidFill>
                <a:effectLst/>
                <a:latin typeface="+mn-lt"/>
                <a:ea typeface="+mn-ea"/>
                <a:cs typeface="+mn-cs"/>
              </a:rPr>
              <a:t>suffit</a:t>
            </a:r>
            <a:r>
              <a:rPr lang="en-GB" sz="1200" kern="1200" dirty="0">
                <a:solidFill>
                  <a:schemeClr val="tx1"/>
                </a:solidFill>
                <a:effectLst/>
                <a:latin typeface="+mn-lt"/>
                <a:ea typeface="+mn-ea"/>
                <a:cs typeface="+mn-cs"/>
              </a:rPr>
              <a:t> pas de dire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un enfant </a:t>
            </a:r>
            <a:r>
              <a:rPr lang="en-GB" sz="1200" kern="1200" dirty="0" err="1">
                <a:solidFill>
                  <a:schemeClr val="tx1"/>
                </a:solidFill>
                <a:effectLst/>
                <a:latin typeface="+mn-lt"/>
                <a:ea typeface="+mn-ea"/>
                <a:cs typeface="+mn-cs"/>
              </a:rPr>
              <a:t>qu'il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peut</a:t>
            </a:r>
            <a:r>
              <a:rPr lang="en-GB" sz="1200" kern="1200" dirty="0">
                <a:solidFill>
                  <a:schemeClr val="tx1"/>
                </a:solidFill>
                <a:effectLst/>
                <a:latin typeface="+mn-lt"/>
                <a:ea typeface="+mn-ea"/>
                <a:cs typeface="+mn-cs"/>
              </a:rPr>
              <a:t> dire "Je ne </a:t>
            </a:r>
            <a:r>
              <a:rPr lang="en-GB" sz="1200" kern="1200" dirty="0" err="1">
                <a:solidFill>
                  <a:schemeClr val="tx1"/>
                </a:solidFill>
                <a:effectLst/>
                <a:latin typeface="+mn-lt"/>
                <a:ea typeface="+mn-ea"/>
                <a:cs typeface="+mn-cs"/>
              </a:rPr>
              <a:t>sais</a:t>
            </a:r>
            <a:r>
              <a:rPr lang="en-GB" sz="1200" kern="1200" dirty="0">
                <a:solidFill>
                  <a:schemeClr val="tx1"/>
                </a:solidFill>
                <a:effectLst/>
                <a:latin typeface="+mn-lt"/>
                <a:ea typeface="+mn-ea"/>
                <a:cs typeface="+mn-cs"/>
              </a:rPr>
              <a:t> pas" pour </a:t>
            </a:r>
            <a:r>
              <a:rPr lang="en-GB" sz="1200" kern="1200" dirty="0" err="1">
                <a:solidFill>
                  <a:schemeClr val="tx1"/>
                </a:solidFill>
                <a:effectLst/>
                <a:latin typeface="+mn-lt"/>
                <a:ea typeface="+mn-ea"/>
                <a:cs typeface="+mn-cs"/>
              </a:rPr>
              <a:t>qu'il</a:t>
            </a:r>
            <a:r>
              <a:rPr lang="en-GB" sz="1200" kern="1200" dirty="0">
                <a:solidFill>
                  <a:schemeClr val="tx1"/>
                </a:solidFill>
                <a:effectLst/>
                <a:latin typeface="+mn-lt"/>
                <a:ea typeface="+mn-ea"/>
                <a:cs typeface="+mn-cs"/>
              </a:rPr>
              <a:t> le </a:t>
            </a:r>
            <a:r>
              <a:rPr lang="en-GB" sz="1200" kern="1200" dirty="0" err="1">
                <a:solidFill>
                  <a:schemeClr val="tx1"/>
                </a:solidFill>
                <a:effectLst/>
                <a:latin typeface="+mn-lt"/>
                <a:ea typeface="+mn-ea"/>
                <a:cs typeface="+mn-cs"/>
              </a:rPr>
              <a:t>fasse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réellement</a:t>
            </a:r>
            <a:r>
              <a:rPr lang="en-GB" sz="1200" kern="1200" dirty="0">
                <a:solidFill>
                  <a:schemeClr val="tx1"/>
                </a:solidFill>
                <a:effectLst/>
                <a:latin typeface="+mn-lt"/>
                <a:ea typeface="+mn-ea"/>
                <a:cs typeface="+mn-cs"/>
              </a:rPr>
              <a:t> au cours de la conversation (</a:t>
            </a:r>
            <a:r>
              <a:rPr lang="en-GB" sz="1200" kern="1200" dirty="0" err="1">
                <a:solidFill>
                  <a:schemeClr val="tx1"/>
                </a:solidFill>
                <a:effectLst/>
                <a:latin typeface="+mn-lt"/>
                <a:ea typeface="+mn-ea"/>
                <a:cs typeface="+mn-cs"/>
              </a:rPr>
              <a:t>Saywitz</a:t>
            </a:r>
            <a:r>
              <a:rPr lang="en-GB" sz="1200" kern="1200" dirty="0">
                <a:solidFill>
                  <a:schemeClr val="tx1"/>
                </a:solidFill>
                <a:effectLst/>
                <a:latin typeface="+mn-lt"/>
                <a:ea typeface="+mn-ea"/>
                <a:cs typeface="+mn-cs"/>
              </a:rPr>
              <a:t> et al., 2010.)". (extrait du </a:t>
            </a:r>
            <a:r>
              <a:rPr lang="en-GB" sz="1200" kern="1200" dirty="0" err="1">
                <a:solidFill>
                  <a:schemeClr val="tx1"/>
                </a:solidFill>
                <a:effectLst/>
                <a:latin typeface="+mn-lt"/>
                <a:ea typeface="+mn-ea"/>
                <a:cs typeface="+mn-cs"/>
              </a:rPr>
              <a:t>manuel</a:t>
            </a:r>
            <a:r>
              <a:rPr lang="en-GB" sz="1200" kern="1200" dirty="0">
                <a:solidFill>
                  <a:schemeClr val="tx1"/>
                </a:solidFill>
                <a:effectLst/>
                <a:latin typeface="+mn-lt"/>
                <a:ea typeface="+mn-ea"/>
                <a:cs typeface="+mn-cs"/>
              </a:rPr>
              <a:t> de Fair Trials page 57).</a:t>
            </a:r>
          </a:p>
          <a:p>
            <a:pPr algn="just"/>
            <a:r>
              <a:rPr lang="en-GB" sz="1200" kern="1200" dirty="0" err="1">
                <a:solidFill>
                  <a:schemeClr val="tx1"/>
                </a:solidFill>
                <a:effectLst/>
                <a:latin typeface="+mn-lt"/>
                <a:ea typeface="+mn-ea"/>
                <a:cs typeface="+mn-cs"/>
              </a:rPr>
              <a:t>Piste</a:t>
            </a:r>
            <a:r>
              <a:rPr lang="en-GB" sz="1200" kern="1200" dirty="0">
                <a:solidFill>
                  <a:schemeClr val="tx1"/>
                </a:solidFill>
                <a:effectLst/>
                <a:latin typeface="+mn-lt"/>
                <a:ea typeface="+mn-ea"/>
                <a:cs typeface="+mn-cs"/>
              </a:rPr>
              <a:t> pour </a:t>
            </a:r>
            <a:r>
              <a:rPr lang="en-GB" sz="1200" kern="1200" dirty="0" err="1">
                <a:solidFill>
                  <a:schemeClr val="tx1"/>
                </a:solidFill>
                <a:effectLst/>
                <a:latin typeface="+mn-lt"/>
                <a:ea typeface="+mn-ea"/>
                <a:cs typeface="+mn-cs"/>
              </a:rPr>
              <a:t>surmonter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défi</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pratiquez</a:t>
            </a:r>
            <a:r>
              <a:rPr lang="en-GB" sz="1200" kern="1200" dirty="0">
                <a:solidFill>
                  <a:schemeClr val="tx1"/>
                </a:solidFill>
                <a:effectLst/>
                <a:latin typeface="+mn-lt"/>
                <a:ea typeface="+mn-ea"/>
                <a:cs typeface="+mn-cs"/>
              </a:rPr>
              <a:t> le "je ne </a:t>
            </a:r>
            <a:r>
              <a:rPr lang="en-GB" sz="1200" kern="1200" dirty="0" err="1">
                <a:solidFill>
                  <a:schemeClr val="tx1"/>
                </a:solidFill>
                <a:effectLst/>
                <a:latin typeface="+mn-lt"/>
                <a:ea typeface="+mn-ea"/>
                <a:cs typeface="+mn-cs"/>
              </a:rPr>
              <a:t>sais</a:t>
            </a:r>
            <a:r>
              <a:rPr lang="en-GB" sz="1200" kern="1200" dirty="0">
                <a:solidFill>
                  <a:schemeClr val="tx1"/>
                </a:solidFill>
                <a:effectLst/>
                <a:latin typeface="+mn-lt"/>
                <a:ea typeface="+mn-ea"/>
                <a:cs typeface="+mn-cs"/>
              </a:rPr>
              <a:t> pas / je ne </a:t>
            </a:r>
            <a:r>
              <a:rPr lang="en-GB" sz="1200" kern="1200" dirty="0" err="1">
                <a:solidFill>
                  <a:schemeClr val="tx1"/>
                </a:solidFill>
                <a:effectLst/>
                <a:latin typeface="+mn-lt"/>
                <a:ea typeface="+mn-ea"/>
                <a:cs typeface="+mn-cs"/>
              </a:rPr>
              <a:t>comprends</a:t>
            </a:r>
            <a:r>
              <a:rPr lang="en-GB" sz="1200" kern="1200" dirty="0">
                <a:solidFill>
                  <a:schemeClr val="tx1"/>
                </a:solidFill>
                <a:effectLst/>
                <a:latin typeface="+mn-lt"/>
                <a:ea typeface="+mn-ea"/>
                <a:cs typeface="+mn-cs"/>
              </a:rPr>
              <a:t> pas" avec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a:t>
            </a:r>
          </a:p>
          <a:p>
            <a:pPr algn="just"/>
            <a:endParaRPr lang="en-GB" sz="1200" kern="1200" dirty="0">
              <a:solidFill>
                <a:schemeClr val="tx1"/>
              </a:solidFill>
              <a:effectLst/>
              <a:latin typeface="+mn-lt"/>
              <a:ea typeface="+mn-ea"/>
              <a:cs typeface="+mn-cs"/>
            </a:endParaRPr>
          </a:p>
          <a:p>
            <a:pPr lvl="0" algn="just"/>
            <a:r>
              <a:rPr lang="en-GB" sz="1200" b="1" i="1" kern="1200" dirty="0">
                <a:solidFill>
                  <a:schemeClr val="tx1"/>
                </a:solidFill>
                <a:effectLst/>
                <a:latin typeface="+mn-lt"/>
                <a:ea typeface="+mn-ea"/>
                <a:cs typeface="+mn-cs"/>
              </a:rPr>
              <a:t>c. Les </a:t>
            </a:r>
            <a:r>
              <a:rPr lang="en-GB" sz="1200" b="1" i="1" kern="1200" dirty="0" err="1">
                <a:solidFill>
                  <a:schemeClr val="tx1"/>
                </a:solidFill>
                <a:effectLst/>
                <a:latin typeface="+mn-lt"/>
                <a:ea typeface="+mn-ea"/>
                <a:cs typeface="+mn-cs"/>
              </a:rPr>
              <a:t>éléments</a:t>
            </a:r>
            <a:r>
              <a:rPr lang="en-GB" sz="1200" b="1" i="1" kern="1200" dirty="0">
                <a:solidFill>
                  <a:schemeClr val="tx1"/>
                </a:solidFill>
                <a:effectLst/>
                <a:latin typeface="+mn-lt"/>
                <a:ea typeface="+mn-ea"/>
                <a:cs typeface="+mn-cs"/>
              </a:rPr>
              <a:t> du </a:t>
            </a:r>
            <a:r>
              <a:rPr lang="en-GB" sz="1200" b="1" i="1" kern="1200" dirty="0" err="1">
                <a:solidFill>
                  <a:schemeClr val="tx1"/>
                </a:solidFill>
                <a:effectLst/>
                <a:latin typeface="+mn-lt"/>
                <a:ea typeface="+mn-ea"/>
                <a:cs typeface="+mn-cs"/>
              </a:rPr>
              <a:t>développement</a:t>
            </a:r>
            <a:r>
              <a:rPr lang="en-GB" sz="1200" b="1" i="1" kern="1200" dirty="0">
                <a:solidFill>
                  <a:schemeClr val="tx1"/>
                </a:solidFill>
                <a:effectLst/>
                <a:latin typeface="+mn-lt"/>
                <a:ea typeface="+mn-ea"/>
                <a:cs typeface="+mn-cs"/>
              </a:rPr>
              <a:t> de </a:t>
            </a:r>
            <a:r>
              <a:rPr lang="en-GB" sz="1200" b="1" i="1" kern="1200" dirty="0" err="1">
                <a:solidFill>
                  <a:schemeClr val="tx1"/>
                </a:solidFill>
                <a:effectLst/>
                <a:latin typeface="+mn-lt"/>
                <a:ea typeface="+mn-ea"/>
                <a:cs typeface="+mn-cs"/>
              </a:rPr>
              <a:t>l'enfant</a:t>
            </a:r>
            <a:r>
              <a:rPr lang="en-GB" sz="1200" b="1" i="1" kern="1200" dirty="0">
                <a:solidFill>
                  <a:schemeClr val="tx1"/>
                </a:solidFill>
                <a:effectLst/>
                <a:latin typeface="+mn-lt"/>
                <a:ea typeface="+mn-ea"/>
                <a:cs typeface="+mn-cs"/>
              </a:rPr>
              <a:t> et </a:t>
            </a:r>
            <a:r>
              <a:rPr lang="en-GB" sz="1200" b="1" i="1" kern="1200" dirty="0" err="1">
                <a:solidFill>
                  <a:schemeClr val="tx1"/>
                </a:solidFill>
                <a:effectLst/>
                <a:latin typeface="+mn-lt"/>
                <a:ea typeface="+mn-ea"/>
                <a:cs typeface="+mn-cs"/>
              </a:rPr>
              <a:t>leur</a:t>
            </a:r>
            <a:r>
              <a:rPr lang="en-GB" sz="1200" b="1"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compréhension</a:t>
            </a:r>
            <a:r>
              <a:rPr lang="en-GB" sz="1200" b="1" i="1" kern="1200" dirty="0">
                <a:solidFill>
                  <a:schemeClr val="tx1"/>
                </a:solidFill>
                <a:effectLst/>
                <a:latin typeface="+mn-lt"/>
                <a:ea typeface="+mn-ea"/>
                <a:cs typeface="+mn-cs"/>
              </a:rPr>
              <a:t> des situations</a:t>
            </a:r>
            <a:endParaRPr lang="fr-BE" sz="1200" b="1" i="1"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Il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nécessaire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d'adapter</a:t>
            </a:r>
            <a:r>
              <a:rPr lang="en-GB" sz="1200" kern="1200" dirty="0">
                <a:solidFill>
                  <a:schemeClr val="tx1"/>
                </a:solidFill>
                <a:effectLst/>
                <a:latin typeface="+mn-lt"/>
                <a:ea typeface="+mn-ea"/>
                <a:cs typeface="+mn-cs"/>
              </a:rPr>
              <a:t> la communication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l'âge</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maturité</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Chaque</a:t>
            </a:r>
            <a:r>
              <a:rPr lang="en-GB" sz="1200" kern="1200" dirty="0">
                <a:solidFill>
                  <a:schemeClr val="tx1"/>
                </a:solidFill>
                <a:effectLst/>
                <a:latin typeface="+mn-lt"/>
                <a:ea typeface="+mn-ea"/>
                <a:cs typeface="+mn-cs"/>
              </a:rPr>
              <a:t> enfant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différent</a:t>
            </a:r>
            <a:r>
              <a:rPr lang="en-GB" sz="1200" kern="1200" dirty="0">
                <a:solidFill>
                  <a:schemeClr val="tx1"/>
                </a:solidFill>
                <a:effectLst/>
                <a:latin typeface="+mn-lt"/>
                <a:ea typeface="+mn-ea"/>
                <a:cs typeface="+mn-cs"/>
              </a:rPr>
              <a:t>, il </a:t>
            </a:r>
            <a:r>
              <a:rPr lang="en-GB" sz="1200" kern="1200" dirty="0" err="1">
                <a:solidFill>
                  <a:schemeClr val="tx1"/>
                </a:solidFill>
                <a:effectLst/>
                <a:latin typeface="+mn-lt"/>
                <a:ea typeface="+mn-ea"/>
                <a:cs typeface="+mn-cs"/>
              </a:rPr>
              <a:t>n'est</a:t>
            </a:r>
            <a:r>
              <a:rPr lang="en-GB" sz="1200" kern="1200" dirty="0">
                <a:solidFill>
                  <a:schemeClr val="tx1"/>
                </a:solidFill>
                <a:effectLst/>
                <a:latin typeface="+mn-lt"/>
                <a:ea typeface="+mn-ea"/>
                <a:cs typeface="+mn-cs"/>
              </a:rPr>
              <a:t> pas possible de </a:t>
            </a:r>
            <a:r>
              <a:rPr lang="en-GB" sz="1200" kern="1200" dirty="0" err="1">
                <a:solidFill>
                  <a:schemeClr val="tx1"/>
                </a:solidFill>
                <a:effectLst/>
                <a:latin typeface="+mn-lt"/>
                <a:ea typeface="+mn-ea"/>
                <a:cs typeface="+mn-cs"/>
              </a:rPr>
              <a:t>connaître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capacités</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compréhension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uniquement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fonction</a:t>
            </a:r>
            <a:r>
              <a:rPr lang="en-GB" sz="1200" kern="1200" dirty="0">
                <a:solidFill>
                  <a:schemeClr val="tx1"/>
                </a:solidFill>
                <a:effectLst/>
                <a:latin typeface="+mn-lt"/>
                <a:ea typeface="+mn-ea"/>
                <a:cs typeface="+mn-cs"/>
              </a:rPr>
              <a:t> de son </a:t>
            </a:r>
            <a:r>
              <a:rPr lang="en-GB" sz="1200" kern="1200" dirty="0" err="1">
                <a:solidFill>
                  <a:schemeClr val="tx1"/>
                </a:solidFill>
                <a:effectLst/>
                <a:latin typeface="+mn-lt"/>
                <a:ea typeface="+mn-ea"/>
                <a:cs typeface="+mn-cs"/>
              </a:rPr>
              <a:t>âge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cependant</a:t>
            </a:r>
            <a:r>
              <a:rPr lang="en-GB" sz="1200" kern="1200" dirty="0">
                <a:solidFill>
                  <a:schemeClr val="tx1"/>
                </a:solidFill>
                <a:effectLst/>
                <a:latin typeface="+mn-lt"/>
                <a:ea typeface="+mn-ea"/>
                <a:cs typeface="+mn-cs"/>
              </a:rPr>
              <a:t> le </a:t>
            </a:r>
            <a:r>
              <a:rPr lang="en-GB" sz="1200" kern="1200" dirty="0" err="1">
                <a:solidFill>
                  <a:schemeClr val="tx1"/>
                </a:solidFill>
                <a:effectLst/>
                <a:latin typeface="+mn-lt"/>
                <a:ea typeface="+mn-ea"/>
                <a:cs typeface="+mn-cs"/>
              </a:rPr>
              <a:t>développement</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a un impact important sur la </a:t>
            </a:r>
            <a:r>
              <a:rPr lang="en-GB" sz="1200" kern="1200" dirty="0" err="1">
                <a:solidFill>
                  <a:schemeClr val="tx1"/>
                </a:solidFill>
                <a:effectLst/>
                <a:latin typeface="+mn-lt"/>
                <a:ea typeface="+mn-ea"/>
                <a:cs typeface="+mn-cs"/>
              </a:rPr>
              <a:t>façon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dont</a:t>
            </a:r>
            <a:r>
              <a:rPr lang="en-GB" sz="1200" kern="1200" dirty="0">
                <a:solidFill>
                  <a:schemeClr val="tx1"/>
                </a:solidFill>
                <a:effectLst/>
                <a:latin typeface="+mn-lt"/>
                <a:ea typeface="+mn-ea"/>
                <a:cs typeface="+mn-cs"/>
              </a:rPr>
              <a:t> il </a:t>
            </a:r>
            <a:r>
              <a:rPr lang="en-GB" sz="1200" kern="1200" dirty="0" err="1">
                <a:solidFill>
                  <a:schemeClr val="tx1"/>
                </a:solidFill>
                <a:effectLst/>
                <a:latin typeface="+mn-lt"/>
                <a:ea typeface="+mn-ea"/>
                <a:cs typeface="+mn-cs"/>
              </a:rPr>
              <a:t>comprend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certaines</a:t>
            </a:r>
            <a:r>
              <a:rPr lang="en-GB" sz="1200" kern="1200" dirty="0">
                <a:solidFill>
                  <a:schemeClr val="tx1"/>
                </a:solidFill>
                <a:effectLst/>
                <a:latin typeface="+mn-lt"/>
                <a:ea typeface="+mn-ea"/>
                <a:cs typeface="+mn-cs"/>
              </a:rPr>
              <a:t> situations, </a:t>
            </a:r>
            <a:r>
              <a:rPr lang="en-GB" sz="1200" kern="1200" dirty="0" err="1">
                <a:solidFill>
                  <a:schemeClr val="tx1"/>
                </a:solidFill>
                <a:effectLst/>
                <a:latin typeface="+mn-lt"/>
                <a:ea typeface="+mn-ea"/>
                <a:cs typeface="+mn-cs"/>
              </a:rPr>
              <a:t>notamment</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procédures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judiciaires</a:t>
            </a:r>
            <a:r>
              <a:rPr lang="en-GB" sz="1200" kern="1200" dirty="0">
                <a:solidFill>
                  <a:schemeClr val="tx1"/>
                </a:solidFill>
                <a:effectLst/>
                <a:latin typeface="+mn-lt"/>
                <a:ea typeface="+mn-ea"/>
                <a:cs typeface="+mn-cs"/>
              </a:rPr>
              <a:t>. Extrait du matériel de formation </a:t>
            </a:r>
            <a:r>
              <a:rPr lang="en-GB" sz="1200" i="1" kern="1200" dirty="0" err="1">
                <a:solidFill>
                  <a:schemeClr val="tx1"/>
                </a:solidFill>
                <a:effectLst/>
                <a:latin typeface="+mn-lt"/>
                <a:ea typeface="+mn-ea"/>
                <a:cs typeface="+mn-cs"/>
              </a:rPr>
              <a:t>Youthlab</a:t>
            </a:r>
            <a:r>
              <a:rPr lang="en-GB" sz="1200" kern="1200" dirty="0">
                <a:solidFill>
                  <a:schemeClr val="tx1"/>
                </a:solidFill>
                <a:effectLst/>
                <a:latin typeface="+mn-lt"/>
                <a:ea typeface="+mn-ea"/>
                <a:cs typeface="+mn-cs"/>
              </a:rPr>
              <a:t> : Les enfants de 12-13 </a:t>
            </a:r>
            <a:r>
              <a:rPr lang="en-GB" sz="1200" kern="1200" dirty="0" err="1">
                <a:solidFill>
                  <a:schemeClr val="tx1"/>
                </a:solidFill>
                <a:effectLst/>
                <a:latin typeface="+mn-lt"/>
                <a:ea typeface="+mn-ea"/>
                <a:cs typeface="+mn-cs"/>
              </a:rPr>
              <a:t>ans</a:t>
            </a:r>
            <a:r>
              <a:rPr lang="en-GB" sz="1200" kern="1200" dirty="0">
                <a:solidFill>
                  <a:schemeClr val="tx1"/>
                </a:solidFill>
                <a:effectLst/>
                <a:latin typeface="+mn-lt"/>
                <a:ea typeface="+mn-ea"/>
                <a:cs typeface="+mn-cs"/>
              </a:rPr>
              <a:t> ne se </a:t>
            </a:r>
            <a:r>
              <a:rPr lang="en-GB" sz="1200" kern="1200" dirty="0" err="1">
                <a:solidFill>
                  <a:schemeClr val="tx1"/>
                </a:solidFill>
                <a:effectLst/>
                <a:latin typeface="+mn-lt"/>
                <a:ea typeface="+mn-ea"/>
                <a:cs typeface="+mn-cs"/>
              </a:rPr>
              <a:t>sentent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généralement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connectés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leur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environnement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immédiat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famille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groupe</a:t>
            </a:r>
            <a:r>
              <a:rPr lang="en-GB" sz="1200" kern="1200" dirty="0">
                <a:solidFill>
                  <a:schemeClr val="tx1"/>
                </a:solidFill>
                <a:effectLst/>
                <a:latin typeface="+mn-lt"/>
                <a:ea typeface="+mn-ea"/>
                <a:cs typeface="+mn-cs"/>
              </a:rPr>
              <a:t> de pairs, école). Les enfants de 15 </a:t>
            </a:r>
            <a:r>
              <a:rPr lang="en-GB" sz="1200" kern="1200" dirty="0" err="1">
                <a:solidFill>
                  <a:schemeClr val="tx1"/>
                </a:solidFill>
                <a:effectLst/>
                <a:latin typeface="+mn-lt"/>
                <a:ea typeface="+mn-ea"/>
                <a:cs typeface="+mn-cs"/>
              </a:rPr>
              <a:t>ans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sont</a:t>
            </a:r>
            <a:r>
              <a:rPr lang="en-GB" sz="1200" kern="1200" dirty="0">
                <a:solidFill>
                  <a:schemeClr val="tx1"/>
                </a:solidFill>
                <a:effectLst/>
                <a:latin typeface="+mn-lt"/>
                <a:ea typeface="+mn-ea"/>
                <a:cs typeface="+mn-cs"/>
              </a:rPr>
              <a:t> plus </a:t>
            </a:r>
            <a:r>
              <a:rPr lang="en-GB" sz="1200" kern="1200" dirty="0" err="1">
                <a:solidFill>
                  <a:schemeClr val="tx1"/>
                </a:solidFill>
                <a:effectLst/>
                <a:latin typeface="+mn-lt"/>
                <a:ea typeface="+mn-ea"/>
                <a:cs typeface="+mn-cs"/>
              </a:rPr>
              <a:t>susceptibles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d'avoir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compréhension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limitée</a:t>
            </a:r>
            <a:r>
              <a:rPr lang="en-GB" sz="1200" kern="1200" dirty="0">
                <a:solidFill>
                  <a:schemeClr val="tx1"/>
                </a:solidFill>
                <a:effectLst/>
                <a:latin typeface="+mn-lt"/>
                <a:ea typeface="+mn-ea"/>
                <a:cs typeface="+mn-cs"/>
              </a:rPr>
              <a:t> des </a:t>
            </a:r>
            <a:r>
              <a:rPr lang="en-GB" sz="1200" kern="1200" dirty="0" err="1">
                <a:solidFill>
                  <a:schemeClr val="tx1"/>
                </a:solidFill>
                <a:effectLst/>
                <a:latin typeface="+mn-lt"/>
                <a:ea typeface="+mn-ea"/>
                <a:cs typeface="+mn-cs"/>
              </a:rPr>
              <a:t>procédures</a:t>
            </a:r>
            <a:r>
              <a:rPr lang="en-GB" sz="1200" kern="1200" dirty="0">
                <a:solidFill>
                  <a:schemeClr val="tx1"/>
                </a:solidFill>
                <a:effectLst/>
                <a:latin typeface="+mn-lt"/>
                <a:ea typeface="+mn-ea"/>
                <a:cs typeface="+mn-cs"/>
              </a:rPr>
              <a:t>. Les enfants de 16-17 </a:t>
            </a:r>
            <a:r>
              <a:rPr lang="en-GB" sz="1200" kern="1200" dirty="0" err="1">
                <a:solidFill>
                  <a:schemeClr val="tx1"/>
                </a:solidFill>
                <a:effectLst/>
                <a:latin typeface="+mn-lt"/>
                <a:ea typeface="+mn-ea"/>
                <a:cs typeface="+mn-cs"/>
              </a:rPr>
              <a:t>ans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souvent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compréhension</a:t>
            </a:r>
            <a:r>
              <a:rPr lang="en-GB" sz="1200" kern="1200" dirty="0">
                <a:solidFill>
                  <a:schemeClr val="tx1"/>
                </a:solidFill>
                <a:effectLst/>
                <a:latin typeface="+mn-lt"/>
                <a:ea typeface="+mn-ea"/>
                <a:cs typeface="+mn-cs"/>
              </a:rPr>
              <a:t> plus </a:t>
            </a:r>
            <a:r>
              <a:rPr lang="en-GB" sz="1200" kern="1200" dirty="0" err="1">
                <a:solidFill>
                  <a:schemeClr val="tx1"/>
                </a:solidFill>
                <a:effectLst/>
                <a:latin typeface="+mn-lt"/>
                <a:ea typeface="+mn-ea"/>
                <a:cs typeface="+mn-cs"/>
              </a:rPr>
              <a:t>proche</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celle</a:t>
            </a:r>
            <a:r>
              <a:rPr lang="en-GB" sz="1200" kern="1200" dirty="0">
                <a:solidFill>
                  <a:schemeClr val="tx1"/>
                </a:solidFill>
                <a:effectLst/>
                <a:latin typeface="+mn-lt"/>
                <a:ea typeface="+mn-ea"/>
                <a:cs typeface="+mn-cs"/>
              </a:rPr>
              <a:t> des </a:t>
            </a:r>
            <a:r>
              <a:rPr lang="en-GB" sz="1200" kern="1200" dirty="0" err="1">
                <a:solidFill>
                  <a:schemeClr val="tx1"/>
                </a:solidFill>
                <a:effectLst/>
                <a:latin typeface="+mn-lt"/>
                <a:ea typeface="+mn-ea"/>
                <a:cs typeface="+mn-cs"/>
              </a:rPr>
              <a:t>jeunes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adultes</a:t>
            </a:r>
            <a:r>
              <a:rPr lang="en-GB" sz="1200" kern="1200" dirty="0">
                <a:solidFill>
                  <a:schemeClr val="tx1"/>
                </a:solidFill>
                <a:effectLst/>
                <a:latin typeface="+mn-lt"/>
                <a:ea typeface="+mn-ea"/>
                <a:cs typeface="+mn-cs"/>
              </a:rPr>
              <a:t> (18-24 </a:t>
            </a:r>
            <a:r>
              <a:rPr lang="en-GB" sz="1200" kern="1200" dirty="0" err="1">
                <a:solidFill>
                  <a:schemeClr val="tx1"/>
                </a:solidFill>
                <a:effectLst/>
                <a:latin typeface="+mn-lt"/>
                <a:ea typeface="+mn-ea"/>
                <a:cs typeface="+mn-cs"/>
              </a:rPr>
              <a:t>ans</a:t>
            </a:r>
            <a:r>
              <a:rPr lang="en-GB" sz="1200" kern="1200" dirty="0">
                <a:solidFill>
                  <a:schemeClr val="tx1"/>
                </a:solidFill>
                <a:effectLst/>
                <a:latin typeface="+mn-lt"/>
                <a:ea typeface="+mn-ea"/>
                <a:cs typeface="+mn-cs"/>
              </a:rPr>
              <a:t>). </a:t>
            </a:r>
          </a:p>
          <a:p>
            <a:pPr lvl="0" algn="just"/>
            <a:endParaRPr lang="en-GB" sz="1200" b="1" i="1" kern="1200" dirty="0">
              <a:solidFill>
                <a:schemeClr val="tx1"/>
              </a:solidFill>
              <a:effectLst/>
              <a:latin typeface="+mn-lt"/>
              <a:ea typeface="+mn-ea"/>
              <a:cs typeface="+mn-cs"/>
            </a:endParaRPr>
          </a:p>
          <a:p>
            <a:pPr lvl="0" algn="just"/>
            <a:r>
              <a:rPr lang="en-GB" sz="1200" b="1" i="1" kern="1200" dirty="0">
                <a:solidFill>
                  <a:schemeClr val="tx1"/>
                </a:solidFill>
                <a:effectLst/>
                <a:latin typeface="+mn-lt"/>
                <a:ea typeface="+mn-ea"/>
                <a:cs typeface="+mn-cs"/>
              </a:rPr>
              <a:t>d.</a:t>
            </a:r>
            <a:r>
              <a:rPr lang="en-GB" sz="1200" b="1" i="1" kern="1200" baseline="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Suggestibilité</a:t>
            </a:r>
            <a:r>
              <a:rPr lang="en-GB" sz="1200" b="1" i="1" kern="1200" dirty="0">
                <a:solidFill>
                  <a:schemeClr val="tx1"/>
                </a:solidFill>
                <a:effectLst/>
                <a:latin typeface="+mn-lt"/>
                <a:ea typeface="+mn-ea"/>
                <a:cs typeface="+mn-cs"/>
              </a:rPr>
              <a:t> et </a:t>
            </a:r>
            <a:r>
              <a:rPr lang="en-GB" sz="1200" b="1" i="1" kern="1200" dirty="0" err="1">
                <a:solidFill>
                  <a:schemeClr val="tx1"/>
                </a:solidFill>
                <a:effectLst/>
                <a:latin typeface="+mn-lt"/>
                <a:ea typeface="+mn-ea"/>
                <a:cs typeface="+mn-cs"/>
              </a:rPr>
              <a:t>conformisme</a:t>
            </a:r>
            <a:endParaRPr lang="en-GB" sz="1200" b="1" i="1"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algn="just"/>
            <a:r>
              <a:rPr lang="en-GB" sz="1200" b="1" kern="1200" dirty="0">
                <a:solidFill>
                  <a:schemeClr val="tx1"/>
                </a:solidFill>
                <a:effectLst/>
                <a:latin typeface="+mn-lt"/>
                <a:ea typeface="+mn-ea"/>
                <a:cs typeface="+mn-cs"/>
              </a:rPr>
              <a:t>Extrait du </a:t>
            </a:r>
            <a:r>
              <a:rPr lang="en-GB" sz="1200" b="1" kern="1200" dirty="0" err="1">
                <a:solidFill>
                  <a:schemeClr val="tx1"/>
                </a:solidFill>
                <a:effectLst/>
                <a:latin typeface="+mn-lt"/>
                <a:ea typeface="+mn-ea"/>
                <a:cs typeface="+mn-cs"/>
              </a:rPr>
              <a:t>manuel</a:t>
            </a:r>
            <a:r>
              <a:rPr lang="en-GB" sz="1200" b="1" kern="1200" dirty="0">
                <a:solidFill>
                  <a:schemeClr val="tx1"/>
                </a:solidFill>
                <a:effectLst/>
                <a:latin typeface="+mn-lt"/>
                <a:ea typeface="+mn-ea"/>
                <a:cs typeface="+mn-cs"/>
              </a:rPr>
              <a:t> de Fair Trials (Advancing the Defence Rights of Children Manual for Practitioners), </a:t>
            </a:r>
            <a:r>
              <a:rPr lang="en-GB" sz="1200" b="0" kern="1200" dirty="0">
                <a:solidFill>
                  <a:schemeClr val="tx1"/>
                </a:solidFill>
                <a:effectLst/>
                <a:latin typeface="+mn-lt"/>
                <a:ea typeface="+mn-ea"/>
                <a:cs typeface="+mn-cs"/>
              </a:rPr>
              <a:t>page 60 - 61 : </a:t>
            </a:r>
          </a:p>
          <a:p>
            <a:pPr algn="just"/>
            <a:r>
              <a:rPr lang="en-GB" sz="1200" b="0" kern="1200" dirty="0">
                <a:solidFill>
                  <a:schemeClr val="tx1"/>
                </a:solidFill>
                <a:effectLst/>
                <a:latin typeface="+mn-lt"/>
                <a:ea typeface="+mn-ea"/>
                <a:cs typeface="+mn-cs"/>
              </a:rPr>
              <a:t>"</a:t>
            </a:r>
            <a:r>
              <a:rPr lang="en-GB" sz="1200" b="0" kern="1200" dirty="0" err="1">
                <a:solidFill>
                  <a:schemeClr val="tx1"/>
                </a:solidFill>
                <a:effectLst/>
                <a:latin typeface="+mn-lt"/>
                <a:ea typeface="+mn-ea"/>
                <a:cs typeface="+mn-cs"/>
              </a:rPr>
              <a:t>En</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général</a:t>
            </a:r>
            <a:r>
              <a:rPr lang="en-GB" sz="1200" b="0" kern="1200" dirty="0">
                <a:solidFill>
                  <a:schemeClr val="tx1"/>
                </a:solidFill>
                <a:effectLst/>
                <a:latin typeface="+mn-lt"/>
                <a:ea typeface="+mn-ea"/>
                <a:cs typeface="+mn-cs"/>
              </a:rPr>
              <a:t>, les enfants </a:t>
            </a:r>
            <a:r>
              <a:rPr lang="en-GB" sz="1200" b="0" kern="1200" dirty="0" err="1">
                <a:solidFill>
                  <a:schemeClr val="tx1"/>
                </a:solidFill>
                <a:effectLst/>
                <a:latin typeface="+mn-lt"/>
                <a:ea typeface="+mn-ea"/>
                <a:cs typeface="+mn-cs"/>
              </a:rPr>
              <a:t>sont</a:t>
            </a:r>
            <a:r>
              <a:rPr lang="en-GB" sz="1200" b="0" kern="1200" dirty="0">
                <a:solidFill>
                  <a:schemeClr val="tx1"/>
                </a:solidFill>
                <a:effectLst/>
                <a:latin typeface="+mn-lt"/>
                <a:ea typeface="+mn-ea"/>
                <a:cs typeface="+mn-cs"/>
              </a:rPr>
              <a:t> plus </a:t>
            </a:r>
            <a:r>
              <a:rPr lang="en-GB" sz="1200" b="0" kern="1200" dirty="0" err="1">
                <a:solidFill>
                  <a:schemeClr val="tx1"/>
                </a:solidFill>
                <a:effectLst/>
                <a:latin typeface="+mn-lt"/>
                <a:ea typeface="+mn-ea"/>
                <a:cs typeface="+mn-cs"/>
              </a:rPr>
              <a:t>dociles</a:t>
            </a:r>
            <a:r>
              <a:rPr lang="en-GB" sz="1200" b="0" kern="1200" dirty="0">
                <a:solidFill>
                  <a:schemeClr val="tx1"/>
                </a:solidFill>
                <a:effectLst/>
                <a:latin typeface="+mn-lt"/>
                <a:ea typeface="+mn-ea"/>
                <a:cs typeface="+mn-cs"/>
              </a:rPr>
              <a:t> et </a:t>
            </a:r>
            <a:r>
              <a:rPr lang="en-GB" sz="1200" b="0" kern="1200" dirty="0" err="1">
                <a:solidFill>
                  <a:schemeClr val="tx1"/>
                </a:solidFill>
                <a:effectLst/>
                <a:latin typeface="+mn-lt"/>
                <a:ea typeface="+mn-ea"/>
                <a:cs typeface="+mn-cs"/>
              </a:rPr>
              <a:t>influençables</a:t>
            </a:r>
            <a:r>
              <a:rPr lang="en-GB" sz="1200" b="0" kern="1200" dirty="0">
                <a:solidFill>
                  <a:schemeClr val="tx1"/>
                </a:solidFill>
                <a:effectLst/>
                <a:latin typeface="+mn-lt"/>
                <a:ea typeface="+mn-ea"/>
                <a:cs typeface="+mn-cs"/>
              </a:rPr>
              <a:t> que les </a:t>
            </a:r>
            <a:r>
              <a:rPr lang="en-GB" sz="1200" b="0" kern="1200" dirty="0" err="1">
                <a:solidFill>
                  <a:schemeClr val="tx1"/>
                </a:solidFill>
                <a:effectLst/>
                <a:latin typeface="+mn-lt"/>
                <a:ea typeface="+mn-ea"/>
                <a:cs typeface="+mn-cs"/>
              </a:rPr>
              <a:t>adultes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Cela</a:t>
            </a:r>
            <a:r>
              <a:rPr lang="en-GB" sz="1200" b="0" kern="1200" dirty="0">
                <a:solidFill>
                  <a:schemeClr val="tx1"/>
                </a:solidFill>
                <a:effectLst/>
                <a:latin typeface="+mn-lt"/>
                <a:ea typeface="+mn-ea"/>
                <a:cs typeface="+mn-cs"/>
              </a:rPr>
              <a:t> a des implications </a:t>
            </a:r>
            <a:r>
              <a:rPr lang="en-GB" sz="1200" b="0" kern="1200" dirty="0" err="1">
                <a:solidFill>
                  <a:schemeClr val="tx1"/>
                </a:solidFill>
                <a:effectLst/>
                <a:latin typeface="+mn-lt"/>
                <a:ea typeface="+mn-ea"/>
                <a:cs typeface="+mn-cs"/>
              </a:rPr>
              <a:t>importantes</a:t>
            </a:r>
            <a:r>
              <a:rPr lang="en-GB" sz="1200" b="0" kern="1200" dirty="0">
                <a:solidFill>
                  <a:schemeClr val="tx1"/>
                </a:solidFill>
                <a:effectLst/>
                <a:latin typeface="+mn-lt"/>
                <a:ea typeface="+mn-ea"/>
                <a:cs typeface="+mn-cs"/>
              </a:rPr>
              <a:t> sur la manière </a:t>
            </a:r>
            <a:r>
              <a:rPr lang="en-GB" sz="1200" b="0" kern="1200" dirty="0" err="1">
                <a:solidFill>
                  <a:schemeClr val="tx1"/>
                </a:solidFill>
                <a:effectLst/>
                <a:latin typeface="+mn-lt"/>
                <a:ea typeface="+mn-ea"/>
                <a:cs typeface="+mn-cs"/>
              </a:rPr>
              <a:t>dont</a:t>
            </a:r>
            <a:r>
              <a:rPr lang="en-GB" sz="1200" b="0" kern="1200" dirty="0">
                <a:solidFill>
                  <a:schemeClr val="tx1"/>
                </a:solidFill>
                <a:effectLst/>
                <a:latin typeface="+mn-lt"/>
                <a:ea typeface="+mn-ea"/>
                <a:cs typeface="+mn-cs"/>
              </a:rPr>
              <a:t> les enfants </a:t>
            </a:r>
            <a:r>
              <a:rPr lang="en-GB" sz="1200" b="0" kern="1200" dirty="0" err="1">
                <a:solidFill>
                  <a:schemeClr val="tx1"/>
                </a:solidFill>
                <a:effectLst/>
                <a:latin typeface="+mn-lt"/>
                <a:ea typeface="+mn-ea"/>
                <a:cs typeface="+mn-cs"/>
              </a:rPr>
              <a:t>doivent</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être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interrogés</a:t>
            </a:r>
            <a:r>
              <a:rPr lang="en-GB" sz="1200" b="0" kern="1200" dirty="0">
                <a:solidFill>
                  <a:schemeClr val="tx1"/>
                </a:solidFill>
                <a:effectLst/>
                <a:latin typeface="+mn-lt"/>
                <a:ea typeface="+mn-ea"/>
                <a:cs typeface="+mn-cs"/>
              </a:rPr>
              <a:t> par les </a:t>
            </a:r>
            <a:r>
              <a:rPr lang="en-GB" sz="1200" b="0" kern="1200" dirty="0" err="1">
                <a:solidFill>
                  <a:schemeClr val="tx1"/>
                </a:solidFill>
                <a:effectLst/>
                <a:latin typeface="+mn-lt"/>
                <a:ea typeface="+mn-ea"/>
                <a:cs typeface="+mn-cs"/>
              </a:rPr>
              <a:t>professionnels</a:t>
            </a:r>
            <a:r>
              <a:rPr lang="en-GB" sz="1200" b="0" kern="1200" dirty="0">
                <a:solidFill>
                  <a:schemeClr val="tx1"/>
                </a:solidFill>
                <a:effectLst/>
                <a:latin typeface="+mn-lt"/>
                <a:ea typeface="+mn-ea"/>
                <a:cs typeface="+mn-cs"/>
              </a:rPr>
              <a:t>. Pour les </a:t>
            </a:r>
            <a:r>
              <a:rPr lang="en-GB" sz="1200" b="0" kern="1200" dirty="0" err="1">
                <a:solidFill>
                  <a:schemeClr val="tx1"/>
                </a:solidFill>
                <a:effectLst/>
                <a:latin typeface="+mn-lt"/>
                <a:ea typeface="+mn-ea"/>
                <a:cs typeface="+mn-cs"/>
              </a:rPr>
              <a:t>avocat.e.s</a:t>
            </a:r>
            <a:r>
              <a:rPr lang="en-GB" sz="1200" b="0" kern="1200" dirty="0">
                <a:solidFill>
                  <a:schemeClr val="tx1"/>
                </a:solidFill>
                <a:effectLst/>
                <a:latin typeface="+mn-lt"/>
                <a:ea typeface="+mn-ea"/>
                <a:cs typeface="+mn-cs"/>
              </a:rPr>
              <a:t>, il </a:t>
            </a:r>
            <a:r>
              <a:rPr lang="en-GB" sz="1200" b="0" kern="1200" dirty="0" err="1">
                <a:solidFill>
                  <a:schemeClr val="tx1"/>
                </a:solidFill>
                <a:effectLst/>
                <a:latin typeface="+mn-lt"/>
                <a:ea typeface="+mn-ea"/>
                <a:cs typeface="+mn-cs"/>
              </a:rPr>
              <a:t>est</a:t>
            </a:r>
            <a:r>
              <a:rPr lang="en-GB" sz="1200" b="0" kern="1200" dirty="0">
                <a:solidFill>
                  <a:schemeClr val="tx1"/>
                </a:solidFill>
                <a:effectLst/>
                <a:latin typeface="+mn-lt"/>
                <a:ea typeface="+mn-ea"/>
                <a:cs typeface="+mn-cs"/>
              </a:rPr>
              <a:t> important </a:t>
            </a:r>
            <a:r>
              <a:rPr lang="en-GB" sz="1200" b="0" kern="1200" dirty="0" err="1">
                <a:solidFill>
                  <a:schemeClr val="tx1"/>
                </a:solidFill>
                <a:effectLst/>
                <a:latin typeface="+mn-lt"/>
                <a:ea typeface="+mn-ea"/>
                <a:cs typeface="+mn-cs"/>
              </a:rPr>
              <a:t>d'en</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tenir</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compte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lorsqu'ils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parlent</a:t>
            </a:r>
            <a:r>
              <a:rPr lang="en-GB" sz="1200" b="0" kern="1200" dirty="0">
                <a:solidFill>
                  <a:schemeClr val="tx1"/>
                </a:solidFill>
                <a:effectLst/>
                <a:latin typeface="+mn-lt"/>
                <a:ea typeface="+mn-ea"/>
                <a:cs typeface="+mn-cs"/>
              </a:rPr>
              <a:t> avec un enfant, </a:t>
            </a:r>
            <a:r>
              <a:rPr lang="en-GB" sz="1200" b="0" kern="1200" dirty="0" err="1">
                <a:solidFill>
                  <a:schemeClr val="tx1"/>
                </a:solidFill>
                <a:effectLst/>
                <a:latin typeface="+mn-lt"/>
                <a:ea typeface="+mn-ea"/>
                <a:cs typeface="+mn-cs"/>
              </a:rPr>
              <a:t>mais</a:t>
            </a:r>
            <a:r>
              <a:rPr lang="en-GB" sz="1200" b="0" kern="1200" dirty="0">
                <a:solidFill>
                  <a:schemeClr val="tx1"/>
                </a:solidFill>
                <a:effectLst/>
                <a:latin typeface="+mn-lt"/>
                <a:ea typeface="+mn-ea"/>
                <a:cs typeface="+mn-cs"/>
              </a:rPr>
              <a:t> il </a:t>
            </a:r>
            <a:r>
              <a:rPr lang="en-GB" sz="1200" b="0" kern="1200" dirty="0" err="1">
                <a:solidFill>
                  <a:schemeClr val="tx1"/>
                </a:solidFill>
                <a:effectLst/>
                <a:latin typeface="+mn-lt"/>
                <a:ea typeface="+mn-ea"/>
                <a:cs typeface="+mn-cs"/>
              </a:rPr>
              <a:t>est</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également</a:t>
            </a:r>
            <a:r>
              <a:rPr lang="en-GB" sz="1200" b="0" kern="1200" dirty="0">
                <a:solidFill>
                  <a:schemeClr val="tx1"/>
                </a:solidFill>
                <a:effectLst/>
                <a:latin typeface="+mn-lt"/>
                <a:ea typeface="+mn-ea"/>
                <a:cs typeface="+mn-cs"/>
              </a:rPr>
              <a:t> important </a:t>
            </a:r>
            <a:r>
              <a:rPr lang="en-GB" sz="1200" b="0" kern="1200" dirty="0" err="1">
                <a:solidFill>
                  <a:schemeClr val="tx1"/>
                </a:solidFill>
                <a:effectLst/>
                <a:latin typeface="+mn-lt"/>
                <a:ea typeface="+mn-ea"/>
                <a:cs typeface="+mn-cs"/>
              </a:rPr>
              <a:t>d'en</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être</a:t>
            </a:r>
            <a:r>
              <a:rPr lang="en-GB" sz="1200" b="0" kern="1200" dirty="0">
                <a:solidFill>
                  <a:schemeClr val="tx1"/>
                </a:solidFill>
                <a:effectLst/>
                <a:latin typeface="+mn-lt"/>
                <a:ea typeface="+mn-ea"/>
                <a:cs typeface="+mn-cs"/>
              </a:rPr>
              <a:t> conscient </a:t>
            </a:r>
            <a:r>
              <a:rPr lang="en-GB" sz="1200" b="0" kern="1200" dirty="0" err="1">
                <a:solidFill>
                  <a:schemeClr val="tx1"/>
                </a:solidFill>
                <a:effectLst/>
                <a:latin typeface="+mn-lt"/>
                <a:ea typeface="+mn-ea"/>
                <a:cs typeface="+mn-cs"/>
              </a:rPr>
              <a:t>lorsqu'ils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accompagnent</a:t>
            </a:r>
            <a:r>
              <a:rPr lang="en-GB" sz="1200" b="0" kern="1200" dirty="0">
                <a:solidFill>
                  <a:schemeClr val="tx1"/>
                </a:solidFill>
                <a:effectLst/>
                <a:latin typeface="+mn-lt"/>
                <a:ea typeface="+mn-ea"/>
                <a:cs typeface="+mn-cs"/>
              </a:rPr>
              <a:t> un enfant suspect </a:t>
            </a:r>
            <a:r>
              <a:rPr lang="en-GB" sz="1200" b="0" kern="1200" dirty="0" err="1">
                <a:solidFill>
                  <a:schemeClr val="tx1"/>
                </a:solidFill>
                <a:effectLst/>
                <a:latin typeface="+mn-lt"/>
                <a:ea typeface="+mn-ea"/>
                <a:cs typeface="+mn-cs"/>
              </a:rPr>
              <a:t>lors</a:t>
            </a:r>
            <a:r>
              <a:rPr lang="en-GB" sz="1200" b="0" kern="1200" dirty="0">
                <a:solidFill>
                  <a:schemeClr val="tx1"/>
                </a:solidFill>
                <a:effectLst/>
                <a:latin typeface="+mn-lt"/>
                <a:ea typeface="+mn-ea"/>
                <a:cs typeface="+mn-cs"/>
              </a:rPr>
              <a:t> d'un </a:t>
            </a:r>
            <a:r>
              <a:rPr lang="en-GB" sz="1200" b="0" kern="1200" dirty="0" err="1">
                <a:solidFill>
                  <a:schemeClr val="tx1"/>
                </a:solidFill>
                <a:effectLst/>
                <a:latin typeface="+mn-lt"/>
                <a:ea typeface="+mn-ea"/>
                <a:cs typeface="+mn-cs"/>
              </a:rPr>
              <a:t>interrogatoire</a:t>
            </a:r>
            <a:r>
              <a:rPr lang="en-GB" sz="1200" b="0" kern="1200" dirty="0">
                <a:solidFill>
                  <a:schemeClr val="tx1"/>
                </a:solidFill>
                <a:effectLst/>
                <a:latin typeface="+mn-lt"/>
                <a:ea typeface="+mn-ea"/>
                <a:cs typeface="+mn-cs"/>
              </a:rPr>
              <a:t> de police </a:t>
            </a:r>
            <a:r>
              <a:rPr lang="en-GB" sz="1200" b="0" kern="1200" dirty="0" err="1">
                <a:solidFill>
                  <a:schemeClr val="tx1"/>
                </a:solidFill>
                <a:effectLst/>
                <a:latin typeface="+mn-lt"/>
                <a:ea typeface="+mn-ea"/>
                <a:cs typeface="+mn-cs"/>
              </a:rPr>
              <a:t>ou</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d'une</a:t>
            </a:r>
            <a:r>
              <a:rPr lang="en-GB" sz="1200" b="0" kern="1200" dirty="0">
                <a:solidFill>
                  <a:schemeClr val="tx1"/>
                </a:solidFill>
                <a:effectLst/>
                <a:latin typeface="+mn-lt"/>
                <a:ea typeface="+mn-ea"/>
                <a:cs typeface="+mn-cs"/>
              </a:rPr>
              <a:t> audience au tribunal. </a:t>
            </a:r>
          </a:p>
          <a:p>
            <a:pPr algn="just"/>
            <a:endParaRPr lang="en-GB" sz="1200" i="1" kern="1200" dirty="0">
              <a:solidFill>
                <a:schemeClr val="tx1"/>
              </a:solidFill>
              <a:effectLst/>
              <a:latin typeface="+mn-lt"/>
              <a:ea typeface="+mn-ea"/>
              <a:cs typeface="+mn-cs"/>
            </a:endParaRPr>
          </a:p>
          <a:p>
            <a:pPr algn="just"/>
            <a:r>
              <a:rPr lang="en-GB" i="1" dirty="0" err="1"/>
              <a:t>Susceptibilité</a:t>
            </a:r>
            <a:r>
              <a:rPr lang="en-GB" i="1" dirty="0"/>
              <a:t> à </a:t>
            </a:r>
            <a:r>
              <a:rPr lang="en-GB" i="1" dirty="0" err="1"/>
              <a:t>obtempérer</a:t>
            </a:r>
            <a:r>
              <a:rPr lang="en-GB" i="1" dirty="0"/>
              <a:t> (compliance)</a:t>
            </a:r>
          </a:p>
          <a:p>
            <a:pPr algn="just"/>
            <a:r>
              <a:rPr lang="en-GB" sz="1200" i="0" kern="1200" dirty="0">
                <a:solidFill>
                  <a:schemeClr val="tx1"/>
                </a:solidFill>
                <a:effectLst/>
                <a:latin typeface="+mn-lt"/>
                <a:ea typeface="+mn-ea"/>
                <a:cs typeface="+mn-cs"/>
              </a:rPr>
              <a:t>La “compliance” </a:t>
            </a:r>
            <a:r>
              <a:rPr lang="en-GB" sz="1200" i="0" kern="1200" dirty="0" err="1">
                <a:solidFill>
                  <a:schemeClr val="tx1"/>
                </a:solidFill>
                <a:effectLst/>
                <a:latin typeface="+mn-lt"/>
                <a:ea typeface="+mn-ea"/>
                <a:cs typeface="+mn-cs"/>
              </a:rPr>
              <a:t>signifie</a:t>
            </a:r>
            <a:r>
              <a:rPr lang="en-GB" sz="1200" i="0" kern="1200" dirty="0">
                <a:solidFill>
                  <a:schemeClr val="tx1"/>
                </a:solidFill>
                <a:effectLst/>
                <a:latin typeface="+mn-lt"/>
                <a:ea typeface="+mn-ea"/>
                <a:cs typeface="+mn-cs"/>
              </a:rPr>
              <a:t> que </a:t>
            </a:r>
            <a:r>
              <a:rPr lang="en-GB" sz="1200" i="0" kern="1200" dirty="0" err="1">
                <a:solidFill>
                  <a:schemeClr val="tx1"/>
                </a:solidFill>
                <a:effectLst/>
                <a:latin typeface="+mn-lt"/>
                <a:ea typeface="+mn-ea"/>
                <a:cs typeface="+mn-cs"/>
              </a:rPr>
              <a:t>quelqu'un</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avoue</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faussement</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ou</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donne</a:t>
            </a:r>
            <a:r>
              <a:rPr lang="en-GB" sz="1200" i="0" kern="1200" dirty="0">
                <a:solidFill>
                  <a:schemeClr val="tx1"/>
                </a:solidFill>
                <a:effectLst/>
                <a:latin typeface="+mn-lt"/>
                <a:ea typeface="+mn-ea"/>
                <a:cs typeface="+mn-cs"/>
              </a:rPr>
              <a:t> de </a:t>
            </a:r>
            <a:r>
              <a:rPr lang="en-GB" sz="1200" i="0" kern="1200" dirty="0" err="1">
                <a:solidFill>
                  <a:schemeClr val="tx1"/>
                </a:solidFill>
                <a:effectLst/>
                <a:latin typeface="+mn-lt"/>
                <a:ea typeface="+mn-ea"/>
                <a:cs typeface="+mn-cs"/>
              </a:rPr>
              <a:t>fausses</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informations</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juste</a:t>
            </a:r>
            <a:r>
              <a:rPr lang="en-GB" sz="1200" i="0" kern="1200" dirty="0">
                <a:solidFill>
                  <a:schemeClr val="tx1"/>
                </a:solidFill>
                <a:effectLst/>
                <a:latin typeface="+mn-lt"/>
                <a:ea typeface="+mn-ea"/>
                <a:cs typeface="+mn-cs"/>
              </a:rPr>
              <a:t> pour </a:t>
            </a:r>
            <a:r>
              <a:rPr lang="en-GB" sz="1200" i="0" kern="1200" dirty="0" err="1">
                <a:solidFill>
                  <a:schemeClr val="tx1"/>
                </a:solidFill>
                <a:effectLst/>
                <a:latin typeface="+mn-lt"/>
                <a:ea typeface="+mn-ea"/>
                <a:cs typeface="+mn-cs"/>
              </a:rPr>
              <a:t>accélérer</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ou</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terminer</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l'entretien</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ou</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l'interrogatoire</a:t>
            </a:r>
            <a:r>
              <a:rPr lang="en-GB" sz="1200" i="0" kern="1200" dirty="0">
                <a:solidFill>
                  <a:schemeClr val="tx1"/>
                </a:solidFill>
                <a:effectLst/>
                <a:latin typeface="+mn-lt"/>
                <a:ea typeface="+mn-ea"/>
                <a:cs typeface="+mn-cs"/>
              </a:rPr>
              <a:t>. La “compliance” se </a:t>
            </a:r>
            <a:r>
              <a:rPr lang="en-GB" sz="1200" i="0" kern="1200" dirty="0" err="1">
                <a:solidFill>
                  <a:schemeClr val="tx1"/>
                </a:solidFill>
                <a:effectLst/>
                <a:latin typeface="+mn-lt"/>
                <a:ea typeface="+mn-ea"/>
                <a:cs typeface="+mn-cs"/>
              </a:rPr>
              <a:t>produit</a:t>
            </a:r>
            <a:r>
              <a:rPr lang="en-GB" sz="1200" i="0" kern="1200" dirty="0">
                <a:solidFill>
                  <a:schemeClr val="tx1"/>
                </a:solidFill>
                <a:effectLst/>
                <a:latin typeface="+mn-lt"/>
                <a:ea typeface="+mn-ea"/>
                <a:cs typeface="+mn-cs"/>
              </a:rPr>
              <a:t> sous la pression, et </a:t>
            </a:r>
            <a:r>
              <a:rPr lang="en-GB" sz="1200" i="0" kern="1200" dirty="0" err="1">
                <a:solidFill>
                  <a:schemeClr val="tx1"/>
                </a:solidFill>
                <a:effectLst/>
                <a:latin typeface="+mn-lt"/>
                <a:ea typeface="+mn-ea"/>
                <a:cs typeface="+mn-cs"/>
              </a:rPr>
              <a:t>cette</a:t>
            </a:r>
            <a:r>
              <a:rPr lang="en-GB" sz="1200" i="0" kern="1200" dirty="0">
                <a:solidFill>
                  <a:schemeClr val="tx1"/>
                </a:solidFill>
                <a:effectLst/>
                <a:latin typeface="+mn-lt"/>
                <a:ea typeface="+mn-ea"/>
                <a:cs typeface="+mn-cs"/>
              </a:rPr>
              <a:t> pression </a:t>
            </a:r>
            <a:r>
              <a:rPr lang="en-GB" sz="1200" i="0" kern="1200" dirty="0" err="1">
                <a:solidFill>
                  <a:schemeClr val="tx1"/>
                </a:solidFill>
                <a:effectLst/>
                <a:latin typeface="+mn-lt"/>
                <a:ea typeface="+mn-ea"/>
                <a:cs typeface="+mn-cs"/>
              </a:rPr>
              <a:t>comprend</a:t>
            </a:r>
            <a:r>
              <a:rPr lang="en-GB" sz="1200" i="0" kern="1200" dirty="0">
                <a:solidFill>
                  <a:schemeClr val="tx1"/>
                </a:solidFill>
                <a:effectLst/>
                <a:latin typeface="+mn-lt"/>
                <a:ea typeface="+mn-ea"/>
                <a:cs typeface="+mn-cs"/>
              </a:rPr>
              <a:t> la menace que </a:t>
            </a:r>
            <a:r>
              <a:rPr lang="en-GB" sz="1200" i="0" kern="1200" dirty="0" err="1">
                <a:solidFill>
                  <a:schemeClr val="tx1"/>
                </a:solidFill>
                <a:effectLst/>
                <a:latin typeface="+mn-lt"/>
                <a:ea typeface="+mn-ea"/>
                <a:cs typeface="+mn-cs"/>
              </a:rPr>
              <a:t>l'enfant</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soit</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interrogé</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ou</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détenu</a:t>
            </a:r>
            <a:r>
              <a:rPr lang="en-GB" sz="1200" i="0" kern="1200" dirty="0">
                <a:solidFill>
                  <a:schemeClr val="tx1"/>
                </a:solidFill>
                <a:effectLst/>
                <a:latin typeface="+mn-lt"/>
                <a:ea typeface="+mn-ea"/>
                <a:cs typeface="+mn-cs"/>
              </a:rPr>
              <a:t> pendant </a:t>
            </a:r>
            <a:r>
              <a:rPr lang="en-GB" sz="1200" i="0" kern="1200" dirty="0" err="1">
                <a:solidFill>
                  <a:schemeClr val="tx1"/>
                </a:solidFill>
                <a:effectLst/>
                <a:latin typeface="+mn-lt"/>
                <a:ea typeface="+mn-ea"/>
                <a:cs typeface="+mn-cs"/>
              </a:rPr>
              <a:t>une</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période</a:t>
            </a:r>
            <a:r>
              <a:rPr lang="en-GB" sz="1200" i="0" kern="1200" dirty="0">
                <a:solidFill>
                  <a:schemeClr val="tx1"/>
                </a:solidFill>
                <a:effectLst/>
                <a:latin typeface="+mn-lt"/>
                <a:ea typeface="+mn-ea"/>
                <a:cs typeface="+mn-cs"/>
              </a:rPr>
              <a:t> plus longue </a:t>
            </a:r>
            <a:r>
              <a:rPr lang="en-GB" sz="1200" i="0" kern="1200" dirty="0" err="1">
                <a:solidFill>
                  <a:schemeClr val="tx1"/>
                </a:solidFill>
                <a:effectLst/>
                <a:latin typeface="+mn-lt"/>
                <a:ea typeface="+mn-ea"/>
                <a:cs typeface="+mn-cs"/>
              </a:rPr>
              <a:t>s'il</a:t>
            </a:r>
            <a:r>
              <a:rPr lang="en-GB" sz="1200" i="0" kern="1200" dirty="0">
                <a:solidFill>
                  <a:schemeClr val="tx1"/>
                </a:solidFill>
                <a:effectLst/>
                <a:latin typeface="+mn-lt"/>
                <a:ea typeface="+mn-ea"/>
                <a:cs typeface="+mn-cs"/>
              </a:rPr>
              <a:t> ne se </a:t>
            </a:r>
            <a:r>
              <a:rPr lang="en-GB" sz="1200" i="0" kern="1200" dirty="0" err="1">
                <a:solidFill>
                  <a:schemeClr val="tx1"/>
                </a:solidFill>
                <a:effectLst/>
                <a:latin typeface="+mn-lt"/>
                <a:ea typeface="+mn-ea"/>
                <a:cs typeface="+mn-cs"/>
              </a:rPr>
              <a:t>conforme</a:t>
            </a:r>
            <a:r>
              <a:rPr lang="en-GB" sz="1200" i="0" kern="1200" dirty="0">
                <a:solidFill>
                  <a:schemeClr val="tx1"/>
                </a:solidFill>
                <a:effectLst/>
                <a:latin typeface="+mn-lt"/>
                <a:ea typeface="+mn-ea"/>
                <a:cs typeface="+mn-cs"/>
              </a:rPr>
              <a:t> pas. La “compliance” </a:t>
            </a:r>
            <a:r>
              <a:rPr lang="en-GB" sz="1200" i="0" kern="1200" dirty="0" err="1">
                <a:solidFill>
                  <a:schemeClr val="tx1"/>
                </a:solidFill>
                <a:effectLst/>
                <a:latin typeface="+mn-lt"/>
                <a:ea typeface="+mn-ea"/>
                <a:cs typeface="+mn-cs"/>
              </a:rPr>
              <a:t>peut</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également</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résulter</a:t>
            </a:r>
            <a:r>
              <a:rPr lang="en-GB" sz="1200" i="0" kern="1200" dirty="0">
                <a:solidFill>
                  <a:schemeClr val="tx1"/>
                </a:solidFill>
                <a:effectLst/>
                <a:latin typeface="+mn-lt"/>
                <a:ea typeface="+mn-ea"/>
                <a:cs typeface="+mn-cs"/>
              </a:rPr>
              <a:t> du </a:t>
            </a:r>
            <a:r>
              <a:rPr lang="en-GB" sz="1200" i="0" kern="1200" dirty="0" err="1">
                <a:solidFill>
                  <a:schemeClr val="tx1"/>
                </a:solidFill>
                <a:effectLst/>
                <a:latin typeface="+mn-lt"/>
                <a:ea typeface="+mn-ea"/>
                <a:cs typeface="+mn-cs"/>
              </a:rPr>
              <a:t>désir</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d'éviter</a:t>
            </a:r>
            <a:r>
              <a:rPr lang="en-GB" sz="1200" i="0" kern="1200" dirty="0">
                <a:solidFill>
                  <a:schemeClr val="tx1"/>
                </a:solidFill>
                <a:effectLst/>
                <a:latin typeface="+mn-lt"/>
                <a:ea typeface="+mn-ea"/>
                <a:cs typeface="+mn-cs"/>
              </a:rPr>
              <a:t> un </a:t>
            </a:r>
            <a:r>
              <a:rPr lang="en-GB" sz="1200" i="0" kern="1200" dirty="0" err="1">
                <a:solidFill>
                  <a:schemeClr val="tx1"/>
                </a:solidFill>
                <a:effectLst/>
                <a:latin typeface="+mn-lt"/>
                <a:ea typeface="+mn-ea"/>
                <a:cs typeface="+mn-cs"/>
              </a:rPr>
              <a:t>conflit</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ou</a:t>
            </a:r>
            <a:r>
              <a:rPr lang="en-GB" sz="1200" i="0" kern="1200" dirty="0">
                <a:solidFill>
                  <a:schemeClr val="tx1"/>
                </a:solidFill>
                <a:effectLst/>
                <a:latin typeface="+mn-lt"/>
                <a:ea typeface="+mn-ea"/>
                <a:cs typeface="+mn-cs"/>
              </a:rPr>
              <a:t> de </a:t>
            </a:r>
            <a:r>
              <a:rPr lang="en-GB" sz="1200" i="0" kern="1200" dirty="0" err="1">
                <a:solidFill>
                  <a:schemeClr val="tx1"/>
                </a:solidFill>
                <a:effectLst/>
                <a:latin typeface="+mn-lt"/>
                <a:ea typeface="+mn-ea"/>
                <a:cs typeface="+mn-cs"/>
              </a:rPr>
              <a:t>plaire</a:t>
            </a:r>
            <a:r>
              <a:rPr lang="en-GB" sz="1200" i="0" kern="1200" dirty="0">
                <a:solidFill>
                  <a:schemeClr val="tx1"/>
                </a:solidFill>
                <a:effectLst/>
                <a:latin typeface="+mn-lt"/>
                <a:ea typeface="+mn-ea"/>
                <a:cs typeface="+mn-cs"/>
              </a:rPr>
              <a:t> à </a:t>
            </a:r>
            <a:r>
              <a:rPr lang="en-GB" sz="1200" i="0" kern="1200" dirty="0" err="1">
                <a:solidFill>
                  <a:schemeClr val="tx1"/>
                </a:solidFill>
                <a:effectLst/>
                <a:latin typeface="+mn-lt"/>
                <a:ea typeface="+mn-ea"/>
                <a:cs typeface="+mn-cs"/>
              </a:rPr>
              <a:t>l'enquêteur</a:t>
            </a:r>
            <a:r>
              <a:rPr lang="en-GB" sz="1200" i="0" kern="1200" dirty="0">
                <a:solidFill>
                  <a:schemeClr val="tx1"/>
                </a:solidFill>
                <a:effectLst/>
                <a:latin typeface="+mn-lt"/>
                <a:ea typeface="+mn-ea"/>
                <a:cs typeface="+mn-cs"/>
              </a:rPr>
              <a:t>. </a:t>
            </a:r>
          </a:p>
          <a:p>
            <a:pPr algn="just"/>
            <a:endParaRPr lang="en-GB" sz="1200" i="1" kern="1200" dirty="0">
              <a:solidFill>
                <a:schemeClr val="tx1"/>
              </a:solidFill>
              <a:effectLst/>
              <a:latin typeface="+mn-lt"/>
              <a:ea typeface="+mn-ea"/>
              <a:cs typeface="+mn-cs"/>
            </a:endParaRPr>
          </a:p>
          <a:p>
            <a:pPr algn="just"/>
            <a:r>
              <a:rPr lang="en-GB" sz="1200" i="1" kern="1200" dirty="0" err="1">
                <a:solidFill>
                  <a:schemeClr val="tx1"/>
                </a:solidFill>
                <a:effectLst/>
                <a:latin typeface="+mn-lt"/>
                <a:ea typeface="+mn-ea"/>
                <a:cs typeface="+mn-cs"/>
              </a:rPr>
              <a:t>Suggestibilité</a:t>
            </a:r>
            <a:r>
              <a:rPr lang="en-GB" sz="1200" i="1"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La </a:t>
            </a:r>
            <a:r>
              <a:rPr lang="en-GB" sz="1200" kern="1200" dirty="0" err="1">
                <a:solidFill>
                  <a:schemeClr val="tx1"/>
                </a:solidFill>
                <a:effectLst/>
                <a:latin typeface="+mn-lt"/>
                <a:ea typeface="+mn-ea"/>
                <a:cs typeface="+mn-cs"/>
              </a:rPr>
              <a:t>suggestibilité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désigne</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mesure</a:t>
            </a:r>
            <a:r>
              <a:rPr lang="en-GB" sz="1200" kern="1200" dirty="0">
                <a:solidFill>
                  <a:schemeClr val="tx1"/>
                </a:solidFill>
                <a:effectLst/>
                <a:latin typeface="+mn-lt"/>
                <a:ea typeface="+mn-ea"/>
                <a:cs typeface="+mn-cs"/>
              </a:rPr>
              <a:t> dans </a:t>
            </a:r>
            <a:r>
              <a:rPr lang="en-GB" sz="1200" kern="1200" dirty="0" err="1">
                <a:solidFill>
                  <a:schemeClr val="tx1"/>
                </a:solidFill>
                <a:effectLst/>
                <a:latin typeface="+mn-lt"/>
                <a:ea typeface="+mn-ea"/>
                <a:cs typeface="+mn-cs"/>
              </a:rPr>
              <a:t>laquelle</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individu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peut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être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amené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croire</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informations</a:t>
            </a:r>
            <a:r>
              <a:rPr lang="en-GB" sz="1200" kern="1200" dirty="0">
                <a:solidFill>
                  <a:schemeClr val="tx1"/>
                </a:solidFill>
                <a:effectLst/>
                <a:latin typeface="+mn-lt"/>
                <a:ea typeface="+mn-ea"/>
                <a:cs typeface="+mn-cs"/>
              </a:rPr>
              <a:t> qui </a:t>
            </a:r>
            <a:r>
              <a:rPr lang="en-GB" sz="1200" kern="1200" dirty="0" err="1">
                <a:solidFill>
                  <a:schemeClr val="tx1"/>
                </a:solidFill>
                <a:effectLst/>
                <a:latin typeface="+mn-lt"/>
                <a:ea typeface="+mn-ea"/>
                <a:cs typeface="+mn-cs"/>
              </a:rPr>
              <a:t>lui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présentées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tort. Les </a:t>
            </a:r>
            <a:r>
              <a:rPr lang="en-GB" sz="1200" kern="1200" dirty="0" err="1">
                <a:solidFill>
                  <a:schemeClr val="tx1"/>
                </a:solidFill>
                <a:effectLst/>
                <a:latin typeface="+mn-lt"/>
                <a:ea typeface="+mn-ea"/>
                <a:cs typeface="+mn-cs"/>
              </a:rPr>
              <a:t>personnes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très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influençables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peuvent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développer</a:t>
            </a:r>
            <a:r>
              <a:rPr lang="en-GB" sz="1200" kern="1200" dirty="0">
                <a:solidFill>
                  <a:schemeClr val="tx1"/>
                </a:solidFill>
                <a:effectLst/>
                <a:latin typeface="+mn-lt"/>
                <a:ea typeface="+mn-ea"/>
                <a:cs typeface="+mn-cs"/>
              </a:rPr>
              <a:t> des pseudo-</a:t>
            </a:r>
            <a:r>
              <a:rPr lang="en-GB" sz="1200" kern="1200" dirty="0" err="1">
                <a:solidFill>
                  <a:schemeClr val="tx1"/>
                </a:solidFill>
                <a:effectLst/>
                <a:latin typeface="+mn-lt"/>
                <a:ea typeface="+mn-ea"/>
                <a:cs typeface="+mn-cs"/>
              </a:rPr>
              <a:t>mémoires</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l'incident</a:t>
            </a:r>
            <a:r>
              <a:rPr lang="en-GB" sz="1200" kern="1200" dirty="0">
                <a:solidFill>
                  <a:schemeClr val="tx1"/>
                </a:solidFill>
                <a:effectLst/>
                <a:latin typeface="+mn-lt"/>
                <a:ea typeface="+mn-ea"/>
                <a:cs typeface="+mn-cs"/>
              </a:rPr>
              <a:t> qui </a:t>
            </a:r>
            <a:r>
              <a:rPr lang="en-GB" sz="1200" kern="1200" dirty="0" err="1">
                <a:solidFill>
                  <a:schemeClr val="tx1"/>
                </a:solidFill>
                <a:effectLst/>
                <a:latin typeface="+mn-lt"/>
                <a:ea typeface="+mn-ea"/>
                <a:cs typeface="+mn-cs"/>
              </a:rPr>
              <a:t>leur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suggéré</a:t>
            </a:r>
            <a:r>
              <a:rPr lang="en-GB" sz="1200" kern="1200" dirty="0">
                <a:solidFill>
                  <a:schemeClr val="tx1"/>
                </a:solidFill>
                <a:effectLst/>
                <a:latin typeface="+mn-lt"/>
                <a:ea typeface="+mn-ea"/>
                <a:cs typeface="+mn-cs"/>
              </a:rPr>
              <a:t>. Aux </a:t>
            </a:r>
            <a:r>
              <a:rPr lang="en-GB" sz="1200" kern="1200" dirty="0" err="1">
                <a:solidFill>
                  <a:schemeClr val="tx1"/>
                </a:solidFill>
                <a:effectLst/>
                <a:latin typeface="+mn-lt"/>
                <a:ea typeface="+mn-ea"/>
                <a:cs typeface="+mn-cs"/>
              </a:rPr>
              <a:t>États</a:t>
            </a:r>
            <a:r>
              <a:rPr lang="en-GB" sz="1200" kern="1200" dirty="0">
                <a:solidFill>
                  <a:schemeClr val="tx1"/>
                </a:solidFill>
                <a:effectLst/>
                <a:latin typeface="+mn-lt"/>
                <a:ea typeface="+mn-ea"/>
                <a:cs typeface="+mn-cs"/>
              </a:rPr>
              <a:t>-Unis, les </a:t>
            </a:r>
            <a:r>
              <a:rPr lang="en-GB" sz="1200" kern="1200" dirty="0" err="1">
                <a:solidFill>
                  <a:schemeClr val="tx1"/>
                </a:solidFill>
                <a:effectLst/>
                <a:latin typeface="+mn-lt"/>
                <a:ea typeface="+mn-ea"/>
                <a:cs typeface="+mn-cs"/>
              </a:rPr>
              <a:t>recherches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montrent</a:t>
            </a:r>
            <a:r>
              <a:rPr lang="en-GB" sz="1200" kern="1200" dirty="0">
                <a:solidFill>
                  <a:schemeClr val="tx1"/>
                </a:solidFill>
                <a:effectLst/>
                <a:latin typeface="+mn-lt"/>
                <a:ea typeface="+mn-ea"/>
                <a:cs typeface="+mn-cs"/>
              </a:rPr>
              <a:t> que les </a:t>
            </a:r>
            <a:r>
              <a:rPr lang="en-GB" sz="1200" kern="1200" dirty="0" err="1">
                <a:solidFill>
                  <a:schemeClr val="tx1"/>
                </a:solidFill>
                <a:effectLst/>
                <a:latin typeface="+mn-lt"/>
                <a:ea typeface="+mn-ea"/>
                <a:cs typeface="+mn-cs"/>
              </a:rPr>
              <a:t>personnes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influençables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moins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susceptibles</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comprendre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leurs</a:t>
            </a:r>
            <a:r>
              <a:rPr lang="en-GB" sz="1200" kern="1200" dirty="0">
                <a:solidFill>
                  <a:schemeClr val="tx1"/>
                </a:solidFill>
                <a:effectLst/>
                <a:latin typeface="+mn-lt"/>
                <a:ea typeface="+mn-ea"/>
                <a:cs typeface="+mn-cs"/>
              </a:rPr>
              <a:t> droits et plus </a:t>
            </a:r>
            <a:r>
              <a:rPr lang="en-GB" sz="1200" kern="1200" dirty="0" err="1">
                <a:solidFill>
                  <a:schemeClr val="tx1"/>
                </a:solidFill>
                <a:effectLst/>
                <a:latin typeface="+mn-lt"/>
                <a:ea typeface="+mn-ea"/>
                <a:cs typeface="+mn-cs"/>
              </a:rPr>
              <a:t>susceptibles</a:t>
            </a:r>
            <a:r>
              <a:rPr lang="en-GB" sz="1200" kern="1200" dirty="0">
                <a:solidFill>
                  <a:schemeClr val="tx1"/>
                </a:solidFill>
                <a:effectLst/>
                <a:latin typeface="+mn-lt"/>
                <a:ea typeface="+mn-ea"/>
                <a:cs typeface="+mn-cs"/>
              </a:rPr>
              <a:t> de faire des </a:t>
            </a:r>
            <a:r>
              <a:rPr lang="en-GB" sz="1200" kern="1200" dirty="0" err="1">
                <a:solidFill>
                  <a:schemeClr val="tx1"/>
                </a:solidFill>
                <a:effectLst/>
                <a:latin typeface="+mn-lt"/>
                <a:ea typeface="+mn-ea"/>
                <a:cs typeface="+mn-cs"/>
              </a:rPr>
              <a:t>aveux</a:t>
            </a:r>
            <a:r>
              <a:rPr lang="en-GB" sz="1200" kern="1200" dirty="0">
                <a:solidFill>
                  <a:schemeClr val="tx1"/>
                </a:solidFill>
                <a:effectLst/>
                <a:latin typeface="+mn-lt"/>
                <a:ea typeface="+mn-ea"/>
                <a:cs typeface="+mn-cs"/>
              </a:rPr>
              <a:t>. (Redlich et al., 2006)</a:t>
            </a:r>
          </a:p>
          <a:p>
            <a:pPr algn="just"/>
            <a:r>
              <a:rPr lang="en-GB" sz="1200" kern="1200" dirty="0">
                <a:solidFill>
                  <a:schemeClr val="tx1"/>
                </a:solidFill>
                <a:effectLst/>
                <a:latin typeface="+mn-lt"/>
                <a:ea typeface="+mn-ea"/>
                <a:cs typeface="+mn-cs"/>
              </a:rPr>
              <a:t>Les </a:t>
            </a:r>
            <a:r>
              <a:rPr lang="en-GB" sz="1200" kern="1200" dirty="0" err="1">
                <a:solidFill>
                  <a:schemeClr val="tx1"/>
                </a:solidFill>
                <a:effectLst/>
                <a:latin typeface="+mn-lt"/>
                <a:ea typeface="+mn-ea"/>
                <a:cs typeface="+mn-cs"/>
              </a:rPr>
              <a:t>recherches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montrent</a:t>
            </a:r>
            <a:r>
              <a:rPr lang="en-GB" sz="1200" kern="1200" dirty="0">
                <a:solidFill>
                  <a:schemeClr val="tx1"/>
                </a:solidFill>
                <a:effectLst/>
                <a:latin typeface="+mn-lt"/>
                <a:ea typeface="+mn-ea"/>
                <a:cs typeface="+mn-cs"/>
              </a:rPr>
              <a:t> que la </a:t>
            </a:r>
            <a:r>
              <a:rPr lang="en-GB" sz="1200" kern="1200" dirty="0" err="1">
                <a:solidFill>
                  <a:schemeClr val="tx1"/>
                </a:solidFill>
                <a:effectLst/>
                <a:latin typeface="+mn-lt"/>
                <a:ea typeface="+mn-ea"/>
                <a:cs typeface="+mn-cs"/>
              </a:rPr>
              <a:t>suggestibilité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plus </a:t>
            </a:r>
            <a:r>
              <a:rPr lang="en-GB" sz="1200" kern="1200" dirty="0" err="1">
                <a:solidFill>
                  <a:schemeClr val="tx1"/>
                </a:solidFill>
                <a:effectLst/>
                <a:latin typeface="+mn-lt"/>
                <a:ea typeface="+mn-ea"/>
                <a:cs typeface="+mn-cs"/>
              </a:rPr>
              <a:t>élevée</a:t>
            </a:r>
            <a:r>
              <a:rPr lang="en-GB" sz="1200" kern="1200" dirty="0">
                <a:solidFill>
                  <a:schemeClr val="tx1"/>
                </a:solidFill>
                <a:effectLst/>
                <a:latin typeface="+mn-lt"/>
                <a:ea typeface="+mn-ea"/>
                <a:cs typeface="+mn-cs"/>
              </a:rPr>
              <a:t> chez les femmes que chez les hommes, chez les enfants de </a:t>
            </a:r>
            <a:r>
              <a:rPr lang="en-GB" sz="1200" kern="1200" dirty="0" err="1">
                <a:solidFill>
                  <a:schemeClr val="tx1"/>
                </a:solidFill>
                <a:effectLst/>
                <a:latin typeface="+mn-lt"/>
                <a:ea typeface="+mn-ea"/>
                <a:cs typeface="+mn-cs"/>
              </a:rPr>
              <a:t>moins</a:t>
            </a:r>
            <a:r>
              <a:rPr lang="en-GB" sz="1200" kern="1200" dirty="0">
                <a:solidFill>
                  <a:schemeClr val="tx1"/>
                </a:solidFill>
                <a:effectLst/>
                <a:latin typeface="+mn-lt"/>
                <a:ea typeface="+mn-ea"/>
                <a:cs typeface="+mn-cs"/>
              </a:rPr>
              <a:t> de 12 </a:t>
            </a:r>
            <a:r>
              <a:rPr lang="en-GB" sz="1200" kern="1200" dirty="0" err="1">
                <a:solidFill>
                  <a:schemeClr val="tx1"/>
                </a:solidFill>
                <a:effectLst/>
                <a:latin typeface="+mn-lt"/>
                <a:ea typeface="+mn-ea"/>
                <a:cs typeface="+mn-cs"/>
              </a:rPr>
              <a:t>ans</a:t>
            </a:r>
            <a:r>
              <a:rPr lang="en-GB" sz="1200" kern="1200" dirty="0">
                <a:solidFill>
                  <a:schemeClr val="tx1"/>
                </a:solidFill>
                <a:effectLst/>
                <a:latin typeface="+mn-lt"/>
                <a:ea typeface="+mn-ea"/>
                <a:cs typeface="+mn-cs"/>
              </a:rPr>
              <a:t>, chez les </a:t>
            </a:r>
            <a:r>
              <a:rPr lang="en-GB" sz="1200" kern="1200" dirty="0" err="1">
                <a:solidFill>
                  <a:schemeClr val="tx1"/>
                </a:solidFill>
                <a:effectLst/>
                <a:latin typeface="+mn-lt"/>
                <a:ea typeface="+mn-ea"/>
                <a:cs typeface="+mn-cs"/>
              </a:rPr>
              <a:t>personnes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ayant</a:t>
            </a:r>
            <a:r>
              <a:rPr lang="en-GB" sz="1200" kern="1200" dirty="0">
                <a:solidFill>
                  <a:schemeClr val="tx1"/>
                </a:solidFill>
                <a:effectLst/>
                <a:latin typeface="+mn-lt"/>
                <a:ea typeface="+mn-ea"/>
                <a:cs typeface="+mn-cs"/>
              </a:rPr>
              <a:t> un QI </a:t>
            </a:r>
            <a:r>
              <a:rPr lang="en-GB" sz="1200" kern="1200" dirty="0" err="1">
                <a:solidFill>
                  <a:schemeClr val="tx1"/>
                </a:solidFill>
                <a:effectLst/>
                <a:latin typeface="+mn-lt"/>
                <a:ea typeface="+mn-ea"/>
                <a:cs typeface="+mn-cs"/>
              </a:rPr>
              <a:t>inférieur</a:t>
            </a:r>
            <a:r>
              <a:rPr lang="en-GB" sz="1200" kern="1200" dirty="0">
                <a:solidFill>
                  <a:schemeClr val="tx1"/>
                </a:solidFill>
                <a:effectLst/>
                <a:latin typeface="+mn-lt"/>
                <a:ea typeface="+mn-ea"/>
                <a:cs typeface="+mn-cs"/>
              </a:rPr>
              <a:t>, chez les </a:t>
            </a:r>
            <a:r>
              <a:rPr lang="en-GB" sz="1200" kern="1200" dirty="0" err="1">
                <a:solidFill>
                  <a:schemeClr val="tx1"/>
                </a:solidFill>
                <a:effectLst/>
                <a:latin typeface="+mn-lt"/>
                <a:ea typeface="+mn-ea"/>
                <a:cs typeface="+mn-cs"/>
              </a:rPr>
              <a:t>personnes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anxieuses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fatiguées</a:t>
            </a:r>
            <a:r>
              <a:rPr lang="en-GB" sz="1200" kern="1200" dirty="0">
                <a:solidFill>
                  <a:schemeClr val="tx1"/>
                </a:solidFill>
                <a:effectLst/>
                <a:latin typeface="+mn-lt"/>
                <a:ea typeface="+mn-ea"/>
                <a:cs typeface="+mn-cs"/>
              </a:rPr>
              <a:t>, et dans les situations </a:t>
            </a:r>
            <a:r>
              <a:rPr lang="en-GB" sz="1200" kern="1200" dirty="0" err="1">
                <a:solidFill>
                  <a:schemeClr val="tx1"/>
                </a:solidFill>
                <a:effectLst/>
                <a:latin typeface="+mn-lt"/>
                <a:ea typeface="+mn-ea"/>
                <a:cs typeface="+mn-cs"/>
              </a:rPr>
              <a:t>où</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personne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pense</a:t>
            </a:r>
            <a:r>
              <a:rPr lang="en-GB" sz="1200" kern="1200" dirty="0">
                <a:solidFill>
                  <a:schemeClr val="tx1"/>
                </a:solidFill>
                <a:effectLst/>
                <a:latin typeface="+mn-lt"/>
                <a:ea typeface="+mn-ea"/>
                <a:cs typeface="+mn-cs"/>
              </a:rPr>
              <a:t> devoir </a:t>
            </a:r>
            <a:r>
              <a:rPr lang="en-GB" sz="1200" kern="1200" dirty="0" err="1">
                <a:solidFill>
                  <a:schemeClr val="tx1"/>
                </a:solidFill>
                <a:effectLst/>
                <a:latin typeface="+mn-lt"/>
                <a:ea typeface="+mn-ea"/>
                <a:cs typeface="+mn-cs"/>
              </a:rPr>
              <a:t>fournir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réponse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chaque</a:t>
            </a:r>
            <a:r>
              <a:rPr lang="en-GB" sz="1200" kern="1200" dirty="0">
                <a:solidFill>
                  <a:schemeClr val="tx1"/>
                </a:solidFill>
                <a:effectLst/>
                <a:latin typeface="+mn-lt"/>
                <a:ea typeface="+mn-ea"/>
                <a:cs typeface="+mn-cs"/>
              </a:rPr>
              <a:t> question. (Gudjonsson, 2003) </a:t>
            </a:r>
            <a:r>
              <a:rPr lang="en-GB" sz="1200" kern="1200" dirty="0" err="1">
                <a:solidFill>
                  <a:schemeClr val="tx1"/>
                </a:solidFill>
                <a:effectLst/>
                <a:latin typeface="+mn-lt"/>
                <a:ea typeface="+mn-ea"/>
                <a:cs typeface="+mn-cs"/>
              </a:rPr>
              <a:t>Étant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donné</a:t>
            </a:r>
            <a:r>
              <a:rPr lang="en-GB" sz="1200" kern="1200" dirty="0">
                <a:solidFill>
                  <a:schemeClr val="tx1"/>
                </a:solidFill>
                <a:effectLst/>
                <a:latin typeface="+mn-lt"/>
                <a:ea typeface="+mn-ea"/>
                <a:cs typeface="+mn-cs"/>
              </a:rPr>
              <a:t> que les enfants </a:t>
            </a:r>
            <a:r>
              <a:rPr lang="en-GB" sz="1200" kern="1200" dirty="0" err="1">
                <a:solidFill>
                  <a:schemeClr val="tx1"/>
                </a:solidFill>
                <a:effectLst/>
                <a:latin typeface="+mn-lt"/>
                <a:ea typeface="+mn-ea"/>
                <a:cs typeface="+mn-cs"/>
              </a:rPr>
              <a:t>supposent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souvent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qu'ils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doivent</a:t>
            </a:r>
            <a:r>
              <a:rPr lang="en-GB" sz="1200" kern="1200" dirty="0">
                <a:solidFill>
                  <a:schemeClr val="tx1"/>
                </a:solidFill>
                <a:effectLst/>
                <a:latin typeface="+mn-lt"/>
                <a:ea typeface="+mn-ea"/>
                <a:cs typeface="+mn-cs"/>
              </a:rPr>
              <a:t> donner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réponse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chaque</a:t>
            </a:r>
            <a:r>
              <a:rPr lang="en-GB" sz="1200" kern="1200" dirty="0">
                <a:solidFill>
                  <a:schemeClr val="tx1"/>
                </a:solidFill>
                <a:effectLst/>
                <a:latin typeface="+mn-lt"/>
                <a:ea typeface="+mn-ea"/>
                <a:cs typeface="+mn-cs"/>
              </a:rPr>
              <a:t> question </a:t>
            </a:r>
            <a:r>
              <a:rPr lang="en-GB" sz="1200" kern="1200" dirty="0" err="1">
                <a:solidFill>
                  <a:schemeClr val="tx1"/>
                </a:solidFill>
                <a:effectLst/>
                <a:latin typeface="+mn-lt"/>
                <a:ea typeface="+mn-ea"/>
                <a:cs typeface="+mn-cs"/>
              </a:rPr>
              <a:t>qu'on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leur</a:t>
            </a:r>
            <a:r>
              <a:rPr lang="en-GB" sz="1200" kern="1200" dirty="0">
                <a:solidFill>
                  <a:schemeClr val="tx1"/>
                </a:solidFill>
                <a:effectLst/>
                <a:latin typeface="+mn-lt"/>
                <a:ea typeface="+mn-ea"/>
                <a:cs typeface="+mn-cs"/>
              </a:rPr>
              <a:t> pose, (</a:t>
            </a:r>
            <a:r>
              <a:rPr lang="en-GB" sz="1200" kern="1200" dirty="0" err="1">
                <a:solidFill>
                  <a:schemeClr val="tx1"/>
                </a:solidFill>
                <a:effectLst/>
                <a:latin typeface="+mn-lt"/>
                <a:ea typeface="+mn-ea"/>
                <a:cs typeface="+mn-cs"/>
              </a:rPr>
              <a:t>Saywitz</a:t>
            </a:r>
            <a:r>
              <a:rPr lang="en-GB" sz="1200" kern="1200" dirty="0">
                <a:solidFill>
                  <a:schemeClr val="tx1"/>
                </a:solidFill>
                <a:effectLst/>
                <a:latin typeface="+mn-lt"/>
                <a:ea typeface="+mn-ea"/>
                <a:cs typeface="+mn-cs"/>
              </a:rPr>
              <a:t> et al., 2010.) et </a:t>
            </a:r>
            <a:r>
              <a:rPr lang="en-GB" sz="1200" kern="1200" dirty="0" err="1">
                <a:solidFill>
                  <a:schemeClr val="tx1"/>
                </a:solidFill>
                <a:effectLst/>
                <a:latin typeface="+mn-lt"/>
                <a:ea typeface="+mn-ea"/>
                <a:cs typeface="+mn-cs"/>
              </a:rPr>
              <a:t>qu'ils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sont</a:t>
            </a:r>
            <a:r>
              <a:rPr lang="en-GB" sz="1200" kern="1200" dirty="0">
                <a:solidFill>
                  <a:schemeClr val="tx1"/>
                </a:solidFill>
                <a:effectLst/>
                <a:latin typeface="+mn-lt"/>
                <a:ea typeface="+mn-ea"/>
                <a:cs typeface="+mn-cs"/>
              </a:rPr>
              <a:t> dans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position de subordination par rapport aux </a:t>
            </a:r>
            <a:r>
              <a:rPr lang="en-GB" sz="1200" kern="1200" dirty="0" err="1">
                <a:solidFill>
                  <a:schemeClr val="tx1"/>
                </a:solidFill>
                <a:effectLst/>
                <a:latin typeface="+mn-lt"/>
                <a:ea typeface="+mn-ea"/>
                <a:cs typeface="+mn-cs"/>
              </a:rPr>
              <a:t>adultes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ils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particulièrement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vulnérables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suggestibilité</a:t>
            </a:r>
            <a:r>
              <a:rPr lang="en-GB" sz="1200" kern="1200" dirty="0">
                <a:solidFill>
                  <a:schemeClr val="tx1"/>
                </a:solidFill>
                <a:effectLst/>
                <a:latin typeface="+mn-lt"/>
                <a:ea typeface="+mn-ea"/>
                <a:cs typeface="+mn-cs"/>
              </a:rPr>
              <a:t>. Les enfants </a:t>
            </a:r>
            <a:r>
              <a:rPr lang="en-GB" sz="1200" kern="1200" dirty="0" err="1">
                <a:solidFill>
                  <a:schemeClr val="tx1"/>
                </a:solidFill>
                <a:effectLst/>
                <a:latin typeface="+mn-lt"/>
                <a:ea typeface="+mn-ea"/>
                <a:cs typeface="+mn-cs"/>
              </a:rPr>
              <a:t>croient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souvent</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l'enquêteur</a:t>
            </a:r>
            <a:r>
              <a:rPr lang="en-GB" sz="1200" kern="1200" dirty="0">
                <a:solidFill>
                  <a:schemeClr val="tx1"/>
                </a:solidFill>
                <a:effectLst/>
                <a:latin typeface="+mn-lt"/>
                <a:ea typeface="+mn-ea"/>
                <a:cs typeface="+mn-cs"/>
              </a:rPr>
              <a:t> a des </a:t>
            </a:r>
            <a:r>
              <a:rPr lang="en-GB" sz="1200" kern="1200" dirty="0" err="1">
                <a:solidFill>
                  <a:schemeClr val="tx1"/>
                </a:solidFill>
                <a:effectLst/>
                <a:latin typeface="+mn-lt"/>
                <a:ea typeface="+mn-ea"/>
                <a:cs typeface="+mn-cs"/>
              </a:rPr>
              <a:t>connaissances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supérieures</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veulent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être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coopératifs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même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s'ils</a:t>
            </a:r>
            <a:r>
              <a:rPr lang="en-GB" sz="1200" kern="1200" dirty="0">
                <a:solidFill>
                  <a:schemeClr val="tx1"/>
                </a:solidFill>
                <a:effectLst/>
                <a:latin typeface="+mn-lt"/>
                <a:ea typeface="+mn-ea"/>
                <a:cs typeface="+mn-cs"/>
              </a:rPr>
              <a:t> ne </a:t>
            </a:r>
            <a:r>
              <a:rPr lang="en-GB" sz="1200" kern="1200" dirty="0" err="1">
                <a:solidFill>
                  <a:schemeClr val="tx1"/>
                </a:solidFill>
                <a:effectLst/>
                <a:latin typeface="+mn-lt"/>
                <a:ea typeface="+mn-ea"/>
                <a:cs typeface="+mn-cs"/>
              </a:rPr>
              <a:t>savent</a:t>
            </a:r>
            <a:r>
              <a:rPr lang="en-GB" sz="1200" kern="1200" dirty="0">
                <a:solidFill>
                  <a:schemeClr val="tx1"/>
                </a:solidFill>
                <a:effectLst/>
                <a:latin typeface="+mn-lt"/>
                <a:ea typeface="+mn-ea"/>
                <a:cs typeface="+mn-cs"/>
              </a:rPr>
              <a:t> pas </a:t>
            </a:r>
            <a:r>
              <a:rPr lang="en-GB" sz="1200" kern="1200" dirty="0" err="1">
                <a:solidFill>
                  <a:schemeClr val="tx1"/>
                </a:solidFill>
                <a:effectLst/>
                <a:latin typeface="+mn-lt"/>
                <a:ea typeface="+mn-ea"/>
                <a:cs typeface="+mn-cs"/>
              </a:rPr>
              <a:t>quels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sont</a:t>
            </a:r>
            <a:r>
              <a:rPr lang="en-GB" sz="1200" kern="1200" dirty="0">
                <a:solidFill>
                  <a:schemeClr val="tx1"/>
                </a:solidFill>
                <a:effectLst/>
                <a:latin typeface="+mn-lt"/>
                <a:ea typeface="+mn-ea"/>
                <a:cs typeface="+mn-cs"/>
              </a:rPr>
              <a:t> les motifs de </a:t>
            </a:r>
            <a:r>
              <a:rPr lang="en-GB" sz="1200" kern="1200" dirty="0" err="1">
                <a:solidFill>
                  <a:schemeClr val="tx1"/>
                </a:solidFill>
                <a:effectLst/>
                <a:latin typeface="+mn-lt"/>
                <a:ea typeface="+mn-ea"/>
                <a:cs typeface="+mn-cs"/>
              </a:rPr>
              <a:t>l'enquêteur</a:t>
            </a:r>
            <a:r>
              <a:rPr lang="en-GB" sz="1200" kern="1200" dirty="0">
                <a:solidFill>
                  <a:schemeClr val="tx1"/>
                </a:solidFill>
                <a:effectLst/>
                <a:latin typeface="+mn-lt"/>
                <a:ea typeface="+mn-ea"/>
                <a:cs typeface="+mn-cs"/>
              </a:rPr>
              <a:t>. (Lamb et al., 2008.)</a:t>
            </a:r>
          </a:p>
          <a:p>
            <a:pPr algn="just"/>
            <a:r>
              <a:rPr lang="en-GB" sz="1200" kern="1200" dirty="0" err="1">
                <a:solidFill>
                  <a:schemeClr val="tx1"/>
                </a:solidFill>
                <a:effectLst/>
                <a:latin typeface="+mn-lt"/>
                <a:ea typeface="+mn-ea"/>
                <a:cs typeface="+mn-cs"/>
              </a:rPr>
              <a:t>Suivre</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règles</a:t>
            </a:r>
            <a:r>
              <a:rPr lang="en-GB" sz="1200" kern="1200" dirty="0">
                <a:solidFill>
                  <a:schemeClr val="tx1"/>
                </a:solidFill>
                <a:effectLst/>
                <a:latin typeface="+mn-lt"/>
                <a:ea typeface="+mn-ea"/>
                <a:cs typeface="+mn-cs"/>
              </a:rPr>
              <a:t> de base de la conversation (</a:t>
            </a:r>
            <a:r>
              <a:rPr lang="en-GB" sz="1200" kern="1200" dirty="0" err="1">
                <a:solidFill>
                  <a:schemeClr val="tx1"/>
                </a:solidFill>
                <a:effectLst/>
                <a:latin typeface="+mn-lt"/>
                <a:ea typeface="+mn-ea"/>
                <a:cs typeface="+mn-cs"/>
              </a:rPr>
              <a:t>mentionnées</a:t>
            </a:r>
            <a:r>
              <a:rPr lang="en-GB" sz="1200" kern="1200" dirty="0">
                <a:solidFill>
                  <a:schemeClr val="tx1"/>
                </a:solidFill>
                <a:effectLst/>
                <a:latin typeface="+mn-lt"/>
                <a:ea typeface="+mn-ea"/>
                <a:cs typeface="+mn-cs"/>
              </a:rPr>
              <a:t> ci-dessus) </a:t>
            </a:r>
            <a:r>
              <a:rPr lang="en-GB" sz="1200" kern="1200" dirty="0" err="1">
                <a:solidFill>
                  <a:schemeClr val="tx1"/>
                </a:solidFill>
                <a:effectLst/>
                <a:latin typeface="+mn-lt"/>
                <a:ea typeface="+mn-ea"/>
                <a:cs typeface="+mn-cs"/>
              </a:rPr>
              <a:t>peut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être</a:t>
            </a:r>
            <a:r>
              <a:rPr lang="en-GB" sz="1200" kern="1200" dirty="0">
                <a:solidFill>
                  <a:schemeClr val="tx1"/>
                </a:solidFill>
                <a:effectLst/>
                <a:latin typeface="+mn-lt"/>
                <a:ea typeface="+mn-ea"/>
                <a:cs typeface="+mn-cs"/>
              </a:rPr>
              <a:t> un bon </a:t>
            </a:r>
            <a:r>
              <a:rPr lang="en-GB" sz="1200" kern="1200" dirty="0" err="1">
                <a:solidFill>
                  <a:schemeClr val="tx1"/>
                </a:solidFill>
                <a:effectLst/>
                <a:latin typeface="+mn-lt"/>
                <a:ea typeface="+mn-ea"/>
                <a:cs typeface="+mn-cs"/>
              </a:rPr>
              <a:t>moyen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d'éviter</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suggestibilité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outre</a:t>
            </a:r>
            <a:r>
              <a:rPr lang="en-GB" sz="1200" kern="1200" dirty="0">
                <a:solidFill>
                  <a:schemeClr val="tx1"/>
                </a:solidFill>
                <a:effectLst/>
                <a:latin typeface="+mn-lt"/>
                <a:ea typeface="+mn-ea"/>
                <a:cs typeface="+mn-cs"/>
              </a:rPr>
              <a:t>, les questions </a:t>
            </a:r>
            <a:r>
              <a:rPr lang="en-GB" sz="1200" kern="1200" dirty="0" err="1">
                <a:solidFill>
                  <a:schemeClr val="tx1"/>
                </a:solidFill>
                <a:effectLst/>
                <a:latin typeface="+mn-lt"/>
                <a:ea typeface="+mn-ea"/>
                <a:cs typeface="+mn-cs"/>
              </a:rPr>
              <a:t>suggestives</a:t>
            </a:r>
            <a:r>
              <a:rPr lang="en-GB" sz="1200" kern="1200" dirty="0">
                <a:solidFill>
                  <a:schemeClr val="tx1"/>
                </a:solidFill>
                <a:effectLst/>
                <a:latin typeface="+mn-lt"/>
                <a:ea typeface="+mn-ea"/>
                <a:cs typeface="+mn-cs"/>
              </a:rPr>
              <a:t> et la </a:t>
            </a:r>
            <a:r>
              <a:rPr lang="en-GB" sz="1200" kern="1200" dirty="0" err="1">
                <a:solidFill>
                  <a:schemeClr val="tx1"/>
                </a:solidFill>
                <a:effectLst/>
                <a:latin typeface="+mn-lt"/>
                <a:ea typeface="+mn-ea"/>
                <a:cs typeface="+mn-cs"/>
              </a:rPr>
              <a:t>coercition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doivent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être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évitées</a:t>
            </a:r>
            <a:r>
              <a:rPr lang="en-GB" sz="1200" kern="1200" dirty="0">
                <a:solidFill>
                  <a:schemeClr val="tx1"/>
                </a:solidFill>
                <a:effectLst/>
                <a:latin typeface="+mn-lt"/>
                <a:ea typeface="+mn-ea"/>
                <a:cs typeface="+mn-cs"/>
              </a:rPr>
              <a:t>. Il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particulièrement</a:t>
            </a:r>
            <a:r>
              <a:rPr lang="en-GB" sz="1200" kern="1200" dirty="0">
                <a:solidFill>
                  <a:schemeClr val="tx1"/>
                </a:solidFill>
                <a:effectLst/>
                <a:latin typeface="+mn-lt"/>
                <a:ea typeface="+mn-ea"/>
                <a:cs typeface="+mn-cs"/>
              </a:rPr>
              <a:t> important </a:t>
            </a:r>
            <a:r>
              <a:rPr lang="en-GB" sz="1200" kern="1200" dirty="0" err="1">
                <a:solidFill>
                  <a:schemeClr val="tx1"/>
                </a:solidFill>
                <a:effectLst/>
                <a:latin typeface="+mn-lt"/>
                <a:ea typeface="+mn-ea"/>
                <a:cs typeface="+mn-cs"/>
              </a:rPr>
              <a:t>d'expliquer</a:t>
            </a:r>
            <a:r>
              <a:rPr lang="en-GB" sz="1200" kern="1200" dirty="0">
                <a:solidFill>
                  <a:schemeClr val="tx1"/>
                </a:solidFill>
                <a:effectLst/>
                <a:latin typeface="+mn-lt"/>
                <a:ea typeface="+mn-ea"/>
                <a:cs typeface="+mn-cs"/>
              </a:rPr>
              <a:t> aux enfants </a:t>
            </a:r>
            <a:r>
              <a:rPr lang="en-GB" sz="1200" kern="1200" dirty="0" err="1">
                <a:solidFill>
                  <a:schemeClr val="tx1"/>
                </a:solidFill>
                <a:effectLst/>
                <a:latin typeface="+mn-lt"/>
                <a:ea typeface="+mn-ea"/>
                <a:cs typeface="+mn-cs"/>
              </a:rPr>
              <a:t>leur</a:t>
            </a:r>
            <a:r>
              <a:rPr lang="en-GB" sz="1200" kern="1200" dirty="0">
                <a:solidFill>
                  <a:schemeClr val="tx1"/>
                </a:solidFill>
                <a:effectLst/>
                <a:latin typeface="+mn-lt"/>
                <a:ea typeface="+mn-ea"/>
                <a:cs typeface="+mn-cs"/>
              </a:rPr>
              <a:t> droit de </a:t>
            </a:r>
            <a:r>
              <a:rPr lang="en-GB" sz="1200" kern="1200" dirty="0" err="1">
                <a:solidFill>
                  <a:schemeClr val="tx1"/>
                </a:solidFill>
                <a:effectLst/>
                <a:latin typeface="+mn-lt"/>
                <a:ea typeface="+mn-ea"/>
                <a:cs typeface="+mn-cs"/>
              </a:rPr>
              <a:t>garder</a:t>
            </a:r>
            <a:r>
              <a:rPr lang="en-GB" sz="1200" kern="1200" dirty="0">
                <a:solidFill>
                  <a:schemeClr val="tx1"/>
                </a:solidFill>
                <a:effectLst/>
                <a:latin typeface="+mn-lt"/>
                <a:ea typeface="+mn-ea"/>
                <a:cs typeface="+mn-cs"/>
              </a:rPr>
              <a:t> le silence. Ce droit ne doit pas </a:t>
            </a:r>
            <a:r>
              <a:rPr lang="en-GB" sz="1200" kern="1200" dirty="0" err="1">
                <a:solidFill>
                  <a:schemeClr val="tx1"/>
                </a:solidFill>
                <a:effectLst/>
                <a:latin typeface="+mn-lt"/>
                <a:ea typeface="+mn-ea"/>
                <a:cs typeface="+mn-cs"/>
              </a:rPr>
              <a:t>seulement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être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présenté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comme</a:t>
            </a:r>
            <a:r>
              <a:rPr lang="en-GB" sz="1200" kern="1200" dirty="0">
                <a:solidFill>
                  <a:schemeClr val="tx1"/>
                </a:solidFill>
                <a:effectLst/>
                <a:latin typeface="+mn-lt"/>
                <a:ea typeface="+mn-ea"/>
                <a:cs typeface="+mn-cs"/>
              </a:rPr>
              <a:t> un fait, </a:t>
            </a:r>
            <a:r>
              <a:rPr lang="en-GB" sz="1200" kern="1200" dirty="0" err="1">
                <a:solidFill>
                  <a:schemeClr val="tx1"/>
                </a:solidFill>
                <a:effectLst/>
                <a:latin typeface="+mn-lt"/>
                <a:ea typeface="+mn-ea"/>
                <a:cs typeface="+mn-cs"/>
              </a:rPr>
              <a:t>mais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ses</a:t>
            </a:r>
            <a:r>
              <a:rPr lang="en-GB" sz="1200" kern="1200" dirty="0">
                <a:solidFill>
                  <a:schemeClr val="tx1"/>
                </a:solidFill>
                <a:effectLst/>
                <a:latin typeface="+mn-lt"/>
                <a:ea typeface="+mn-ea"/>
                <a:cs typeface="+mn-cs"/>
              </a:rPr>
              <a:t> implications </a:t>
            </a:r>
            <a:r>
              <a:rPr lang="en-GB" sz="1200" kern="1200" dirty="0" err="1">
                <a:solidFill>
                  <a:schemeClr val="tx1"/>
                </a:solidFill>
                <a:effectLst/>
                <a:latin typeface="+mn-lt"/>
                <a:ea typeface="+mn-ea"/>
                <a:cs typeface="+mn-cs"/>
              </a:rPr>
              <a:t>doivent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également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être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expliquées</a:t>
            </a:r>
            <a:r>
              <a:rPr lang="en-GB" sz="1200" kern="1200" dirty="0">
                <a:solidFill>
                  <a:schemeClr val="tx1"/>
                </a:solidFill>
                <a:effectLst/>
                <a:latin typeface="+mn-lt"/>
                <a:ea typeface="+mn-ea"/>
                <a:cs typeface="+mn-cs"/>
              </a:rPr>
              <a:t>."</a:t>
            </a:r>
          </a:p>
          <a:p>
            <a:pPr algn="just"/>
            <a:endParaRPr lang="en-GB" sz="1200" b="1" i="1" kern="1200" dirty="0">
              <a:solidFill>
                <a:schemeClr val="tx1"/>
              </a:solidFill>
              <a:effectLst/>
              <a:latin typeface="+mn-lt"/>
              <a:ea typeface="+mn-ea"/>
              <a:cs typeface="+mn-cs"/>
            </a:endParaRPr>
          </a:p>
          <a:p>
            <a:pPr algn="just"/>
            <a:r>
              <a:rPr lang="en-GB" sz="1200" b="1" i="1" kern="1200" dirty="0" err="1">
                <a:solidFill>
                  <a:schemeClr val="tx1"/>
                </a:solidFill>
                <a:effectLst/>
                <a:latin typeface="+mn-lt"/>
                <a:ea typeface="+mn-ea"/>
                <a:cs typeface="+mn-cs"/>
              </a:rPr>
              <a:t>Exemples</a:t>
            </a:r>
            <a:r>
              <a:rPr lang="en-GB" sz="1200" b="1" i="1" kern="1200" dirty="0">
                <a:solidFill>
                  <a:schemeClr val="tx1"/>
                </a:solidFill>
                <a:effectLst/>
                <a:latin typeface="+mn-lt"/>
                <a:ea typeface="+mn-ea"/>
                <a:cs typeface="+mn-cs"/>
              </a:rPr>
              <a:t> - Techniques </a:t>
            </a:r>
            <a:r>
              <a:rPr lang="en-GB" sz="1200" b="1" i="1" kern="1200" dirty="0" err="1">
                <a:solidFill>
                  <a:schemeClr val="tx1"/>
                </a:solidFill>
                <a:effectLst/>
                <a:latin typeface="+mn-lt"/>
                <a:ea typeface="+mn-ea"/>
                <a:cs typeface="+mn-cs"/>
              </a:rPr>
              <a:t>d'entretien</a:t>
            </a:r>
            <a:r>
              <a:rPr lang="en-GB" sz="1200" b="1"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suggestif</a:t>
            </a:r>
            <a:r>
              <a:rPr lang="en-GB" sz="1200" b="1" i="1" kern="1200" dirty="0">
                <a:solidFill>
                  <a:schemeClr val="tx1"/>
                </a:solidFill>
                <a:effectLst/>
                <a:latin typeface="+mn-lt"/>
                <a:ea typeface="+mn-ea"/>
                <a:cs typeface="+mn-cs"/>
              </a:rPr>
              <a:t> </a:t>
            </a:r>
          </a:p>
          <a:p>
            <a:pPr marL="171450" lvl="0" indent="-171450" algn="just">
              <a:buFont typeface="Arial" panose="020B0604020202020204" pitchFamily="34" charset="0"/>
              <a:buChar char="•"/>
            </a:pPr>
            <a:r>
              <a:rPr lang="en-GB" sz="1200" kern="1200" dirty="0">
                <a:solidFill>
                  <a:schemeClr val="tx1"/>
                </a:solidFill>
                <a:effectLst/>
                <a:latin typeface="+mn-lt"/>
                <a:ea typeface="+mn-ea"/>
                <a:cs typeface="+mn-cs"/>
              </a:rPr>
              <a:t>Encourager </a:t>
            </a:r>
            <a:r>
              <a:rPr lang="en-GB" sz="1200" kern="1200" dirty="0" err="1">
                <a:solidFill>
                  <a:schemeClr val="tx1"/>
                </a:solidFill>
                <a:effectLst/>
                <a:latin typeface="+mn-lt"/>
                <a:ea typeface="+mn-ea"/>
                <a:cs typeface="+mn-cs"/>
              </a:rPr>
              <a:t>l'individu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prétendre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imaginer </a:t>
            </a:r>
            <a:r>
              <a:rPr lang="en-GB" sz="1200" kern="1200" dirty="0" err="1">
                <a:solidFill>
                  <a:schemeClr val="tx1"/>
                </a:solidFill>
                <a:effectLst/>
                <a:latin typeface="+mn-lt"/>
                <a:ea typeface="+mn-ea"/>
                <a:cs typeface="+mn-cs"/>
              </a:rPr>
              <a:t>ce</a:t>
            </a:r>
            <a:r>
              <a:rPr lang="en-GB" sz="1200" kern="1200" dirty="0">
                <a:solidFill>
                  <a:schemeClr val="tx1"/>
                </a:solidFill>
                <a:effectLst/>
                <a:latin typeface="+mn-lt"/>
                <a:ea typeface="+mn-ea"/>
                <a:cs typeface="+mn-cs"/>
              </a:rPr>
              <a:t> qui </a:t>
            </a:r>
            <a:r>
              <a:rPr lang="en-GB" sz="1200" kern="1200" dirty="0" err="1">
                <a:solidFill>
                  <a:schemeClr val="tx1"/>
                </a:solidFill>
                <a:effectLst/>
                <a:latin typeface="+mn-lt"/>
                <a:ea typeface="+mn-ea"/>
                <a:cs typeface="+mn-cs"/>
              </a:rPr>
              <a:t>aurait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pu</a:t>
            </a:r>
            <a:r>
              <a:rPr lang="en-GB" sz="1200" kern="1200" dirty="0">
                <a:solidFill>
                  <a:schemeClr val="tx1"/>
                </a:solidFill>
                <a:effectLst/>
                <a:latin typeface="+mn-lt"/>
                <a:ea typeface="+mn-ea"/>
                <a:cs typeface="+mn-cs"/>
              </a:rPr>
              <a:t> se passer ; </a:t>
            </a:r>
          </a:p>
          <a:p>
            <a:pPr marL="171450" lvl="0" indent="-171450" algn="just">
              <a:buFont typeface="Arial" panose="020B0604020202020204" pitchFamily="34" charset="0"/>
              <a:buChar char="•"/>
            </a:pPr>
            <a:r>
              <a:rPr lang="en-GB" sz="1200" kern="1200" dirty="0" err="1">
                <a:solidFill>
                  <a:schemeClr val="tx1"/>
                </a:solidFill>
                <a:effectLst/>
                <a:latin typeface="+mn-lt"/>
                <a:ea typeface="+mn-ea"/>
                <a:cs typeface="+mn-cs"/>
              </a:rPr>
              <a:t>Introduire</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nouvelles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informations</a:t>
            </a:r>
            <a:r>
              <a:rPr lang="en-GB" sz="1200" kern="1200" dirty="0">
                <a:solidFill>
                  <a:schemeClr val="tx1"/>
                </a:solidFill>
                <a:effectLst/>
                <a:latin typeface="+mn-lt"/>
                <a:ea typeface="+mn-ea"/>
                <a:cs typeface="+mn-cs"/>
              </a:rPr>
              <a:t> ; </a:t>
            </a:r>
          </a:p>
          <a:p>
            <a:pPr marL="171450" lvl="0" indent="-171450" algn="just">
              <a:buFont typeface="Arial" panose="020B0604020202020204" pitchFamily="34" charset="0"/>
              <a:buChar char="•"/>
            </a:pPr>
            <a:r>
              <a:rPr lang="en-GB" sz="1200" kern="1200" dirty="0">
                <a:solidFill>
                  <a:schemeClr val="tx1"/>
                </a:solidFill>
                <a:effectLst/>
                <a:latin typeface="+mn-lt"/>
                <a:ea typeface="+mn-ea"/>
                <a:cs typeface="+mn-cs"/>
              </a:rPr>
              <a:t>Presser </a:t>
            </a:r>
            <a:r>
              <a:rPr lang="en-GB" sz="1200" kern="1200" dirty="0" err="1">
                <a:solidFill>
                  <a:schemeClr val="tx1"/>
                </a:solidFill>
                <a:effectLst/>
                <a:latin typeface="+mn-lt"/>
                <a:ea typeface="+mn-ea"/>
                <a:cs typeface="+mn-cs"/>
              </a:rPr>
              <a:t>l'individu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fournir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réponse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se conformer ; et </a:t>
            </a:r>
          </a:p>
          <a:p>
            <a:pPr marL="171450" lvl="0" indent="-171450" algn="just">
              <a:buFont typeface="Arial" panose="020B0604020202020204" pitchFamily="34" charset="0"/>
              <a:buChar char="•"/>
            </a:pPr>
            <a:r>
              <a:rPr lang="en-GB" sz="1200" kern="1200" dirty="0" err="1">
                <a:solidFill>
                  <a:schemeClr val="tx1"/>
                </a:solidFill>
                <a:effectLst/>
                <a:latin typeface="+mn-lt"/>
                <a:ea typeface="+mn-ea"/>
                <a:cs typeface="+mn-cs"/>
              </a:rPr>
              <a:t>Questionnement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répétitif</a:t>
            </a:r>
            <a:r>
              <a:rPr lang="en-GB" sz="1200" kern="1200" dirty="0">
                <a:solidFill>
                  <a:schemeClr val="tx1"/>
                </a:solidFill>
                <a:effectLst/>
                <a:latin typeface="+mn-lt"/>
                <a:ea typeface="+mn-ea"/>
                <a:cs typeface="+mn-cs"/>
              </a:rPr>
              <a:t> avec encouragement à la </a:t>
            </a:r>
            <a:r>
              <a:rPr lang="en-GB" sz="1200" kern="1200" dirty="0" err="1">
                <a:solidFill>
                  <a:schemeClr val="tx1"/>
                </a:solidFill>
                <a:effectLst/>
                <a:latin typeface="+mn-lt"/>
                <a:ea typeface="+mn-ea"/>
                <a:cs typeface="+mn-cs"/>
              </a:rPr>
              <a:t>spéculation</a:t>
            </a:r>
            <a:r>
              <a:rPr lang="en-GB" sz="1200" kern="1200" dirty="0">
                <a:solidFill>
                  <a:schemeClr val="tx1"/>
                </a:solidFill>
                <a:effectLst/>
                <a:latin typeface="+mn-lt"/>
                <a:ea typeface="+mn-ea"/>
                <a:cs typeface="+mn-cs"/>
              </a:rPr>
              <a:t> sur </a:t>
            </a:r>
            <a:r>
              <a:rPr lang="en-GB" sz="1200" kern="1200" dirty="0" err="1">
                <a:solidFill>
                  <a:schemeClr val="tx1"/>
                </a:solidFill>
                <a:effectLst/>
                <a:latin typeface="+mn-lt"/>
                <a:ea typeface="+mn-ea"/>
                <a:cs typeface="+mn-cs"/>
              </a:rPr>
              <a:t>ce</a:t>
            </a:r>
            <a:r>
              <a:rPr lang="en-GB" sz="1200" kern="1200" dirty="0">
                <a:solidFill>
                  <a:schemeClr val="tx1"/>
                </a:solidFill>
                <a:effectLst/>
                <a:latin typeface="+mn-lt"/>
                <a:ea typeface="+mn-ea"/>
                <a:cs typeface="+mn-cs"/>
              </a:rPr>
              <a:t> qui </a:t>
            </a:r>
            <a:r>
              <a:rPr lang="en-GB" sz="1200" kern="1200" dirty="0" err="1">
                <a:solidFill>
                  <a:schemeClr val="tx1"/>
                </a:solidFill>
                <a:effectLst/>
                <a:latin typeface="+mn-lt"/>
                <a:ea typeface="+mn-ea"/>
                <a:cs typeface="+mn-cs"/>
              </a:rPr>
              <a:t>aurait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pu</a:t>
            </a:r>
            <a:r>
              <a:rPr lang="en-GB" sz="1200" kern="1200" dirty="0">
                <a:solidFill>
                  <a:schemeClr val="tx1"/>
                </a:solidFill>
                <a:effectLst/>
                <a:latin typeface="+mn-lt"/>
                <a:ea typeface="+mn-ea"/>
                <a:cs typeface="+mn-cs"/>
              </a:rPr>
              <a:t> se passer (</a:t>
            </a:r>
            <a:r>
              <a:rPr lang="en-GB" sz="1200" kern="1200" dirty="0" err="1">
                <a:solidFill>
                  <a:schemeClr val="tx1"/>
                </a:solidFill>
                <a:effectLst/>
                <a:latin typeface="+mn-lt"/>
                <a:ea typeface="+mn-ea"/>
                <a:cs typeface="+mn-cs"/>
              </a:rPr>
              <a:t>Delfos</a:t>
            </a:r>
            <a:r>
              <a:rPr lang="en-GB" sz="1200" kern="1200" dirty="0">
                <a:solidFill>
                  <a:schemeClr val="tx1"/>
                </a:solidFill>
                <a:effectLst/>
                <a:latin typeface="+mn-lt"/>
                <a:ea typeface="+mn-ea"/>
                <a:cs typeface="+mn-cs"/>
              </a:rPr>
              <a:t>, 2005).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44925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noProof="0" dirty="0">
                <a:solidFill>
                  <a:schemeClr val="tx1"/>
                </a:solidFill>
                <a:effectLst/>
                <a:latin typeface="+mn-lt"/>
                <a:ea typeface="+mn-ea"/>
                <a:cs typeface="+mn-cs"/>
              </a:rPr>
              <a:t>En alternant présentations théoriques et exercices pratiques, ce module vise à améliorer les compétences des participant</a:t>
            </a:r>
            <a:r>
              <a:rPr lang="fr-BE" b="0" i="0" dirty="0">
                <a:solidFill>
                  <a:srgbClr val="4D5156"/>
                </a:solidFill>
                <a:effectLst/>
                <a:latin typeface="arial" panose="020B0604020202020204" pitchFamily="34" charset="0"/>
              </a:rPr>
              <a:t>·e·</a:t>
            </a:r>
            <a:r>
              <a:rPr lang="fr-FR" sz="1200" kern="1200" noProof="0" dirty="0">
                <a:solidFill>
                  <a:schemeClr val="tx1"/>
                </a:solidFill>
                <a:effectLst/>
                <a:latin typeface="+mn-lt"/>
                <a:ea typeface="+mn-ea"/>
                <a:cs typeface="+mn-cs"/>
              </a:rPr>
              <a:t>s en matière de communication adaptée aux enfants. Plus précisément, comment informer et écouter de manière appropriée un</a:t>
            </a:r>
            <a:r>
              <a:rPr lang="fr-BE" b="0" i="0" dirty="0">
                <a:solidFill>
                  <a:srgbClr val="4D5156"/>
                </a:solidFill>
                <a:effectLst/>
                <a:latin typeface="arial" panose="020B0604020202020204" pitchFamily="34" charset="0"/>
              </a:rPr>
              <a:t>·e</a:t>
            </a:r>
            <a:r>
              <a:rPr lang="fr-FR" sz="1200" kern="1200" noProof="0" dirty="0">
                <a:solidFill>
                  <a:schemeClr val="tx1"/>
                </a:solidFill>
                <a:effectLst/>
                <a:latin typeface="+mn-lt"/>
                <a:ea typeface="+mn-ea"/>
                <a:cs typeface="+mn-cs"/>
              </a:rPr>
              <a:t> jeune client</a:t>
            </a:r>
            <a:r>
              <a:rPr lang="fr-BE" b="0" i="0" dirty="0">
                <a:solidFill>
                  <a:srgbClr val="4D5156"/>
                </a:solidFill>
                <a:effectLst/>
                <a:latin typeface="arial" panose="020B0604020202020204" pitchFamily="34" charset="0"/>
              </a:rPr>
              <a:t>·e</a:t>
            </a:r>
            <a:r>
              <a:rPr lang="fr-FR" sz="1200" kern="1200" noProof="0" dirty="0">
                <a:solidFill>
                  <a:schemeClr val="tx1"/>
                </a:solidFill>
                <a:effectLst/>
                <a:latin typeface="+mn-lt"/>
                <a:ea typeface="+mn-ea"/>
                <a:cs typeface="+mn-cs"/>
              </a:rPr>
              <a:t> en conflit avec la loi.</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La première partie sera un jeu de rôle et la seconde une présentation incluant quelques courts exercices.</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155853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1.2. Influence </a:t>
            </a:r>
            <a:r>
              <a:rPr lang="en-GB" sz="1200" b="1" kern="1200" dirty="0" err="1">
                <a:solidFill>
                  <a:schemeClr val="tx1"/>
                </a:solidFill>
                <a:effectLst/>
                <a:latin typeface="+mn-lt"/>
                <a:ea typeface="+mn-ea"/>
                <a:cs typeface="+mn-cs"/>
              </a:rPr>
              <a:t>négative</a:t>
            </a:r>
            <a:r>
              <a:rPr lang="en-GB" sz="1200" b="1" kern="1200" dirty="0">
                <a:solidFill>
                  <a:schemeClr val="tx1"/>
                </a:solidFill>
                <a:effectLst/>
                <a:latin typeface="+mn-lt"/>
                <a:ea typeface="+mn-ea"/>
                <a:cs typeface="+mn-cs"/>
              </a:rPr>
              <a:t> du </a:t>
            </a:r>
            <a:r>
              <a:rPr lang="en-GB" sz="1200" b="1" kern="1200" dirty="0" err="1">
                <a:solidFill>
                  <a:schemeClr val="tx1"/>
                </a:solidFill>
                <a:effectLst/>
                <a:latin typeface="+mn-lt"/>
                <a:ea typeface="+mn-ea"/>
                <a:cs typeface="+mn-cs"/>
              </a:rPr>
              <a:t>comportement</a:t>
            </a:r>
            <a:r>
              <a:rPr lang="en-GB" sz="1200" b="1" kern="1200" dirty="0">
                <a:solidFill>
                  <a:schemeClr val="tx1"/>
                </a:solidFill>
                <a:effectLst/>
                <a:latin typeface="+mn-lt"/>
                <a:ea typeface="+mn-ea"/>
                <a:cs typeface="+mn-cs"/>
              </a:rPr>
              <a:t> du </a:t>
            </a:r>
            <a:r>
              <a:rPr lang="en-GB" sz="1200" b="1" kern="1200" dirty="0" err="1">
                <a:solidFill>
                  <a:schemeClr val="tx1"/>
                </a:solidFill>
                <a:effectLst/>
                <a:latin typeface="+mn-lt"/>
                <a:ea typeface="+mn-ea"/>
                <a:cs typeface="+mn-cs"/>
              </a:rPr>
              <a:t>professionnel</a:t>
            </a:r>
            <a:r>
              <a:rPr lang="en-GB" sz="1200" b="1" kern="1200" dirty="0">
                <a:solidFill>
                  <a:schemeClr val="tx1"/>
                </a:solidFill>
                <a:effectLst/>
                <a:latin typeface="+mn-lt"/>
                <a:ea typeface="+mn-ea"/>
                <a:cs typeface="+mn-cs"/>
              </a:rPr>
              <a:t> sur la communication</a:t>
            </a:r>
          </a:p>
          <a:p>
            <a:pPr lvl="1"/>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Nous </a:t>
            </a:r>
            <a:r>
              <a:rPr lang="en-GB" sz="1200" kern="1200" dirty="0" err="1">
                <a:solidFill>
                  <a:schemeClr val="tx1"/>
                </a:solidFill>
                <a:effectLst/>
                <a:latin typeface="+mn-lt"/>
                <a:ea typeface="+mn-ea"/>
                <a:cs typeface="+mn-cs"/>
              </a:rPr>
              <a:t>l'avons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expérimenté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lors</a:t>
            </a:r>
            <a:r>
              <a:rPr lang="en-GB" sz="1200" kern="1200" dirty="0">
                <a:solidFill>
                  <a:schemeClr val="tx1"/>
                </a:solidFill>
                <a:effectLst/>
                <a:latin typeface="+mn-lt"/>
                <a:ea typeface="+mn-ea"/>
                <a:cs typeface="+mn-cs"/>
              </a:rPr>
              <a:t> du jeu de </a:t>
            </a:r>
            <a:r>
              <a:rPr lang="en-GB" sz="1200" kern="1200" dirty="0" err="1">
                <a:solidFill>
                  <a:schemeClr val="tx1"/>
                </a:solidFill>
                <a:effectLst/>
                <a:latin typeface="+mn-lt"/>
                <a:ea typeface="+mn-ea"/>
                <a:cs typeface="+mn-cs"/>
              </a:rPr>
              <a:t>rôle</a:t>
            </a:r>
            <a:r>
              <a:rPr lang="en-GB" sz="1200" kern="1200" dirty="0">
                <a:solidFill>
                  <a:schemeClr val="tx1"/>
                </a:solidFill>
                <a:effectLst/>
                <a:latin typeface="+mn-lt"/>
                <a:ea typeface="+mn-ea"/>
                <a:cs typeface="+mn-cs"/>
              </a:rPr>
              <a:t> : le </a:t>
            </a:r>
            <a:r>
              <a:rPr lang="en-GB" sz="1200" b="1" kern="1200" dirty="0" err="1">
                <a:solidFill>
                  <a:schemeClr val="tx1"/>
                </a:solidFill>
                <a:effectLst/>
                <a:latin typeface="+mn-lt"/>
                <a:ea typeface="+mn-ea"/>
                <a:cs typeface="+mn-cs"/>
              </a:rPr>
              <a:t>langage</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corporel</a:t>
            </a:r>
            <a:r>
              <a:rPr lang="en-GB" sz="1200" b="1"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souvent</a:t>
            </a:r>
            <a:r>
              <a:rPr lang="en-GB" sz="1200" kern="1200" dirty="0">
                <a:solidFill>
                  <a:schemeClr val="tx1"/>
                </a:solidFill>
                <a:effectLst/>
                <a:latin typeface="+mn-lt"/>
                <a:ea typeface="+mn-ea"/>
                <a:cs typeface="+mn-cs"/>
              </a:rPr>
              <a:t> inconscient et </a:t>
            </a:r>
            <a:r>
              <a:rPr lang="en-GB" sz="1200" kern="1200" dirty="0" err="1">
                <a:solidFill>
                  <a:schemeClr val="tx1"/>
                </a:solidFill>
                <a:effectLst/>
                <a:latin typeface="+mn-lt"/>
                <a:ea typeface="+mn-ea"/>
                <a:cs typeface="+mn-cs"/>
              </a:rPr>
              <a:t>transmet</a:t>
            </a:r>
            <a:r>
              <a:rPr lang="en-GB" sz="1200" kern="1200" dirty="0">
                <a:solidFill>
                  <a:schemeClr val="tx1"/>
                </a:solidFill>
                <a:effectLst/>
                <a:latin typeface="+mn-lt"/>
                <a:ea typeface="+mn-ea"/>
                <a:cs typeface="+mn-cs"/>
              </a:rPr>
              <a:t> des messages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interlocuteur</a:t>
            </a:r>
            <a:r>
              <a:rPr lang="en-GB" sz="1200" kern="1200" dirty="0">
                <a:solidFill>
                  <a:schemeClr val="tx1"/>
                </a:solidFill>
                <a:effectLst/>
                <a:latin typeface="+mn-lt"/>
                <a:ea typeface="+mn-ea"/>
                <a:cs typeface="+mn-cs"/>
              </a:rPr>
              <a:t>. Notre, les expressions du visage, les </a:t>
            </a:r>
            <a:r>
              <a:rPr lang="en-GB" sz="1200" kern="1200" dirty="0" err="1">
                <a:solidFill>
                  <a:schemeClr val="tx1"/>
                </a:solidFill>
                <a:effectLst/>
                <a:latin typeface="+mn-lt"/>
                <a:ea typeface="+mn-ea"/>
                <a:cs typeface="+mn-cs"/>
              </a:rPr>
              <a:t>gestes</a:t>
            </a:r>
            <a:r>
              <a:rPr lang="en-GB" sz="1200" kern="1200" dirty="0">
                <a:solidFill>
                  <a:schemeClr val="tx1"/>
                </a:solidFill>
                <a:effectLst/>
                <a:latin typeface="+mn-lt"/>
                <a:ea typeface="+mn-ea"/>
                <a:cs typeface="+mn-cs"/>
              </a:rPr>
              <a:t>, la posture, le ton de la </a:t>
            </a:r>
            <a:r>
              <a:rPr lang="en-GB" sz="1200" kern="1200" dirty="0" err="1">
                <a:solidFill>
                  <a:schemeClr val="tx1"/>
                </a:solidFill>
                <a:effectLst/>
                <a:latin typeface="+mn-lt"/>
                <a:ea typeface="+mn-ea"/>
                <a:cs typeface="+mn-cs"/>
              </a:rPr>
              <a:t>voix</a:t>
            </a:r>
            <a:r>
              <a:rPr lang="en-GB" sz="1200" kern="1200" dirty="0">
                <a:solidFill>
                  <a:schemeClr val="tx1"/>
                </a:solidFill>
                <a:effectLst/>
                <a:latin typeface="+mn-lt"/>
                <a:ea typeface="+mn-ea"/>
                <a:cs typeface="+mn-cs"/>
              </a:rPr>
              <a:t>, le regard, les </a:t>
            </a:r>
            <a:r>
              <a:rPr lang="en-GB" sz="1200" kern="1200" dirty="0" err="1">
                <a:solidFill>
                  <a:schemeClr val="tx1"/>
                </a:solidFill>
                <a:effectLst/>
                <a:latin typeface="+mn-lt"/>
                <a:ea typeface="+mn-ea"/>
                <a:cs typeface="+mn-cs"/>
              </a:rPr>
              <a:t>vêtements</a:t>
            </a:r>
            <a:r>
              <a:rPr lang="en-GB" sz="1200" kern="1200" dirty="0">
                <a:solidFill>
                  <a:schemeClr val="tx1"/>
                </a:solidFill>
                <a:effectLst/>
                <a:latin typeface="+mn-lt"/>
                <a:ea typeface="+mn-ea"/>
                <a:cs typeface="+mn-cs"/>
              </a:rPr>
              <a:t>, etc. </a:t>
            </a:r>
            <a:r>
              <a:rPr lang="en-GB" sz="1200" kern="1200" dirty="0" err="1">
                <a:solidFill>
                  <a:schemeClr val="tx1"/>
                </a:solidFill>
                <a:effectLst/>
                <a:latin typeface="+mn-lt"/>
                <a:ea typeface="+mn-ea"/>
                <a:cs typeface="+mn-cs"/>
              </a:rPr>
              <a:t>sont</a:t>
            </a:r>
            <a:r>
              <a:rPr lang="en-GB" sz="1200" kern="1200" dirty="0">
                <a:solidFill>
                  <a:schemeClr val="tx1"/>
                </a:solidFill>
                <a:effectLst/>
                <a:latin typeface="+mn-lt"/>
                <a:ea typeface="+mn-ea"/>
                <a:cs typeface="+mn-cs"/>
              </a:rPr>
              <a:t> des messages que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peut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recevoir</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interpréter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comme</a:t>
            </a:r>
            <a:r>
              <a:rPr lang="en-GB" sz="1200" kern="1200" dirty="0">
                <a:solidFill>
                  <a:schemeClr val="tx1"/>
                </a:solidFill>
                <a:effectLst/>
                <a:latin typeface="+mn-lt"/>
                <a:ea typeface="+mn-ea"/>
                <a:cs typeface="+mn-cs"/>
              </a:rPr>
              <a:t> des </a:t>
            </a:r>
            <a:r>
              <a:rPr lang="en-GB" sz="1200" kern="1200" dirty="0" err="1">
                <a:solidFill>
                  <a:schemeClr val="tx1"/>
                </a:solidFill>
                <a:effectLst/>
                <a:latin typeface="+mn-lt"/>
                <a:ea typeface="+mn-ea"/>
                <a:cs typeface="+mn-cs"/>
              </a:rPr>
              <a:t>signes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positifs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négatifs</a:t>
            </a:r>
            <a:r>
              <a:rPr lang="en-GB" sz="1200" kern="1200" dirty="0">
                <a:solidFill>
                  <a:schemeClr val="tx1"/>
                </a:solidFill>
                <a:effectLst/>
                <a:latin typeface="+mn-lt"/>
                <a:ea typeface="+mn-ea"/>
                <a:cs typeface="+mn-cs"/>
              </a:rPr>
              <a:t>. Une </a:t>
            </a:r>
            <a:r>
              <a:rPr lang="en-GB" sz="1200" kern="1200" dirty="0" err="1">
                <a:solidFill>
                  <a:schemeClr val="tx1"/>
                </a:solidFill>
                <a:effectLst/>
                <a:latin typeface="+mn-lt"/>
                <a:ea typeface="+mn-ea"/>
                <a:cs typeface="+mn-cs"/>
              </a:rPr>
              <a:t>incohérence</a:t>
            </a:r>
            <a:r>
              <a:rPr lang="en-GB" sz="1200" kern="1200" dirty="0">
                <a:solidFill>
                  <a:schemeClr val="tx1"/>
                </a:solidFill>
                <a:effectLst/>
                <a:latin typeface="+mn-lt"/>
                <a:ea typeface="+mn-ea"/>
                <a:cs typeface="+mn-cs"/>
              </a:rPr>
              <a:t> entre </a:t>
            </a:r>
            <a:r>
              <a:rPr lang="en-GB" sz="1200" kern="1200" dirty="0" err="1">
                <a:solidFill>
                  <a:schemeClr val="tx1"/>
                </a:solidFill>
                <a:effectLst/>
                <a:latin typeface="+mn-lt"/>
                <a:ea typeface="+mn-ea"/>
                <a:cs typeface="+mn-cs"/>
              </a:rPr>
              <a:t>votre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langage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corporel</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ce</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vous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dites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peut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être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très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déroutante</a:t>
            </a:r>
            <a:r>
              <a:rPr lang="en-GB" sz="1200" kern="1200" dirty="0">
                <a:solidFill>
                  <a:schemeClr val="tx1"/>
                </a:solidFill>
                <a:effectLst/>
                <a:latin typeface="+mn-lt"/>
                <a:ea typeface="+mn-ea"/>
                <a:cs typeface="+mn-cs"/>
              </a:rPr>
              <a:t> pour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a:t>
            </a:r>
          </a:p>
          <a:p>
            <a:pPr algn="just"/>
            <a:r>
              <a:rPr lang="en-GB" sz="1200" kern="1200" dirty="0" err="1">
                <a:solidFill>
                  <a:schemeClr val="tx1"/>
                </a:solidFill>
                <a:effectLst/>
                <a:latin typeface="+mn-lt"/>
                <a:ea typeface="+mn-ea"/>
                <a:cs typeface="+mn-cs"/>
              </a:rPr>
              <a:t>D'autres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comportements</a:t>
            </a:r>
            <a:r>
              <a:rPr lang="en-GB" sz="1200" kern="1200" dirty="0">
                <a:solidFill>
                  <a:schemeClr val="tx1"/>
                </a:solidFill>
                <a:effectLst/>
                <a:latin typeface="+mn-lt"/>
                <a:ea typeface="+mn-ea"/>
                <a:cs typeface="+mn-cs"/>
              </a:rPr>
              <a:t> du </a:t>
            </a:r>
            <a:r>
              <a:rPr lang="en-GB" sz="1200" kern="1200" dirty="0" err="1">
                <a:solidFill>
                  <a:schemeClr val="tx1"/>
                </a:solidFill>
                <a:effectLst/>
                <a:latin typeface="+mn-lt"/>
                <a:ea typeface="+mn-ea"/>
                <a:cs typeface="+mn-cs"/>
              </a:rPr>
              <a:t>professionnel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peuvent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entraver</a:t>
            </a:r>
            <a:r>
              <a:rPr lang="en-GB" sz="1200" kern="1200" dirty="0">
                <a:solidFill>
                  <a:schemeClr val="tx1"/>
                </a:solidFill>
                <a:effectLst/>
                <a:latin typeface="+mn-lt"/>
                <a:ea typeface="+mn-ea"/>
                <a:cs typeface="+mn-cs"/>
              </a:rPr>
              <a:t> la communication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l'établissement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d'une</a:t>
            </a:r>
            <a:r>
              <a:rPr lang="en-GB" sz="1200" kern="1200" dirty="0">
                <a:solidFill>
                  <a:schemeClr val="tx1"/>
                </a:solidFill>
                <a:effectLst/>
                <a:latin typeface="+mn-lt"/>
                <a:ea typeface="+mn-ea"/>
                <a:cs typeface="+mn-cs"/>
              </a:rPr>
              <a:t> relation de </a:t>
            </a:r>
            <a:r>
              <a:rPr lang="en-GB" sz="1200" kern="1200" dirty="0" err="1">
                <a:solidFill>
                  <a:schemeClr val="tx1"/>
                </a:solidFill>
                <a:effectLst/>
                <a:latin typeface="+mn-lt"/>
                <a:ea typeface="+mn-ea"/>
                <a:cs typeface="+mn-cs"/>
              </a:rPr>
              <a:t>confiance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tels</a:t>
            </a:r>
            <a:r>
              <a:rPr lang="en-GB" sz="1200" kern="1200" dirty="0">
                <a:solidFill>
                  <a:schemeClr val="tx1"/>
                </a:solidFill>
                <a:effectLst/>
                <a:latin typeface="+mn-lt"/>
                <a:ea typeface="+mn-ea"/>
                <a:cs typeface="+mn-cs"/>
              </a:rPr>
              <a:t> que : </a:t>
            </a:r>
            <a:r>
              <a:rPr lang="en-GB" sz="1200" kern="1200" dirty="0" err="1">
                <a:solidFill>
                  <a:schemeClr val="tx1"/>
                </a:solidFill>
                <a:effectLst/>
                <a:latin typeface="+mn-lt"/>
                <a:ea typeface="+mn-ea"/>
                <a:cs typeface="+mn-cs"/>
              </a:rPr>
              <a:t>l'indifférence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perçue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réelle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l'ironie</a:t>
            </a:r>
            <a:r>
              <a:rPr lang="en-GB" sz="1200" kern="1200" dirty="0">
                <a:solidFill>
                  <a:schemeClr val="tx1"/>
                </a:solidFill>
                <a:effectLst/>
                <a:latin typeface="+mn-lt"/>
                <a:ea typeface="+mn-ea"/>
                <a:cs typeface="+mn-cs"/>
              </a:rPr>
              <a:t>, la menace, le </a:t>
            </a:r>
            <a:r>
              <a:rPr lang="en-GB" sz="1200" kern="1200" dirty="0" err="1">
                <a:solidFill>
                  <a:schemeClr val="tx1"/>
                </a:solidFill>
                <a:effectLst/>
                <a:latin typeface="+mn-lt"/>
                <a:ea typeface="+mn-ea"/>
                <a:cs typeface="+mn-cs"/>
              </a:rPr>
              <a:t>reproche</a:t>
            </a:r>
            <a:r>
              <a:rPr lang="en-GB" sz="1200" kern="1200" dirty="0">
                <a:solidFill>
                  <a:schemeClr val="tx1"/>
                </a:solidFill>
                <a:effectLst/>
                <a:latin typeface="+mn-lt"/>
                <a:ea typeface="+mn-ea"/>
                <a:cs typeface="+mn-cs"/>
              </a:rPr>
              <a:t>, la stigmatisation.</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083612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1.3. </a:t>
            </a:r>
            <a:r>
              <a:rPr lang="en-GB" sz="1200" b="1" kern="1200" dirty="0" err="1">
                <a:solidFill>
                  <a:schemeClr val="tx1"/>
                </a:solidFill>
                <a:effectLst/>
                <a:latin typeface="+mn-lt"/>
                <a:ea typeface="+mn-ea"/>
                <a:cs typeface="+mn-cs"/>
              </a:rPr>
              <a:t>Environnement</a:t>
            </a:r>
            <a:endParaRPr lang="en-GB" sz="1200" b="1"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L'environnement</a:t>
            </a:r>
            <a:r>
              <a:rPr lang="en-GB" sz="1200" kern="1200" dirty="0">
                <a:solidFill>
                  <a:schemeClr val="tx1"/>
                </a:solidFill>
                <a:effectLst/>
                <a:latin typeface="+mn-lt"/>
                <a:ea typeface="+mn-ea"/>
                <a:cs typeface="+mn-cs"/>
              </a:rPr>
              <a:t> dans </a:t>
            </a:r>
            <a:r>
              <a:rPr lang="en-GB" sz="1200" kern="1200" dirty="0" err="1">
                <a:solidFill>
                  <a:schemeClr val="tx1"/>
                </a:solidFill>
                <a:effectLst/>
                <a:latin typeface="+mn-lt"/>
                <a:ea typeface="+mn-ea"/>
                <a:cs typeface="+mn-cs"/>
              </a:rPr>
              <a:t>lequel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l'information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donnée</a:t>
            </a:r>
            <a:r>
              <a:rPr lang="en-GB" sz="1200" kern="1200" dirty="0">
                <a:solidFill>
                  <a:schemeClr val="tx1"/>
                </a:solidFill>
                <a:effectLst/>
                <a:latin typeface="+mn-lt"/>
                <a:ea typeface="+mn-ea"/>
                <a:cs typeface="+mn-cs"/>
              </a:rPr>
              <a:t> influence la </a:t>
            </a:r>
            <a:r>
              <a:rPr lang="en-GB" sz="1200" kern="1200" dirty="0" err="1">
                <a:solidFill>
                  <a:schemeClr val="tx1"/>
                </a:solidFill>
                <a:effectLst/>
                <a:latin typeface="+mn-lt"/>
                <a:ea typeface="+mn-ea"/>
                <a:cs typeface="+mn-cs"/>
              </a:rPr>
              <a:t>réceptivité</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L'endroit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où</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vous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vous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trouvez</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influence sur la </a:t>
            </a:r>
            <a:r>
              <a:rPr lang="en-GB" sz="1200" kern="1200" dirty="0" err="1">
                <a:solidFill>
                  <a:schemeClr val="tx1"/>
                </a:solidFill>
                <a:effectLst/>
                <a:latin typeface="+mn-lt"/>
                <a:ea typeface="+mn-ea"/>
                <a:cs typeface="+mn-cs"/>
              </a:rPr>
              <a:t>réceptivité</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compréhension</a:t>
            </a:r>
            <a:r>
              <a:rPr lang="en-GB" sz="1200" kern="1200" dirty="0">
                <a:solidFill>
                  <a:schemeClr val="tx1"/>
                </a:solidFill>
                <a:effectLst/>
                <a:latin typeface="+mn-lt"/>
                <a:ea typeface="+mn-ea"/>
                <a:cs typeface="+mn-cs"/>
              </a:rPr>
              <a:t> de la situation car </a:t>
            </a:r>
            <a:r>
              <a:rPr lang="en-GB" sz="1200" kern="1200" dirty="0" err="1">
                <a:solidFill>
                  <a:schemeClr val="tx1"/>
                </a:solidFill>
                <a:effectLst/>
                <a:latin typeface="+mn-lt"/>
                <a:ea typeface="+mn-ea"/>
                <a:cs typeface="+mn-cs"/>
              </a:rPr>
              <a:t>certaines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informations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transmises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visuellement</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qu'il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voit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qu'il</a:t>
            </a:r>
            <a:r>
              <a:rPr lang="en-GB" sz="1200" kern="1200" dirty="0">
                <a:solidFill>
                  <a:schemeClr val="tx1"/>
                </a:solidFill>
                <a:effectLst/>
                <a:latin typeface="+mn-lt"/>
                <a:ea typeface="+mn-ea"/>
                <a:cs typeface="+mn-cs"/>
              </a:rPr>
              <a:t> ne </a:t>
            </a:r>
            <a:r>
              <a:rPr lang="en-GB" sz="1200" kern="1200" dirty="0" err="1">
                <a:solidFill>
                  <a:schemeClr val="tx1"/>
                </a:solidFill>
                <a:effectLst/>
                <a:latin typeface="+mn-lt"/>
                <a:ea typeface="+mn-ea"/>
                <a:cs typeface="+mn-cs"/>
              </a:rPr>
              <a:t>voit</a:t>
            </a:r>
            <a:r>
              <a:rPr lang="en-GB" sz="1200" kern="1200" dirty="0">
                <a:solidFill>
                  <a:schemeClr val="tx1"/>
                </a:solidFill>
                <a:effectLst/>
                <a:latin typeface="+mn-lt"/>
                <a:ea typeface="+mn-ea"/>
                <a:cs typeface="+mn-cs"/>
              </a:rPr>
              <a:t> pas aura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incidence sur </a:t>
            </a:r>
            <a:r>
              <a:rPr lang="en-GB" sz="1200" kern="1200" dirty="0" err="1">
                <a:solidFill>
                  <a:schemeClr val="tx1"/>
                </a:solidFill>
                <a:effectLst/>
                <a:latin typeface="+mn-lt"/>
                <a:ea typeface="+mn-ea"/>
                <a:cs typeface="+mn-cs"/>
              </a:rPr>
              <a:t>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compréhension</a:t>
            </a:r>
            <a:r>
              <a:rPr lang="en-GB" sz="1200" kern="1200" dirty="0">
                <a:solidFill>
                  <a:schemeClr val="tx1"/>
                </a:solidFill>
                <a:effectLst/>
                <a:latin typeface="+mn-lt"/>
                <a:ea typeface="+mn-ea"/>
                <a:cs typeface="+mn-cs"/>
              </a:rPr>
              <a:t> de la situation.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Extrait de la formation </a:t>
            </a:r>
            <a:r>
              <a:rPr lang="en-GB" sz="1200" i="1" kern="1200" dirty="0" err="1">
                <a:solidFill>
                  <a:schemeClr val="tx1"/>
                </a:solidFill>
                <a:effectLst/>
                <a:latin typeface="+mn-lt"/>
                <a:ea typeface="+mn-ea"/>
                <a:cs typeface="+mn-cs"/>
              </a:rPr>
              <a:t>Youthlab</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Belgique : Distance de 2m10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3m60 : distance </a:t>
            </a:r>
            <a:r>
              <a:rPr lang="en-GB" sz="1200" kern="1200" dirty="0" err="1">
                <a:solidFill>
                  <a:schemeClr val="tx1"/>
                </a:solidFill>
                <a:effectLst/>
                <a:latin typeface="+mn-lt"/>
                <a:ea typeface="+mn-ea"/>
                <a:cs typeface="+mn-cs"/>
              </a:rPr>
              <a:t>sociale</a:t>
            </a:r>
            <a:r>
              <a:rPr lang="en-GB" sz="1200" kern="1200" dirty="0">
                <a:solidFill>
                  <a:schemeClr val="tx1"/>
                </a:solidFill>
                <a:effectLst/>
                <a:latin typeface="+mn-lt"/>
                <a:ea typeface="+mn-ea"/>
                <a:cs typeface="+mn-cs"/>
              </a:rPr>
              <a:t>, relations </a:t>
            </a:r>
            <a:r>
              <a:rPr lang="en-GB" sz="1200" kern="1200" dirty="0" err="1">
                <a:solidFill>
                  <a:schemeClr val="tx1"/>
                </a:solidFill>
                <a:effectLst/>
                <a:latin typeface="+mn-lt"/>
                <a:ea typeface="+mn-ea"/>
                <a:cs typeface="+mn-cs"/>
              </a:rPr>
              <a:t>sociales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professionnelles</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formelles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Permet</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scruter</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personne</a:t>
            </a:r>
            <a:r>
              <a:rPr lang="en-GB" sz="1200" kern="1200" dirty="0">
                <a:solidFill>
                  <a:schemeClr val="tx1"/>
                </a:solidFill>
                <a:effectLst/>
                <a:latin typeface="+mn-lt"/>
                <a:ea typeface="+mn-ea"/>
                <a:cs typeface="+mn-cs"/>
              </a:rPr>
              <a:t>. Il </a:t>
            </a:r>
            <a:r>
              <a:rPr lang="en-GB" sz="1200" kern="1200" dirty="0" err="1">
                <a:solidFill>
                  <a:schemeClr val="tx1"/>
                </a:solidFill>
                <a:effectLst/>
                <a:latin typeface="+mn-lt"/>
                <a:ea typeface="+mn-ea"/>
                <a:cs typeface="+mn-cs"/>
              </a:rPr>
              <a:t>n'est</a:t>
            </a:r>
            <a:r>
              <a:rPr lang="en-GB" sz="1200" kern="1200" dirty="0">
                <a:solidFill>
                  <a:schemeClr val="tx1"/>
                </a:solidFill>
                <a:effectLst/>
                <a:latin typeface="+mn-lt"/>
                <a:ea typeface="+mn-ea"/>
                <a:cs typeface="+mn-cs"/>
              </a:rPr>
              <a:t> pas </a:t>
            </a:r>
            <a:r>
              <a:rPr lang="en-GB" sz="1200" kern="1200" dirty="0" err="1">
                <a:solidFill>
                  <a:schemeClr val="tx1"/>
                </a:solidFill>
                <a:effectLst/>
                <a:latin typeface="+mn-lt"/>
                <a:ea typeface="+mn-ea"/>
                <a:cs typeface="+mn-cs"/>
              </a:rPr>
              <a:t>nécessaire</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déplacer</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yeux</a:t>
            </a:r>
            <a:r>
              <a:rPr lang="en-GB" sz="1200" kern="1200" dirty="0">
                <a:solidFill>
                  <a:schemeClr val="tx1"/>
                </a:solidFill>
                <a:effectLst/>
                <a:latin typeface="+mn-lt"/>
                <a:ea typeface="+mn-ea"/>
                <a:cs typeface="+mn-cs"/>
              </a:rPr>
              <a:t> pour </a:t>
            </a:r>
            <a:r>
              <a:rPr lang="en-GB" sz="1200" kern="1200" dirty="0" err="1">
                <a:solidFill>
                  <a:schemeClr val="tx1"/>
                </a:solidFill>
                <a:effectLst/>
                <a:latin typeface="+mn-lt"/>
                <a:ea typeface="+mn-ea"/>
                <a:cs typeface="+mn-cs"/>
              </a:rPr>
              <a:t>capter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l'ensemble</a:t>
            </a:r>
            <a:r>
              <a:rPr lang="en-GB" sz="1200" kern="1200" dirty="0">
                <a:solidFill>
                  <a:schemeClr val="tx1"/>
                </a:solidFill>
                <a:effectLst/>
                <a:latin typeface="+mn-lt"/>
                <a:ea typeface="+mn-ea"/>
                <a:cs typeface="+mn-cs"/>
              </a:rPr>
              <a:t> du visage. </a:t>
            </a:r>
            <a:r>
              <a:rPr lang="en-GB" sz="1200" kern="1200" dirty="0" err="1">
                <a:solidFill>
                  <a:schemeClr val="tx1"/>
                </a:solidFill>
                <a:effectLst/>
                <a:latin typeface="+mn-lt"/>
                <a:ea typeface="+mn-ea"/>
                <a:cs typeface="+mn-cs"/>
              </a:rPr>
              <a:t>Exemples</a:t>
            </a:r>
            <a:r>
              <a:rPr lang="en-GB" sz="1200" kern="1200" dirty="0">
                <a:solidFill>
                  <a:schemeClr val="tx1"/>
                </a:solidFill>
                <a:effectLst/>
                <a:latin typeface="+mn-lt"/>
                <a:ea typeface="+mn-ea"/>
                <a:cs typeface="+mn-cs"/>
              </a:rPr>
              <a:t> de dispositions des chaises dans le cabinet </a:t>
            </a:r>
            <a:r>
              <a:rPr lang="en-GB" sz="1200" kern="1200" dirty="0" err="1">
                <a:solidFill>
                  <a:schemeClr val="tx1"/>
                </a:solidFill>
                <a:effectLst/>
                <a:latin typeface="+mn-lt"/>
                <a:ea typeface="+mn-ea"/>
                <a:cs typeface="+mn-cs"/>
              </a:rPr>
              <a:t>d'un.e</a:t>
            </a:r>
            <a:r>
              <a:rPr lang="en-GB" sz="1200" kern="1200" baseline="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juge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voir</a:t>
            </a:r>
            <a:r>
              <a:rPr lang="en-GB" sz="1200" kern="1200" dirty="0">
                <a:solidFill>
                  <a:schemeClr val="tx1"/>
                </a:solidFill>
                <a:effectLst/>
                <a:latin typeface="+mn-lt"/>
                <a:ea typeface="+mn-ea"/>
                <a:cs typeface="+mn-cs"/>
              </a:rPr>
              <a:t> image sur la diapositive).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Les </a:t>
            </a:r>
            <a:r>
              <a:rPr lang="en-GB" sz="1200" kern="1200" dirty="0" err="1">
                <a:solidFill>
                  <a:schemeClr val="tx1"/>
                </a:solidFill>
                <a:effectLst/>
                <a:latin typeface="+mn-lt"/>
                <a:ea typeface="+mn-ea"/>
                <a:cs typeface="+mn-cs"/>
              </a:rPr>
              <a:t>éléments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suivants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influencent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également</a:t>
            </a:r>
            <a:r>
              <a:rPr lang="en-GB" sz="1200" kern="1200" dirty="0">
                <a:solidFill>
                  <a:schemeClr val="tx1"/>
                </a:solidFill>
                <a:effectLst/>
                <a:latin typeface="+mn-lt"/>
                <a:ea typeface="+mn-ea"/>
                <a:cs typeface="+mn-cs"/>
              </a:rPr>
              <a:t> la communication entre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avocat.e</a:t>
            </a:r>
            <a:r>
              <a:rPr lang="en-GB" sz="1200" kern="1200" dirty="0">
                <a:solidFill>
                  <a:schemeClr val="tx1"/>
                </a:solidFill>
                <a:effectLst/>
                <a:latin typeface="+mn-lt"/>
                <a:ea typeface="+mn-ea"/>
                <a:cs typeface="+mn-cs"/>
              </a:rPr>
              <a:t> et son </a:t>
            </a:r>
            <a:r>
              <a:rPr lang="en-GB" sz="1200" kern="1200" dirty="0" err="1">
                <a:solidFill>
                  <a:schemeClr val="tx1"/>
                </a:solidFill>
                <a:effectLst/>
                <a:latin typeface="+mn-lt"/>
                <a:ea typeface="+mn-ea"/>
                <a:cs typeface="+mn-cs"/>
              </a:rPr>
              <a:t>jeune</a:t>
            </a:r>
            <a:r>
              <a:rPr lang="en-GB" sz="1200" kern="1200" dirty="0">
                <a:solidFill>
                  <a:schemeClr val="tx1"/>
                </a:solidFill>
                <a:effectLst/>
                <a:latin typeface="+mn-lt"/>
                <a:ea typeface="+mn-ea"/>
                <a:cs typeface="+mn-cs"/>
              </a:rPr>
              <a:t> client et la </a:t>
            </a:r>
            <a:r>
              <a:rPr lang="en-GB" sz="1200" kern="1200" dirty="0" err="1">
                <a:solidFill>
                  <a:schemeClr val="tx1"/>
                </a:solidFill>
                <a:effectLst/>
                <a:latin typeface="+mn-lt"/>
                <a:ea typeface="+mn-ea"/>
                <a:cs typeface="+mn-cs"/>
              </a:rPr>
              <a:t>capacité</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et de </a:t>
            </a:r>
            <a:r>
              <a:rPr lang="en-GB" sz="1200" kern="1200" dirty="0" err="1">
                <a:solidFill>
                  <a:schemeClr val="tx1"/>
                </a:solidFill>
                <a:effectLst/>
                <a:latin typeface="+mn-lt"/>
                <a:ea typeface="+mn-ea"/>
                <a:cs typeface="+mn-cs"/>
              </a:rPr>
              <a:t>l'avocat</a:t>
            </a:r>
            <a:r>
              <a:rPr lang="en-GB" sz="1200" kern="1200" dirty="0">
                <a:solidFill>
                  <a:schemeClr val="tx1"/>
                </a:solidFill>
                <a:effectLst/>
                <a:latin typeface="+mn-lt"/>
                <a:ea typeface="+mn-ea"/>
                <a:cs typeface="+mn-cs"/>
              </a:rPr>
              <a:t> à </a:t>
            </a:r>
            <a:r>
              <a:rPr lang="en-GB" sz="1200" kern="1200" dirty="0" err="1">
                <a:solidFill>
                  <a:schemeClr val="tx1"/>
                </a:solidFill>
                <a:effectLst/>
                <a:latin typeface="+mn-lt"/>
                <a:ea typeface="+mn-ea"/>
                <a:cs typeface="+mn-cs"/>
              </a:rPr>
              <a:t>échanger</a:t>
            </a:r>
            <a:r>
              <a:rPr lang="en-GB" sz="1200" kern="1200" dirty="0">
                <a:solidFill>
                  <a:schemeClr val="tx1"/>
                </a:solidFill>
                <a:effectLst/>
                <a:latin typeface="+mn-lt"/>
                <a:ea typeface="+mn-ea"/>
                <a:cs typeface="+mn-cs"/>
              </a:rPr>
              <a:t> des </a:t>
            </a:r>
            <a:r>
              <a:rPr lang="en-GB" sz="1200" kern="1200" dirty="0" err="1">
                <a:solidFill>
                  <a:schemeClr val="tx1"/>
                </a:solidFill>
                <a:effectLst/>
                <a:latin typeface="+mn-lt"/>
                <a:ea typeface="+mn-ea"/>
                <a:cs typeface="+mn-cs"/>
              </a:rPr>
              <a:t>informations</a:t>
            </a:r>
            <a:r>
              <a:rPr lang="en-GB" sz="1200" kern="1200" dirty="0">
                <a:solidFill>
                  <a:schemeClr val="tx1"/>
                </a:solidFill>
                <a:effectLst/>
                <a:latin typeface="+mn-lt"/>
                <a:ea typeface="+mn-ea"/>
                <a:cs typeface="+mn-cs"/>
              </a:rPr>
              <a:t> : le bruit, la </a:t>
            </a:r>
            <a:r>
              <a:rPr lang="en-GB" sz="1200" kern="1200" dirty="0" err="1">
                <a:solidFill>
                  <a:schemeClr val="tx1"/>
                </a:solidFill>
                <a:effectLst/>
                <a:latin typeface="+mn-lt"/>
                <a:ea typeface="+mn-ea"/>
                <a:cs typeface="+mn-cs"/>
              </a:rPr>
              <a:t>température</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présence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d'autres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personnes</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objets</a:t>
            </a:r>
            <a:r>
              <a:rPr lang="en-GB" sz="1200" kern="1200" dirty="0">
                <a:solidFill>
                  <a:schemeClr val="tx1"/>
                </a:solidFill>
                <a:effectLst/>
                <a:latin typeface="+mn-lt"/>
                <a:ea typeface="+mn-ea"/>
                <a:cs typeface="+mn-cs"/>
              </a:rPr>
              <a:t> sur le </a:t>
            </a:r>
            <a:r>
              <a:rPr lang="en-GB" sz="1200" kern="1200" dirty="0" err="1">
                <a:solidFill>
                  <a:schemeClr val="tx1"/>
                </a:solidFill>
                <a:effectLst/>
                <a:latin typeface="+mn-lt"/>
                <a:ea typeface="+mn-ea"/>
                <a:cs typeface="+mn-cs"/>
              </a:rPr>
              <a:t>mur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l'heure</a:t>
            </a:r>
            <a:r>
              <a:rPr lang="en-GB" sz="1200" kern="1200" dirty="0">
                <a:solidFill>
                  <a:schemeClr val="tx1"/>
                </a:solidFill>
                <a:effectLst/>
                <a:latin typeface="+mn-lt"/>
                <a:ea typeface="+mn-ea"/>
                <a:cs typeface="+mn-cs"/>
              </a:rPr>
              <a:t> de la </a:t>
            </a:r>
            <a:r>
              <a:rPr lang="en-GB" sz="1200" kern="1200" dirty="0" err="1">
                <a:solidFill>
                  <a:schemeClr val="tx1"/>
                </a:solidFill>
                <a:effectLst/>
                <a:latin typeface="+mn-lt"/>
                <a:ea typeface="+mn-ea"/>
                <a:cs typeface="+mn-cs"/>
              </a:rPr>
              <a:t>journée</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téléphone</a:t>
            </a:r>
            <a:r>
              <a:rPr lang="en-GB" sz="1200" kern="1200" dirty="0">
                <a:solidFill>
                  <a:schemeClr val="tx1"/>
                </a:solidFill>
                <a:effectLst/>
                <a:latin typeface="+mn-lt"/>
                <a:ea typeface="+mn-ea"/>
                <a:cs typeface="+mn-cs"/>
              </a:rPr>
              <a:t> sur la table, etc.</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Une situation </a:t>
            </a:r>
            <a:r>
              <a:rPr lang="en-GB" sz="1200" kern="1200" dirty="0" err="1">
                <a:solidFill>
                  <a:schemeClr val="tx1"/>
                </a:solidFill>
                <a:effectLst/>
                <a:latin typeface="+mn-lt"/>
                <a:ea typeface="+mn-ea"/>
                <a:cs typeface="+mn-cs"/>
              </a:rPr>
              <a:t>stressante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arrestation,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détention</a:t>
            </a:r>
            <a:r>
              <a:rPr lang="en-GB" sz="1200" kern="1200" dirty="0">
                <a:solidFill>
                  <a:schemeClr val="tx1"/>
                </a:solidFill>
                <a:effectLst/>
                <a:latin typeface="+mn-lt"/>
                <a:ea typeface="+mn-ea"/>
                <a:cs typeface="+mn-cs"/>
              </a:rPr>
              <a:t>, etc.) aura </a:t>
            </a:r>
            <a:r>
              <a:rPr lang="en-GB" sz="1200" kern="1200" dirty="0" err="1">
                <a:solidFill>
                  <a:schemeClr val="tx1"/>
                </a:solidFill>
                <a:effectLst/>
                <a:latin typeface="+mn-lt"/>
                <a:ea typeface="+mn-ea"/>
                <a:cs typeface="+mn-cs"/>
              </a:rPr>
              <a:t>également</a:t>
            </a:r>
            <a:r>
              <a:rPr lang="en-GB" sz="1200" kern="1200" dirty="0">
                <a:solidFill>
                  <a:schemeClr val="tx1"/>
                </a:solidFill>
                <a:effectLst/>
                <a:latin typeface="+mn-lt"/>
                <a:ea typeface="+mn-ea"/>
                <a:cs typeface="+mn-cs"/>
              </a:rPr>
              <a:t> un impact important sur la communication.</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642308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kern="1200" dirty="0">
                <a:solidFill>
                  <a:schemeClr val="tx1"/>
                </a:solidFill>
                <a:effectLst/>
                <a:latin typeface="+mn-lt"/>
                <a:ea typeface="+mn-ea"/>
                <a:cs typeface="+mn-cs"/>
              </a:rPr>
              <a:t>1.4.</a:t>
            </a:r>
            <a:r>
              <a:rPr lang="fr-BE" sz="1200" b="0" kern="1200" baseline="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Prismes</a:t>
            </a:r>
            <a:endParaRPr lang="fr-BE" sz="1200" b="1"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a. </a:t>
            </a:r>
            <a:r>
              <a:rPr lang="fr-FR" sz="1200" b="1" i="1" kern="1200" dirty="0">
                <a:solidFill>
                  <a:schemeClr val="tx1"/>
                </a:solidFill>
                <a:effectLst/>
                <a:latin typeface="+mn-lt"/>
                <a:ea typeface="+mn-ea"/>
                <a:cs typeface="+mn-cs"/>
              </a:rPr>
              <a:t>Prismes culturels</a:t>
            </a:r>
            <a:endParaRPr lang="fr-BE" sz="1200" b="1"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Notre culture, </a:t>
            </a:r>
            <a:r>
              <a:rPr lang="en-GB" sz="1200" kern="1200" dirty="0" err="1">
                <a:solidFill>
                  <a:schemeClr val="tx1"/>
                </a:solidFill>
                <a:effectLst/>
                <a:latin typeface="+mn-lt"/>
                <a:ea typeface="+mn-ea"/>
                <a:cs typeface="+mn-cs"/>
              </a:rPr>
              <a:t>notre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expérience</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nos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antécédents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influencent</a:t>
            </a:r>
            <a:r>
              <a:rPr lang="en-GB" sz="1200" kern="1200" dirty="0">
                <a:solidFill>
                  <a:schemeClr val="tx1"/>
                </a:solidFill>
                <a:effectLst/>
                <a:latin typeface="+mn-lt"/>
                <a:ea typeface="+mn-ea"/>
                <a:cs typeface="+mn-cs"/>
              </a:rPr>
              <a:t> la manière </a:t>
            </a:r>
            <a:r>
              <a:rPr lang="en-GB" sz="1200" kern="1200" dirty="0" err="1">
                <a:solidFill>
                  <a:schemeClr val="tx1"/>
                </a:solidFill>
                <a:effectLst/>
                <a:latin typeface="+mn-lt"/>
                <a:ea typeface="+mn-ea"/>
                <a:cs typeface="+mn-cs"/>
              </a:rPr>
              <a:t>dont</a:t>
            </a:r>
            <a:r>
              <a:rPr lang="en-GB" sz="1200" kern="1200" dirty="0">
                <a:solidFill>
                  <a:schemeClr val="tx1"/>
                </a:solidFill>
                <a:effectLst/>
                <a:latin typeface="+mn-lt"/>
                <a:ea typeface="+mn-ea"/>
                <a:cs typeface="+mn-cs"/>
              </a:rPr>
              <a:t> nous </a:t>
            </a:r>
            <a:r>
              <a:rPr lang="en-GB" sz="1200" kern="1200" dirty="0" err="1">
                <a:solidFill>
                  <a:schemeClr val="tx1"/>
                </a:solidFill>
                <a:effectLst/>
                <a:latin typeface="+mn-lt"/>
                <a:ea typeface="+mn-ea"/>
                <a:cs typeface="+mn-cs"/>
              </a:rPr>
              <a:t>comprenons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certaines</a:t>
            </a:r>
            <a:r>
              <a:rPr lang="en-GB" sz="1200" kern="1200" dirty="0">
                <a:solidFill>
                  <a:schemeClr val="tx1"/>
                </a:solidFill>
                <a:effectLst/>
                <a:latin typeface="+mn-lt"/>
                <a:ea typeface="+mn-ea"/>
                <a:cs typeface="+mn-cs"/>
              </a:rPr>
              <a:t> situations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certains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discours</a:t>
            </a:r>
            <a:r>
              <a:rPr lang="en-GB" sz="1200" kern="1200" dirty="0">
                <a:solidFill>
                  <a:schemeClr val="tx1"/>
                </a:solidFill>
                <a:effectLst/>
                <a:latin typeface="+mn-lt"/>
                <a:ea typeface="+mn-ea"/>
                <a:cs typeface="+mn-cs"/>
              </a:rPr>
              <a:t>. "Il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important d'être conscient de </a:t>
            </a:r>
            <a:r>
              <a:rPr lang="en-GB" sz="1200" kern="1200" dirty="0" err="1">
                <a:solidFill>
                  <a:schemeClr val="tx1"/>
                </a:solidFill>
                <a:effectLst/>
                <a:latin typeface="+mn-lt"/>
                <a:ea typeface="+mn-ea"/>
                <a:cs typeface="+mn-cs"/>
              </a:rPr>
              <a:t>votre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prisme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culturel</a:t>
            </a:r>
            <a:r>
              <a:rPr lang="en-GB" sz="1200" kern="1200" dirty="0">
                <a:solidFill>
                  <a:schemeClr val="tx1"/>
                </a:solidFill>
                <a:effectLst/>
                <a:latin typeface="+mn-lt"/>
                <a:ea typeface="+mn-ea"/>
                <a:cs typeface="+mn-cs"/>
              </a:rPr>
              <a:t> personnel et du fait que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peut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interpréter</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informations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travers un </a:t>
            </a:r>
            <a:r>
              <a:rPr lang="en-GB" sz="1200" kern="1200" dirty="0" err="1">
                <a:solidFill>
                  <a:schemeClr val="tx1"/>
                </a:solidFill>
                <a:effectLst/>
                <a:latin typeface="+mn-lt"/>
                <a:ea typeface="+mn-ea"/>
                <a:cs typeface="+mn-cs"/>
              </a:rPr>
              <a:t>prisme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culturel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de genre </a:t>
            </a:r>
            <a:r>
              <a:rPr lang="en-GB" sz="1200" kern="1200" dirty="0" err="1">
                <a:solidFill>
                  <a:schemeClr val="tx1"/>
                </a:solidFill>
                <a:effectLst/>
                <a:latin typeface="+mn-lt"/>
                <a:ea typeface="+mn-ea"/>
                <a:cs typeface="+mn-cs"/>
              </a:rPr>
              <a:t>différent</a:t>
            </a:r>
            <a:r>
              <a:rPr lang="en-GB" sz="1200" kern="1200" dirty="0">
                <a:solidFill>
                  <a:schemeClr val="tx1"/>
                </a:solidFill>
                <a:effectLst/>
                <a:latin typeface="+mn-lt"/>
                <a:ea typeface="+mn-ea"/>
                <a:cs typeface="+mn-cs"/>
              </a:rPr>
              <a:t> du </a:t>
            </a:r>
            <a:r>
              <a:rPr lang="en-GB" sz="1200" kern="1200" dirty="0" err="1">
                <a:solidFill>
                  <a:schemeClr val="tx1"/>
                </a:solidFill>
                <a:effectLst/>
                <a:latin typeface="+mn-lt"/>
                <a:ea typeface="+mn-ea"/>
                <a:cs typeface="+mn-cs"/>
              </a:rPr>
              <a:t>vôtre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Écoutez</a:t>
            </a:r>
            <a:r>
              <a:rPr lang="en-GB" sz="1200" kern="1200" dirty="0">
                <a:solidFill>
                  <a:schemeClr val="tx1"/>
                </a:solidFill>
                <a:effectLst/>
                <a:latin typeface="+mn-lt"/>
                <a:ea typeface="+mn-ea"/>
                <a:cs typeface="+mn-cs"/>
              </a:rPr>
              <a:t> les points de </a:t>
            </a:r>
            <a:r>
              <a:rPr lang="en-GB" sz="1200" kern="1200" dirty="0" err="1">
                <a:solidFill>
                  <a:schemeClr val="tx1"/>
                </a:solidFill>
                <a:effectLst/>
                <a:latin typeface="+mn-lt"/>
                <a:ea typeface="+mn-ea"/>
                <a:cs typeface="+mn-cs"/>
              </a:rPr>
              <a:t>vue</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sans </a:t>
            </a:r>
            <a:r>
              <a:rPr lang="en-GB" sz="1200" kern="1200" dirty="0" err="1">
                <a:solidFill>
                  <a:schemeClr val="tx1"/>
                </a:solidFill>
                <a:effectLst/>
                <a:latin typeface="+mn-lt"/>
                <a:ea typeface="+mn-ea"/>
                <a:cs typeface="+mn-cs"/>
              </a:rPr>
              <a:t>préjugés</a:t>
            </a:r>
            <a:r>
              <a:rPr lang="en-GB" sz="1200" kern="1200" dirty="0">
                <a:solidFill>
                  <a:schemeClr val="tx1"/>
                </a:solidFill>
                <a:effectLst/>
                <a:latin typeface="+mn-lt"/>
                <a:ea typeface="+mn-ea"/>
                <a:cs typeface="+mn-cs"/>
              </a:rPr>
              <a:t>." (Guide du </a:t>
            </a:r>
            <a:r>
              <a:rPr lang="en-GB" sz="1200" kern="1200" dirty="0" err="1">
                <a:solidFill>
                  <a:schemeClr val="tx1"/>
                </a:solidFill>
                <a:effectLst/>
                <a:latin typeface="+mn-lt"/>
                <a:ea typeface="+mn-ea"/>
                <a:cs typeface="+mn-cs"/>
              </a:rPr>
              <a:t>CdE</a:t>
            </a:r>
            <a:r>
              <a:rPr lang="en-GB" sz="1200" kern="1200" dirty="0">
                <a:solidFill>
                  <a:schemeClr val="tx1"/>
                </a:solidFill>
                <a:effectLst/>
                <a:latin typeface="+mn-lt"/>
                <a:ea typeface="+mn-ea"/>
                <a:cs typeface="+mn-cs"/>
              </a:rPr>
              <a:t> "Comment </a:t>
            </a:r>
            <a:r>
              <a:rPr lang="en-GB" sz="1200" kern="1200" dirty="0" err="1">
                <a:solidFill>
                  <a:schemeClr val="tx1"/>
                </a:solidFill>
                <a:effectLst/>
                <a:latin typeface="+mn-lt"/>
                <a:ea typeface="+mn-ea"/>
                <a:cs typeface="+mn-cs"/>
              </a:rPr>
              <a:t>transmettre</a:t>
            </a:r>
            <a:r>
              <a:rPr lang="en-GB" sz="1200" kern="1200" dirty="0">
                <a:solidFill>
                  <a:schemeClr val="tx1"/>
                </a:solidFill>
                <a:effectLst/>
                <a:latin typeface="+mn-lt"/>
                <a:ea typeface="+mn-ea"/>
                <a:cs typeface="+mn-cs"/>
              </a:rPr>
              <a:t> des </a:t>
            </a:r>
            <a:r>
              <a:rPr lang="en-GB" sz="1200" kern="1200" dirty="0" err="1">
                <a:solidFill>
                  <a:schemeClr val="tx1"/>
                </a:solidFill>
                <a:effectLst/>
                <a:latin typeface="+mn-lt"/>
                <a:ea typeface="+mn-ea"/>
                <a:cs typeface="+mn-cs"/>
              </a:rPr>
              <a:t>informations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adaptées</a:t>
            </a:r>
            <a:r>
              <a:rPr lang="en-GB" sz="1200" kern="1200" dirty="0">
                <a:solidFill>
                  <a:schemeClr val="tx1"/>
                </a:solidFill>
                <a:effectLst/>
                <a:latin typeface="+mn-lt"/>
                <a:ea typeface="+mn-ea"/>
                <a:cs typeface="+mn-cs"/>
              </a:rPr>
              <a:t> aux enfants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situation de migration", page 23). Par </a:t>
            </a:r>
            <a:r>
              <a:rPr lang="en-GB" sz="1200" kern="1200" dirty="0" err="1">
                <a:solidFill>
                  <a:schemeClr val="tx1"/>
                </a:solidFill>
                <a:effectLst/>
                <a:latin typeface="+mn-lt"/>
                <a:ea typeface="+mn-ea"/>
                <a:cs typeface="+mn-cs"/>
              </a:rPr>
              <a:t>exemple</a:t>
            </a:r>
            <a:r>
              <a:rPr lang="en-GB" sz="1200" kern="1200" dirty="0">
                <a:solidFill>
                  <a:schemeClr val="tx1"/>
                </a:solidFill>
                <a:effectLst/>
                <a:latin typeface="+mn-lt"/>
                <a:ea typeface="+mn-ea"/>
                <a:cs typeface="+mn-cs"/>
              </a:rPr>
              <a:t>, dans </a:t>
            </a:r>
            <a:r>
              <a:rPr lang="en-GB" sz="1200" kern="1200" dirty="0" err="1">
                <a:solidFill>
                  <a:schemeClr val="tx1"/>
                </a:solidFill>
                <a:effectLst/>
                <a:latin typeface="+mn-lt"/>
                <a:ea typeface="+mn-ea"/>
                <a:cs typeface="+mn-cs"/>
              </a:rPr>
              <a:t>certaines</a:t>
            </a:r>
            <a:r>
              <a:rPr lang="en-GB" sz="1200" kern="1200" dirty="0">
                <a:solidFill>
                  <a:schemeClr val="tx1"/>
                </a:solidFill>
                <a:effectLst/>
                <a:latin typeface="+mn-lt"/>
                <a:ea typeface="+mn-ea"/>
                <a:cs typeface="+mn-cs"/>
              </a:rPr>
              <a:t> cultures, les enfants ne </a:t>
            </a:r>
            <a:r>
              <a:rPr lang="en-GB" sz="1200" kern="1200" dirty="0" err="1">
                <a:solidFill>
                  <a:schemeClr val="tx1"/>
                </a:solidFill>
                <a:effectLst/>
                <a:latin typeface="+mn-lt"/>
                <a:ea typeface="+mn-ea"/>
                <a:cs typeface="+mn-cs"/>
              </a:rPr>
              <a:t>regardent</a:t>
            </a:r>
            <a:r>
              <a:rPr lang="en-GB" sz="1200" kern="1200" dirty="0">
                <a:solidFill>
                  <a:schemeClr val="tx1"/>
                </a:solidFill>
                <a:effectLst/>
                <a:latin typeface="+mn-lt"/>
                <a:ea typeface="+mn-ea"/>
                <a:cs typeface="+mn-cs"/>
              </a:rPr>
              <a:t> pas un </a:t>
            </a:r>
            <a:r>
              <a:rPr lang="en-GB" sz="1200" kern="1200" dirty="0" err="1">
                <a:solidFill>
                  <a:schemeClr val="tx1"/>
                </a:solidFill>
                <a:effectLst/>
                <a:latin typeface="+mn-lt"/>
                <a:ea typeface="+mn-ea"/>
                <a:cs typeface="+mn-cs"/>
              </a:rPr>
              <a:t>adulte</a:t>
            </a:r>
            <a:r>
              <a:rPr lang="en-GB" sz="1200" kern="1200" dirty="0">
                <a:solidFill>
                  <a:schemeClr val="tx1"/>
                </a:solidFill>
                <a:effectLst/>
                <a:latin typeface="+mn-lt"/>
                <a:ea typeface="+mn-ea"/>
                <a:cs typeface="+mn-cs"/>
              </a:rPr>
              <a:t> dans les </a:t>
            </a:r>
            <a:r>
              <a:rPr lang="en-GB" sz="1200" kern="1200" dirty="0" err="1">
                <a:solidFill>
                  <a:schemeClr val="tx1"/>
                </a:solidFill>
                <a:effectLst/>
                <a:latin typeface="+mn-lt"/>
                <a:ea typeface="+mn-ea"/>
                <a:cs typeface="+mn-cs"/>
              </a:rPr>
              <a:t>yeux</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marque de respect, dans </a:t>
            </a:r>
            <a:r>
              <a:rPr lang="en-GB" sz="1200" kern="1200" dirty="0" err="1">
                <a:solidFill>
                  <a:schemeClr val="tx1"/>
                </a:solidFill>
                <a:effectLst/>
                <a:latin typeface="+mn-lt"/>
                <a:ea typeface="+mn-ea"/>
                <a:cs typeface="+mn-cs"/>
              </a:rPr>
              <a:t>d'autres</a:t>
            </a:r>
            <a:r>
              <a:rPr lang="en-GB" sz="1200" kern="1200" dirty="0">
                <a:solidFill>
                  <a:schemeClr val="tx1"/>
                </a:solidFill>
                <a:effectLst/>
                <a:latin typeface="+mn-lt"/>
                <a:ea typeface="+mn-ea"/>
                <a:cs typeface="+mn-cs"/>
              </a:rPr>
              <a:t> cultures, </a:t>
            </a:r>
            <a:r>
              <a:rPr lang="en-GB" sz="1200" kern="1200" dirty="0" err="1">
                <a:solidFill>
                  <a:schemeClr val="tx1"/>
                </a:solidFill>
                <a:effectLst/>
                <a:latin typeface="+mn-lt"/>
                <a:ea typeface="+mn-ea"/>
                <a:cs typeface="+mn-cs"/>
              </a:rPr>
              <a:t>cela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peut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être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interprété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comme</a:t>
            </a:r>
            <a:r>
              <a:rPr lang="en-GB" sz="1200" kern="1200" dirty="0">
                <a:solidFill>
                  <a:schemeClr val="tx1"/>
                </a:solidFill>
                <a:effectLst/>
                <a:latin typeface="+mn-lt"/>
                <a:ea typeface="+mn-ea"/>
                <a:cs typeface="+mn-cs"/>
              </a:rPr>
              <a:t> un manque de respect </a:t>
            </a:r>
            <a:r>
              <a:rPr lang="en-GB" sz="1200" kern="1200" dirty="0" err="1">
                <a:solidFill>
                  <a:schemeClr val="tx1"/>
                </a:solidFill>
                <a:effectLst/>
                <a:latin typeface="+mn-lt"/>
                <a:ea typeface="+mn-ea"/>
                <a:cs typeface="+mn-cs"/>
              </a:rPr>
              <a:t>d'éviter</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regarder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personne</a:t>
            </a:r>
            <a:r>
              <a:rPr lang="en-GB" sz="1200" kern="1200" dirty="0">
                <a:solidFill>
                  <a:schemeClr val="tx1"/>
                </a:solidFill>
                <a:effectLst/>
                <a:latin typeface="+mn-lt"/>
                <a:ea typeface="+mn-ea"/>
                <a:cs typeface="+mn-cs"/>
              </a:rPr>
              <a:t> dans les </a:t>
            </a:r>
            <a:r>
              <a:rPr lang="en-GB" sz="1200" kern="1200" dirty="0" err="1">
                <a:solidFill>
                  <a:schemeClr val="tx1"/>
                </a:solidFill>
                <a:effectLst/>
                <a:latin typeface="+mn-lt"/>
                <a:ea typeface="+mn-ea"/>
                <a:cs typeface="+mn-cs"/>
              </a:rPr>
              <a:t>yeux</a:t>
            </a:r>
            <a:r>
              <a:rPr lang="en-GB" sz="1200" kern="1200" dirty="0">
                <a:solidFill>
                  <a:schemeClr val="tx1"/>
                </a:solidFill>
                <a:effectLst/>
                <a:latin typeface="+mn-lt"/>
                <a:ea typeface="+mn-ea"/>
                <a:cs typeface="+mn-cs"/>
              </a:rPr>
              <a:t> et/</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marque de </a:t>
            </a:r>
            <a:r>
              <a:rPr lang="fr-BE" sz="1200" kern="1200" dirty="0">
                <a:solidFill>
                  <a:schemeClr val="tx1"/>
                </a:solidFill>
                <a:effectLst/>
                <a:latin typeface="+mn-lt"/>
                <a:ea typeface="+mn-ea"/>
                <a:cs typeface="+mn-cs"/>
              </a:rPr>
              <a:t>mensonge.</a:t>
            </a: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732031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kern="1200" dirty="0">
                <a:solidFill>
                  <a:schemeClr val="tx1"/>
                </a:solidFill>
                <a:effectLst/>
                <a:latin typeface="+mn-lt"/>
                <a:ea typeface="+mn-ea"/>
                <a:cs typeface="+mn-cs"/>
              </a:rPr>
              <a:t>1.4.</a:t>
            </a:r>
            <a:r>
              <a:rPr lang="fr-BE" sz="1200" b="0" kern="1200" baseline="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Prismes</a:t>
            </a:r>
            <a:endParaRPr lang="fr-BE" sz="1200" b="1" kern="1200" dirty="0">
              <a:solidFill>
                <a:schemeClr val="tx1"/>
              </a:solidFill>
              <a:effectLst/>
              <a:latin typeface="+mn-lt"/>
              <a:ea typeface="+mn-ea"/>
              <a:cs typeface="+mn-cs"/>
            </a:endParaRPr>
          </a:p>
          <a:p>
            <a:pPr lvl="0"/>
            <a:r>
              <a:rPr lang="fr-BE" sz="1200" b="1" i="1" kern="1200" dirty="0">
                <a:solidFill>
                  <a:schemeClr val="tx1"/>
                </a:solidFill>
                <a:effectLst/>
                <a:latin typeface="+mn-lt"/>
                <a:ea typeface="+mn-ea"/>
                <a:cs typeface="+mn-cs"/>
              </a:rPr>
              <a:t>b. </a:t>
            </a:r>
            <a:r>
              <a:rPr lang="fr-FR" sz="1200" b="1" i="1" kern="1200" dirty="0">
                <a:solidFill>
                  <a:schemeClr val="tx1"/>
                </a:solidFill>
                <a:effectLst/>
                <a:latin typeface="+mn-lt"/>
                <a:ea typeface="+mn-ea"/>
                <a:cs typeface="+mn-cs"/>
              </a:rPr>
              <a:t>L’étiquette</a:t>
            </a:r>
            <a:endParaRPr lang="fr-BE" sz="1200" b="1" i="1"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Apports de la formation </a:t>
            </a:r>
            <a:r>
              <a:rPr lang="en-GB" sz="1200" i="1" kern="1200" dirty="0" err="1">
                <a:solidFill>
                  <a:schemeClr val="tx1"/>
                </a:solidFill>
                <a:effectLst/>
                <a:latin typeface="+mn-lt"/>
                <a:ea typeface="+mn-ea"/>
                <a:cs typeface="+mn-cs"/>
              </a:rPr>
              <a:t>Youthlab</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Belgique. Howard S. Becker a </a:t>
            </a:r>
            <a:r>
              <a:rPr lang="en-GB" sz="1200" kern="1200" dirty="0" err="1">
                <a:solidFill>
                  <a:schemeClr val="tx1"/>
                </a:solidFill>
                <a:effectLst/>
                <a:latin typeface="+mn-lt"/>
                <a:ea typeface="+mn-ea"/>
                <a:cs typeface="+mn-cs"/>
              </a:rPr>
              <a:t>développé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1963 dans Outsider la </a:t>
            </a:r>
            <a:r>
              <a:rPr lang="en-GB" sz="1200" kern="1200" dirty="0" err="1">
                <a:solidFill>
                  <a:schemeClr val="tx1"/>
                </a:solidFill>
                <a:effectLst/>
                <a:latin typeface="+mn-lt"/>
                <a:ea typeface="+mn-ea"/>
                <a:cs typeface="+mn-cs"/>
              </a:rPr>
              <a:t>théorie</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l'étiquetage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Lorsqu'un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comportement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défini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comme</a:t>
            </a:r>
            <a:r>
              <a:rPr lang="en-GB" sz="1200" kern="1200" dirty="0">
                <a:solidFill>
                  <a:schemeClr val="tx1"/>
                </a:solidFill>
                <a:effectLst/>
                <a:latin typeface="+mn-lt"/>
                <a:ea typeface="+mn-ea"/>
                <a:cs typeface="+mn-cs"/>
              </a:rPr>
              <a:t> "anormal", la </a:t>
            </a:r>
            <a:r>
              <a:rPr lang="en-GB" sz="1200" kern="1200" dirty="0" err="1">
                <a:solidFill>
                  <a:schemeClr val="tx1"/>
                </a:solidFill>
                <a:effectLst/>
                <a:latin typeface="+mn-lt"/>
                <a:ea typeface="+mn-ea"/>
                <a:cs typeface="+mn-cs"/>
              </a:rPr>
              <a:t>personne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soumise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processus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d'étiquetage</a:t>
            </a:r>
            <a:r>
              <a:rPr lang="en-GB" sz="1200" kern="1200" dirty="0">
                <a:solidFill>
                  <a:schemeClr val="tx1"/>
                </a:solidFill>
                <a:effectLst/>
                <a:latin typeface="+mn-lt"/>
                <a:ea typeface="+mn-ea"/>
                <a:cs typeface="+mn-cs"/>
              </a:rPr>
              <a:t> qui </a:t>
            </a:r>
            <a:r>
              <a:rPr lang="en-GB" sz="1200" kern="1200" dirty="0" err="1">
                <a:solidFill>
                  <a:schemeClr val="tx1"/>
                </a:solidFill>
                <a:effectLst/>
                <a:latin typeface="+mn-lt"/>
                <a:ea typeface="+mn-ea"/>
                <a:cs typeface="+mn-cs"/>
              </a:rPr>
              <a:t>contribue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la construction de son </a:t>
            </a:r>
            <a:r>
              <a:rPr lang="en-GB" sz="1200" kern="1200" dirty="0" err="1">
                <a:solidFill>
                  <a:schemeClr val="tx1"/>
                </a:solidFill>
                <a:effectLst/>
                <a:latin typeface="+mn-lt"/>
                <a:ea typeface="+mn-ea"/>
                <a:cs typeface="+mn-cs"/>
              </a:rPr>
              <a:t>identité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Lorsqu'un</a:t>
            </a:r>
            <a:r>
              <a:rPr lang="en-GB" sz="1200" kern="1200" dirty="0">
                <a:solidFill>
                  <a:schemeClr val="tx1"/>
                </a:solidFill>
                <a:effectLst/>
                <a:latin typeface="+mn-lt"/>
                <a:ea typeface="+mn-ea"/>
                <a:cs typeface="+mn-cs"/>
              </a:rPr>
              <a:t> enfant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suspecté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accusé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condamné</a:t>
            </a:r>
            <a:r>
              <a:rPr lang="en-GB" sz="1200" kern="1200" dirty="0">
                <a:solidFill>
                  <a:schemeClr val="tx1"/>
                </a:solidFill>
                <a:effectLst/>
                <a:latin typeface="+mn-lt"/>
                <a:ea typeface="+mn-ea"/>
                <a:cs typeface="+mn-cs"/>
              </a:rPr>
              <a:t> pour un crime, </a:t>
            </a:r>
            <a:r>
              <a:rPr lang="en-GB" sz="1200" kern="1200" dirty="0" err="1">
                <a:solidFill>
                  <a:schemeClr val="tx1"/>
                </a:solidFill>
                <a:effectLst/>
                <a:latin typeface="+mn-lt"/>
                <a:ea typeface="+mn-ea"/>
                <a:cs typeface="+mn-cs"/>
              </a:rPr>
              <a:t>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comportement</a:t>
            </a:r>
            <a:r>
              <a:rPr lang="en-GB" sz="1200" kern="1200" dirty="0">
                <a:solidFill>
                  <a:schemeClr val="tx1"/>
                </a:solidFill>
                <a:effectLst/>
                <a:latin typeface="+mn-lt"/>
                <a:ea typeface="+mn-ea"/>
                <a:cs typeface="+mn-cs"/>
              </a:rPr>
              <a:t> "anormal" </a:t>
            </a:r>
            <a:r>
              <a:rPr lang="en-GB" sz="1200" kern="1200" dirty="0" err="1">
                <a:solidFill>
                  <a:schemeClr val="tx1"/>
                </a:solidFill>
                <a:effectLst/>
                <a:latin typeface="+mn-lt"/>
                <a:ea typeface="+mn-ea"/>
                <a:cs typeface="+mn-cs"/>
              </a:rPr>
              <a:t>peut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avoir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influence </a:t>
            </a:r>
            <a:r>
              <a:rPr lang="en-GB" sz="1200" kern="1200" dirty="0" err="1">
                <a:solidFill>
                  <a:schemeClr val="tx1"/>
                </a:solidFill>
                <a:effectLst/>
                <a:latin typeface="+mn-lt"/>
                <a:ea typeface="+mn-ea"/>
                <a:cs typeface="+mn-cs"/>
              </a:rPr>
              <a:t>considérable</a:t>
            </a:r>
            <a:r>
              <a:rPr lang="en-GB" sz="1200" kern="1200" dirty="0">
                <a:solidFill>
                  <a:schemeClr val="tx1"/>
                </a:solidFill>
                <a:effectLst/>
                <a:latin typeface="+mn-lt"/>
                <a:ea typeface="+mn-ea"/>
                <a:cs typeface="+mn-cs"/>
              </a:rPr>
              <a:t> sur la construction de son </a:t>
            </a:r>
            <a:r>
              <a:rPr lang="en-GB" sz="1200" kern="1200" dirty="0" err="1">
                <a:solidFill>
                  <a:schemeClr val="tx1"/>
                </a:solidFill>
                <a:effectLst/>
                <a:latin typeface="+mn-lt"/>
                <a:ea typeface="+mn-ea"/>
                <a:cs typeface="+mn-cs"/>
              </a:rPr>
              <a:t>identité</a:t>
            </a:r>
            <a:r>
              <a:rPr lang="en-GB" sz="1200" kern="1200" dirty="0">
                <a:solidFill>
                  <a:schemeClr val="tx1"/>
                </a:solidFill>
                <a:effectLst/>
                <a:latin typeface="+mn-lt"/>
                <a:ea typeface="+mn-ea"/>
                <a:cs typeface="+mn-cs"/>
              </a:rPr>
              <a:t>. Il </a:t>
            </a:r>
            <a:r>
              <a:rPr lang="en-GB" sz="1200" kern="1200" dirty="0" err="1">
                <a:solidFill>
                  <a:schemeClr val="tx1"/>
                </a:solidFill>
                <a:effectLst/>
                <a:latin typeface="+mn-lt"/>
                <a:ea typeface="+mn-ea"/>
                <a:cs typeface="+mn-cs"/>
              </a:rPr>
              <a:t>peut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être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étiqueté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délinquant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mais</a:t>
            </a:r>
            <a:r>
              <a:rPr lang="en-GB" sz="1200" kern="1200" dirty="0">
                <a:solidFill>
                  <a:schemeClr val="tx1"/>
                </a:solidFill>
                <a:effectLst/>
                <a:latin typeface="+mn-lt"/>
                <a:ea typeface="+mn-ea"/>
                <a:cs typeface="+mn-cs"/>
              </a:rPr>
              <a:t> il </a:t>
            </a:r>
            <a:r>
              <a:rPr lang="en-GB" sz="1200" kern="1200" dirty="0" err="1">
                <a:solidFill>
                  <a:schemeClr val="tx1"/>
                </a:solidFill>
                <a:effectLst/>
                <a:latin typeface="+mn-lt"/>
                <a:ea typeface="+mn-ea"/>
                <a:cs typeface="+mn-cs"/>
              </a:rPr>
              <a:t>peut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aussi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s'étiqueter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lui-même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tel</a:t>
            </a:r>
            <a:r>
              <a:rPr lang="en-GB" sz="1200" kern="1200" dirty="0">
                <a:solidFill>
                  <a:schemeClr val="tx1"/>
                </a:solidFill>
                <a:effectLst/>
                <a:latin typeface="+mn-lt"/>
                <a:ea typeface="+mn-ea"/>
                <a:cs typeface="+mn-cs"/>
              </a:rPr>
              <a:t>, par un </a:t>
            </a:r>
            <a:r>
              <a:rPr lang="en-GB" sz="1200" kern="1200" dirty="0" err="1">
                <a:solidFill>
                  <a:schemeClr val="tx1"/>
                </a:solidFill>
                <a:effectLst/>
                <a:latin typeface="+mn-lt"/>
                <a:ea typeface="+mn-ea"/>
                <a:cs typeface="+mn-cs"/>
              </a:rPr>
              <a:t>processus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d'appropriation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d'autres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termes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étiquette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modifie</a:t>
            </a:r>
            <a:r>
              <a:rPr lang="en-GB" sz="1200" kern="1200" dirty="0">
                <a:solidFill>
                  <a:schemeClr val="tx1"/>
                </a:solidFill>
                <a:effectLst/>
                <a:latin typeface="+mn-lt"/>
                <a:ea typeface="+mn-ea"/>
                <a:cs typeface="+mn-cs"/>
              </a:rPr>
              <a:t> le concept de </a:t>
            </a:r>
            <a:r>
              <a:rPr lang="en-GB" sz="1200" kern="1200" dirty="0" err="1">
                <a:solidFill>
                  <a:schemeClr val="tx1"/>
                </a:solidFill>
                <a:effectLst/>
                <a:latin typeface="+mn-lt"/>
                <a:ea typeface="+mn-ea"/>
                <a:cs typeface="+mn-cs"/>
              </a:rPr>
              <a:t>soi</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l'individu</a:t>
            </a:r>
            <a:r>
              <a:rPr lang="en-GB" sz="1200" kern="1200" dirty="0">
                <a:solidFill>
                  <a:schemeClr val="tx1"/>
                </a:solidFill>
                <a:effectLst/>
                <a:latin typeface="+mn-lt"/>
                <a:ea typeface="+mn-ea"/>
                <a:cs typeface="+mn-cs"/>
              </a:rPr>
              <a:t> et change la </a:t>
            </a:r>
            <a:r>
              <a:rPr lang="en-GB" sz="1200" kern="1200" dirty="0" err="1">
                <a:solidFill>
                  <a:schemeClr val="tx1"/>
                </a:solidFill>
                <a:effectLst/>
                <a:latin typeface="+mn-lt"/>
                <a:ea typeface="+mn-ea"/>
                <a:cs typeface="+mn-cs"/>
              </a:rPr>
              <a:t>façon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dont</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autres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réagissent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à</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personne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étiquetée</a:t>
            </a:r>
            <a:r>
              <a:rPr lang="en-GB" sz="1200" kern="1200" dirty="0">
                <a:solidFill>
                  <a:schemeClr val="tx1"/>
                </a:solidFill>
                <a:effectLst/>
                <a:latin typeface="+mn-lt"/>
                <a:ea typeface="+mn-ea"/>
                <a:cs typeface="+mn-cs"/>
              </a:rPr>
              <a:t>. H.S. Becker </a:t>
            </a:r>
            <a:r>
              <a:rPr lang="en-GB" sz="1200" kern="1200" dirty="0" err="1">
                <a:solidFill>
                  <a:schemeClr val="tx1"/>
                </a:solidFill>
                <a:effectLst/>
                <a:latin typeface="+mn-lt"/>
                <a:ea typeface="+mn-ea"/>
                <a:cs typeface="+mn-cs"/>
              </a:rPr>
              <a:t>affirme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également</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traiter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personne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déviante</a:t>
            </a:r>
            <a:r>
              <a:rPr lang="en-GB" sz="1200" kern="1200" dirty="0">
                <a:solidFill>
                  <a:schemeClr val="tx1"/>
                </a:solidFill>
                <a:effectLst/>
                <a:latin typeface="+mn-lt"/>
                <a:ea typeface="+mn-ea"/>
                <a:cs typeface="+mn-cs"/>
              </a:rPr>
              <a:t> sous un aspect </a:t>
            </a:r>
            <a:r>
              <a:rPr lang="en-GB" sz="1200" kern="1200" dirty="0" err="1">
                <a:solidFill>
                  <a:schemeClr val="tx1"/>
                </a:solidFill>
                <a:effectLst/>
                <a:latin typeface="+mn-lt"/>
                <a:ea typeface="+mn-ea"/>
                <a:cs typeface="+mn-cs"/>
              </a:rPr>
              <a:t>comme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était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déviante</a:t>
            </a:r>
            <a:r>
              <a:rPr lang="en-GB" sz="1200" kern="1200" dirty="0">
                <a:solidFill>
                  <a:schemeClr val="tx1"/>
                </a:solidFill>
                <a:effectLst/>
                <a:latin typeface="+mn-lt"/>
                <a:ea typeface="+mn-ea"/>
                <a:cs typeface="+mn-cs"/>
              </a:rPr>
              <a:t> sous </a:t>
            </a:r>
            <a:r>
              <a:rPr lang="en-GB" sz="1200" kern="1200" dirty="0" err="1">
                <a:solidFill>
                  <a:schemeClr val="tx1"/>
                </a:solidFill>
                <a:effectLst/>
                <a:latin typeface="+mn-lt"/>
                <a:ea typeface="+mn-ea"/>
                <a:cs typeface="+mn-cs"/>
              </a:rPr>
              <a:t>tous</a:t>
            </a:r>
            <a:r>
              <a:rPr lang="en-GB" sz="1200" kern="1200" dirty="0">
                <a:solidFill>
                  <a:schemeClr val="tx1"/>
                </a:solidFill>
                <a:effectLst/>
                <a:latin typeface="+mn-lt"/>
                <a:ea typeface="+mn-ea"/>
                <a:cs typeface="+mn-cs"/>
              </a:rPr>
              <a:t> les aspects </a:t>
            </a:r>
            <a:r>
              <a:rPr lang="en-GB" sz="1200" kern="1200" dirty="0" err="1">
                <a:solidFill>
                  <a:schemeClr val="tx1"/>
                </a:solidFill>
                <a:effectLst/>
                <a:latin typeface="+mn-lt"/>
                <a:ea typeface="+mn-ea"/>
                <a:cs typeface="+mn-cs"/>
              </a:rPr>
              <a:t>revient</a:t>
            </a:r>
            <a:r>
              <a:rPr lang="en-GB" sz="1200" kern="1200" dirty="0">
                <a:solidFill>
                  <a:schemeClr val="tx1"/>
                </a:solidFill>
                <a:effectLst/>
                <a:latin typeface="+mn-lt"/>
                <a:ea typeface="+mn-ea"/>
                <a:cs typeface="+mn-cs"/>
              </a:rPr>
              <a:t> à </a:t>
            </a:r>
            <a:r>
              <a:rPr lang="en-GB" sz="1200" kern="1200" dirty="0" err="1">
                <a:solidFill>
                  <a:schemeClr val="tx1"/>
                </a:solidFill>
                <a:effectLst/>
                <a:latin typeface="+mn-lt"/>
                <a:ea typeface="+mn-ea"/>
                <a:cs typeface="+mn-cs"/>
              </a:rPr>
              <a:t>énoncer</a:t>
            </a:r>
            <a:r>
              <a:rPr lang="en-GB" sz="1200" kern="1200" dirty="0">
                <a:solidFill>
                  <a:schemeClr val="tx1"/>
                </a:solidFill>
                <a:effectLst/>
                <a:latin typeface="+mn-lt"/>
                <a:ea typeface="+mn-ea"/>
                <a:cs typeface="+mn-cs"/>
              </a:rPr>
              <a:t> </a:t>
            </a:r>
            <a:r>
              <a:rPr lang="en-GB" sz="1200" u="sng" kern="1200" dirty="0" err="1">
                <a:solidFill>
                  <a:schemeClr val="tx1"/>
                </a:solidFill>
                <a:effectLst/>
                <a:latin typeface="+mn-lt"/>
                <a:ea typeface="+mn-ea"/>
                <a:cs typeface="+mn-cs"/>
              </a:rPr>
              <a:t>une</a:t>
            </a:r>
            <a:r>
              <a:rPr lang="en-GB" sz="1200" u="sng" kern="1200" dirty="0">
                <a:solidFill>
                  <a:schemeClr val="tx1"/>
                </a:solidFill>
                <a:effectLst/>
                <a:latin typeface="+mn-lt"/>
                <a:ea typeface="+mn-ea"/>
                <a:cs typeface="+mn-cs"/>
              </a:rPr>
              <a:t> </a:t>
            </a:r>
            <a:r>
              <a:rPr lang="en-GB" sz="1200" u="sng" kern="1200" dirty="0" err="1">
                <a:solidFill>
                  <a:schemeClr val="tx1"/>
                </a:solidFill>
                <a:effectLst/>
                <a:latin typeface="+mn-lt"/>
                <a:ea typeface="+mn-ea"/>
                <a:cs typeface="+mn-cs"/>
              </a:rPr>
              <a:t>prophétie</a:t>
            </a:r>
            <a:r>
              <a:rPr lang="en-GB" sz="1200" u="sng" kern="1200" dirty="0">
                <a:solidFill>
                  <a:schemeClr val="tx1"/>
                </a:solidFill>
                <a:effectLst/>
                <a:latin typeface="+mn-lt"/>
                <a:ea typeface="+mn-ea"/>
                <a:cs typeface="+mn-cs"/>
              </a:rPr>
              <a:t> auto-</a:t>
            </a:r>
            <a:r>
              <a:rPr lang="en-GB" sz="1200" u="sng" kern="1200" dirty="0" err="1">
                <a:solidFill>
                  <a:schemeClr val="tx1"/>
                </a:solidFill>
                <a:effectLst/>
                <a:latin typeface="+mn-lt"/>
                <a:ea typeface="+mn-ea"/>
                <a:cs typeface="+mn-cs"/>
              </a:rPr>
              <a:t>réalisatrice</a:t>
            </a:r>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462611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BE" sz="1200" b="1" kern="1200" dirty="0">
                <a:solidFill>
                  <a:schemeClr val="tx1"/>
                </a:solidFill>
                <a:effectLst/>
                <a:latin typeface="+mn-lt"/>
                <a:ea typeface="+mn-ea"/>
                <a:cs typeface="+mn-cs"/>
              </a:rPr>
              <a:t>2. Créer un cadre positif pour l'interaction</a:t>
            </a:r>
          </a:p>
          <a:p>
            <a:pPr lvl="0"/>
            <a:endParaRPr lang="fr-BE" sz="1200" kern="1200" dirty="0">
              <a:solidFill>
                <a:schemeClr val="tx1"/>
              </a:solidFill>
              <a:effectLst/>
              <a:latin typeface="+mn-lt"/>
              <a:ea typeface="+mn-ea"/>
              <a:cs typeface="+mn-cs"/>
            </a:endParaRPr>
          </a:p>
          <a:p>
            <a:pPr lvl="0" algn="just"/>
            <a:r>
              <a:rPr lang="fr-BE" sz="1200" kern="1200" dirty="0">
                <a:solidFill>
                  <a:schemeClr val="tx1"/>
                </a:solidFill>
                <a:effectLst/>
                <a:latin typeface="+mn-lt"/>
                <a:ea typeface="+mn-ea"/>
                <a:cs typeface="+mn-cs"/>
              </a:rPr>
              <a:t>L'interaction entre un avocat et un enfant est fortement influencée par le contexte, le cadre. Ce à quoi nous faisons référence ici lorsque nous disons " cadre de l'interaction " est : la mise en scène (2.1), l'importance d'une relation de confiance entre l'enfant et l'avocat (2.2), un bon environnement (2.3) et la confidentialité (2.4).</a:t>
            </a:r>
          </a:p>
          <a:p>
            <a:pPr lvl="0"/>
            <a:endParaRPr lang="en-GB"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2.1. Le cadre de </a:t>
            </a:r>
            <a:r>
              <a:rPr lang="en-GB" sz="1200" kern="1200" dirty="0" err="1">
                <a:solidFill>
                  <a:schemeClr val="tx1"/>
                </a:solidFill>
                <a:effectLst/>
                <a:latin typeface="+mn-lt"/>
                <a:ea typeface="+mn-ea"/>
                <a:cs typeface="+mn-cs"/>
              </a:rPr>
              <a:t>l'interaction</a:t>
            </a:r>
            <a:endParaRPr lang="en-GB"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 </a:t>
            </a:r>
          </a:p>
          <a:p>
            <a:pPr algn="just"/>
            <a:r>
              <a:rPr lang="en-GB" sz="1200" kern="1200" dirty="0">
                <a:solidFill>
                  <a:schemeClr val="tx1"/>
                </a:solidFill>
                <a:effectLst/>
                <a:latin typeface="+mn-lt"/>
                <a:ea typeface="+mn-ea"/>
                <a:cs typeface="+mn-cs"/>
              </a:rPr>
              <a:t>Extraits du Manuel du de Fair Trials, Advancing the Defence Rights of Children Manual for Practitioners, page 56 - 58 :</a:t>
            </a:r>
          </a:p>
          <a:p>
            <a:pPr algn="just"/>
            <a:endParaRPr lang="en-GB"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 Afin </a:t>
            </a:r>
            <a:r>
              <a:rPr lang="en-GB" sz="1200" kern="1200" dirty="0" err="1">
                <a:solidFill>
                  <a:schemeClr val="tx1"/>
                </a:solidFill>
                <a:effectLst/>
                <a:latin typeface="+mn-lt"/>
                <a:ea typeface="+mn-ea"/>
                <a:cs typeface="+mn-cs"/>
              </a:rPr>
              <a:t>d'avoir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relation de travail </a:t>
            </a:r>
            <a:r>
              <a:rPr lang="en-GB" sz="1200" kern="1200" dirty="0" err="1">
                <a:solidFill>
                  <a:schemeClr val="tx1"/>
                </a:solidFill>
                <a:effectLst/>
                <a:latin typeface="+mn-lt"/>
                <a:ea typeface="+mn-ea"/>
                <a:cs typeface="+mn-cs"/>
              </a:rPr>
              <a:t>efficace</a:t>
            </a:r>
            <a:r>
              <a:rPr lang="en-GB" sz="1200" kern="1200" dirty="0">
                <a:solidFill>
                  <a:schemeClr val="tx1"/>
                </a:solidFill>
                <a:effectLst/>
                <a:latin typeface="+mn-lt"/>
                <a:ea typeface="+mn-ea"/>
                <a:cs typeface="+mn-cs"/>
              </a:rPr>
              <a:t> avec les enfants clients et </a:t>
            </a:r>
            <a:r>
              <a:rPr lang="en-GB" sz="1200" kern="1200" dirty="0" err="1">
                <a:solidFill>
                  <a:schemeClr val="tx1"/>
                </a:solidFill>
                <a:effectLst/>
                <a:latin typeface="+mn-lt"/>
                <a:ea typeface="+mn-ea"/>
                <a:cs typeface="+mn-cs"/>
              </a:rPr>
              <a:t>d'engager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conversation significative, il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important que les interactions de </a:t>
            </a:r>
            <a:r>
              <a:rPr lang="en-GB" sz="1200" kern="1200" dirty="0" err="1">
                <a:solidFill>
                  <a:schemeClr val="tx1"/>
                </a:solidFill>
                <a:effectLst/>
                <a:latin typeface="+mn-lt"/>
                <a:ea typeface="+mn-ea"/>
                <a:cs typeface="+mn-cs"/>
              </a:rPr>
              <a:t>l'avocat</a:t>
            </a:r>
            <a:r>
              <a:rPr lang="en-GB" sz="1200" kern="1200" dirty="0">
                <a:solidFill>
                  <a:schemeClr val="tx1"/>
                </a:solidFill>
                <a:effectLst/>
                <a:latin typeface="+mn-lt"/>
                <a:ea typeface="+mn-ea"/>
                <a:cs typeface="+mn-cs"/>
              </a:rPr>
              <a:t> avec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commencent</a:t>
            </a:r>
            <a:r>
              <a:rPr lang="en-GB" sz="1200" kern="1200" dirty="0">
                <a:solidFill>
                  <a:schemeClr val="tx1"/>
                </a:solidFill>
                <a:effectLst/>
                <a:latin typeface="+mn-lt"/>
                <a:ea typeface="+mn-ea"/>
                <a:cs typeface="+mn-cs"/>
              </a:rPr>
              <a:t> sur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note positive. (...)</a:t>
            </a:r>
          </a:p>
          <a:p>
            <a:pPr algn="just"/>
            <a:endParaRPr lang="en-GB" sz="1200" b="1" kern="1200" dirty="0">
              <a:solidFill>
                <a:schemeClr val="tx1"/>
              </a:solidFill>
              <a:effectLst/>
              <a:latin typeface="+mn-lt"/>
              <a:ea typeface="+mn-ea"/>
              <a:cs typeface="+mn-cs"/>
            </a:endParaRPr>
          </a:p>
          <a:p>
            <a:pPr algn="just"/>
            <a:r>
              <a:rPr lang="en-GB" sz="1200" b="1" kern="1200" dirty="0" err="1">
                <a:solidFill>
                  <a:schemeClr val="tx1"/>
                </a:solidFill>
                <a:effectLst/>
                <a:latin typeface="+mn-lt"/>
                <a:ea typeface="+mn-ea"/>
                <a:cs typeface="+mn-cs"/>
              </a:rPr>
              <a:t>Expliquer</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l'objectif</a:t>
            </a:r>
            <a:r>
              <a:rPr lang="en-GB" sz="1200" b="1" kern="1200" dirty="0">
                <a:solidFill>
                  <a:schemeClr val="tx1"/>
                </a:solidFill>
                <a:effectLst/>
                <a:latin typeface="+mn-lt"/>
                <a:ea typeface="+mn-ea"/>
                <a:cs typeface="+mn-cs"/>
              </a:rPr>
              <a:t> et les </a:t>
            </a:r>
            <a:r>
              <a:rPr lang="en-GB" sz="1200" b="1" kern="1200" dirty="0" err="1">
                <a:solidFill>
                  <a:schemeClr val="tx1"/>
                </a:solidFill>
                <a:effectLst/>
                <a:latin typeface="+mn-lt"/>
                <a:ea typeface="+mn-ea"/>
                <a:cs typeface="+mn-cs"/>
              </a:rPr>
              <a:t>règles</a:t>
            </a:r>
            <a:r>
              <a:rPr lang="en-GB" sz="1200" b="1" kern="1200" dirty="0">
                <a:solidFill>
                  <a:schemeClr val="tx1"/>
                </a:solidFill>
                <a:effectLst/>
                <a:latin typeface="+mn-lt"/>
                <a:ea typeface="+mn-ea"/>
                <a:cs typeface="+mn-cs"/>
              </a:rPr>
              <a:t> de base</a:t>
            </a:r>
          </a:p>
          <a:p>
            <a:pPr algn="just"/>
            <a:r>
              <a:rPr lang="en-GB" sz="1200" b="1" kern="1200" dirty="0">
                <a:solidFill>
                  <a:schemeClr val="tx1"/>
                </a:solidFill>
                <a:effectLst/>
                <a:latin typeface="+mn-lt"/>
                <a:ea typeface="+mn-ea"/>
                <a:cs typeface="+mn-cs"/>
              </a:rPr>
              <a:t>(...) </a:t>
            </a:r>
          </a:p>
          <a:p>
            <a:pPr algn="just"/>
            <a:endParaRPr lang="en-GB" sz="1200" b="1"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Les </a:t>
            </a:r>
            <a:r>
              <a:rPr lang="en-US" sz="1200" kern="1200" dirty="0" err="1">
                <a:solidFill>
                  <a:schemeClr val="tx1"/>
                </a:solidFill>
                <a:effectLst/>
                <a:latin typeface="+mn-lt"/>
                <a:ea typeface="+mn-ea"/>
                <a:cs typeface="+mn-cs"/>
              </a:rPr>
              <a:t>avocet.e.s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doivent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conscients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leurs</a:t>
            </a:r>
            <a:r>
              <a:rPr lang="en-US" sz="1200" kern="1200" dirty="0">
                <a:solidFill>
                  <a:schemeClr val="tx1"/>
                </a:solidFill>
                <a:effectLst/>
                <a:latin typeface="+mn-lt"/>
                <a:ea typeface="+mn-ea"/>
                <a:cs typeface="+mn-cs"/>
              </a:rPr>
              <a:t> premières interactions avec </a:t>
            </a:r>
            <a:r>
              <a:rPr lang="en-US" sz="1200" kern="1200" dirty="0" err="1">
                <a:solidFill>
                  <a:schemeClr val="tx1"/>
                </a:solidFill>
                <a:effectLst/>
                <a:latin typeface="+mn-lt"/>
                <a:ea typeface="+mn-ea"/>
                <a:cs typeface="+mn-cs"/>
              </a:rPr>
              <a:t>leur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jeune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donnent</a:t>
            </a:r>
            <a:r>
              <a:rPr lang="en-US" sz="1200" kern="1200" dirty="0">
                <a:solidFill>
                  <a:schemeClr val="tx1"/>
                </a:solidFill>
                <a:effectLst/>
                <a:latin typeface="+mn-lt"/>
                <a:ea typeface="+mn-ea"/>
                <a:cs typeface="+mn-cs"/>
              </a:rPr>
              <a:t> le ton de </a:t>
            </a:r>
            <a:r>
              <a:rPr lang="en-US" sz="1200" kern="1200" dirty="0" err="1">
                <a:solidFill>
                  <a:schemeClr val="tx1"/>
                </a:solidFill>
                <a:effectLst/>
                <a:latin typeface="+mn-lt"/>
                <a:ea typeface="+mn-ea"/>
                <a:cs typeface="+mn-cs"/>
              </a:rPr>
              <a:t>toute</a:t>
            </a:r>
            <a:r>
              <a:rPr lang="en-US" sz="1200" kern="1200" dirty="0">
                <a:solidFill>
                  <a:schemeClr val="tx1"/>
                </a:solidFill>
                <a:effectLst/>
                <a:latin typeface="+mn-lt"/>
                <a:ea typeface="+mn-ea"/>
                <a:cs typeface="+mn-cs"/>
              </a:rPr>
              <a:t> la conversation, et </a:t>
            </a:r>
            <a:r>
              <a:rPr lang="en-US" sz="1200" kern="1200" dirty="0" err="1">
                <a:solidFill>
                  <a:schemeClr val="tx1"/>
                </a:solidFill>
                <a:effectLst/>
                <a:latin typeface="+mn-lt"/>
                <a:ea typeface="+mn-ea"/>
                <a:cs typeface="+mn-cs"/>
              </a:rPr>
              <a:t>qu'il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donc</a:t>
            </a:r>
            <a:r>
              <a:rPr lang="en-US" sz="1200" kern="1200" dirty="0">
                <a:solidFill>
                  <a:schemeClr val="tx1"/>
                </a:solidFill>
                <a:effectLst/>
                <a:latin typeface="+mn-lt"/>
                <a:ea typeface="+mn-ea"/>
                <a:cs typeface="+mn-cs"/>
              </a:rPr>
              <a:t> important de faire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bonne impression. Les </a:t>
            </a:r>
            <a:r>
              <a:rPr lang="en-US" sz="1200" kern="1200" dirty="0" err="1">
                <a:solidFill>
                  <a:schemeClr val="tx1"/>
                </a:solidFill>
                <a:effectLst/>
                <a:latin typeface="+mn-lt"/>
                <a:ea typeface="+mn-ea"/>
                <a:cs typeface="+mn-cs"/>
              </a:rPr>
              <a:t>avocat.e.s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doivent</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présenter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expliquer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rôle</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attendent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Il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également</a:t>
            </a:r>
            <a:r>
              <a:rPr lang="en-US" sz="1200" kern="1200" dirty="0">
                <a:solidFill>
                  <a:schemeClr val="tx1"/>
                </a:solidFill>
                <a:effectLst/>
                <a:latin typeface="+mn-lt"/>
                <a:ea typeface="+mn-ea"/>
                <a:cs typeface="+mn-cs"/>
              </a:rPr>
              <a:t> important de faire savoir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pourquoi</a:t>
            </a:r>
            <a:r>
              <a:rPr lang="en-US" sz="1200" kern="1200" dirty="0">
                <a:solidFill>
                  <a:schemeClr val="tx1"/>
                </a:solidFill>
                <a:effectLst/>
                <a:latin typeface="+mn-lt"/>
                <a:ea typeface="+mn-ea"/>
                <a:cs typeface="+mn-cs"/>
              </a:rPr>
              <a:t> il a </a:t>
            </a:r>
            <a:r>
              <a:rPr lang="en-US" sz="1200" kern="1200" dirty="0" err="1">
                <a:solidFill>
                  <a:schemeClr val="tx1"/>
                </a:solidFill>
                <a:effectLst/>
                <a:latin typeface="+mn-lt"/>
                <a:ea typeface="+mn-ea"/>
                <a:cs typeface="+mn-cs"/>
              </a:rPr>
              <a:t>besoin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d'informations</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pourquoi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informations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doivent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aussi</a:t>
            </a:r>
            <a:r>
              <a:rPr lang="en-US" sz="1200" kern="1200" dirty="0">
                <a:solidFill>
                  <a:schemeClr val="tx1"/>
                </a:solidFill>
                <a:effectLst/>
                <a:latin typeface="+mn-lt"/>
                <a:ea typeface="+mn-ea"/>
                <a:cs typeface="+mn-cs"/>
              </a:rPr>
              <a:t> précises et </a:t>
            </a:r>
            <a:r>
              <a:rPr lang="en-US" sz="1200" kern="1200" dirty="0" err="1">
                <a:solidFill>
                  <a:schemeClr val="tx1"/>
                </a:solidFill>
                <a:effectLst/>
                <a:latin typeface="+mn-lt"/>
                <a:ea typeface="+mn-ea"/>
                <a:cs typeface="+mn-cs"/>
              </a:rPr>
              <a:t>détaillées</a:t>
            </a:r>
            <a:r>
              <a:rPr lang="en-US" sz="1200" kern="1200" dirty="0">
                <a:solidFill>
                  <a:schemeClr val="tx1"/>
                </a:solidFill>
                <a:effectLst/>
                <a:latin typeface="+mn-lt"/>
                <a:ea typeface="+mn-ea"/>
                <a:cs typeface="+mn-cs"/>
              </a:rPr>
              <a:t> que possible. Les </a:t>
            </a:r>
            <a:r>
              <a:rPr lang="en-US" sz="1200" kern="1200" dirty="0" err="1">
                <a:solidFill>
                  <a:schemeClr val="tx1"/>
                </a:solidFill>
                <a:effectLst/>
                <a:latin typeface="+mn-lt"/>
                <a:ea typeface="+mn-ea"/>
                <a:cs typeface="+mn-cs"/>
              </a:rPr>
              <a:t>avocat.e.s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devraient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également</a:t>
            </a:r>
            <a:r>
              <a:rPr lang="en-US" sz="1200" kern="1200" dirty="0">
                <a:solidFill>
                  <a:schemeClr val="tx1"/>
                </a:solidFill>
                <a:effectLst/>
                <a:latin typeface="+mn-lt"/>
                <a:ea typeface="+mn-ea"/>
                <a:cs typeface="+mn-cs"/>
              </a:rPr>
              <a:t> essayer </a:t>
            </a:r>
            <a:r>
              <a:rPr lang="en-US" sz="1200" kern="1200" dirty="0" err="1">
                <a:solidFill>
                  <a:schemeClr val="tx1"/>
                </a:solidFill>
                <a:effectLst/>
                <a:latin typeface="+mn-lt"/>
                <a:ea typeface="+mn-ea"/>
                <a:cs typeface="+mn-cs"/>
              </a:rPr>
              <a:t>d'établir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quelques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règles</a:t>
            </a:r>
            <a:r>
              <a:rPr lang="en-US" sz="1200" kern="1200" dirty="0">
                <a:solidFill>
                  <a:schemeClr val="tx1"/>
                </a:solidFill>
                <a:effectLst/>
                <a:latin typeface="+mn-lt"/>
                <a:ea typeface="+mn-ea"/>
                <a:cs typeface="+mn-cs"/>
              </a:rPr>
              <a:t> de base </a:t>
            </a:r>
            <a:r>
              <a:rPr lang="en-US" sz="1200" kern="1200" dirty="0" err="1">
                <a:solidFill>
                  <a:schemeClr val="tx1"/>
                </a:solidFill>
                <a:effectLst/>
                <a:latin typeface="+mn-lt"/>
                <a:ea typeface="+mn-ea"/>
                <a:cs typeface="+mn-cs"/>
              </a:rPr>
              <a:t>afin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s'assurer</a:t>
            </a:r>
            <a:r>
              <a:rPr lang="en-US" sz="1200" kern="1200" dirty="0">
                <a:solidFill>
                  <a:schemeClr val="tx1"/>
                </a:solidFill>
                <a:effectLst/>
                <a:latin typeface="+mn-lt"/>
                <a:ea typeface="+mn-ea"/>
                <a:cs typeface="+mn-cs"/>
              </a:rPr>
              <a:t> que les </a:t>
            </a:r>
            <a:r>
              <a:rPr lang="en-US" sz="1200" kern="1200" dirty="0" err="1">
                <a:solidFill>
                  <a:schemeClr val="tx1"/>
                </a:solidFill>
                <a:effectLst/>
                <a:latin typeface="+mn-lt"/>
                <a:ea typeface="+mn-ea"/>
                <a:cs typeface="+mn-cs"/>
              </a:rPr>
              <a:t>informations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obtiennent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jeune</a:t>
            </a:r>
            <a:r>
              <a:rPr lang="en-US" sz="1200" kern="1200" dirty="0">
                <a:solidFill>
                  <a:schemeClr val="tx1"/>
                </a:solidFill>
                <a:effectLst/>
                <a:latin typeface="+mn-lt"/>
                <a:ea typeface="+mn-ea"/>
                <a:cs typeface="+mn-cs"/>
              </a:rPr>
              <a:t> client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aussi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utiles</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fiables</a:t>
            </a:r>
            <a:r>
              <a:rPr lang="en-US" sz="1200" kern="1200" dirty="0">
                <a:solidFill>
                  <a:schemeClr val="tx1"/>
                </a:solidFill>
                <a:effectLst/>
                <a:latin typeface="+mn-lt"/>
                <a:ea typeface="+mn-ea"/>
                <a:cs typeface="+mn-cs"/>
              </a:rPr>
              <a:t> que possible. (Des </a:t>
            </a:r>
            <a:r>
              <a:rPr lang="en-US" sz="1200" kern="1200" dirty="0" err="1">
                <a:solidFill>
                  <a:schemeClr val="tx1"/>
                </a:solidFill>
                <a:effectLst/>
                <a:latin typeface="+mn-lt"/>
                <a:ea typeface="+mn-ea"/>
                <a:cs typeface="+mn-cs"/>
              </a:rPr>
              <a:t>recherches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montré</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l'utilisation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règles</a:t>
            </a:r>
            <a:r>
              <a:rPr lang="en-US" sz="1200" kern="1200" dirty="0">
                <a:solidFill>
                  <a:schemeClr val="tx1"/>
                </a:solidFill>
                <a:effectLst/>
                <a:latin typeface="+mn-lt"/>
                <a:ea typeface="+mn-ea"/>
                <a:cs typeface="+mn-cs"/>
              </a:rPr>
              <a:t> de base </a:t>
            </a:r>
            <a:r>
              <a:rPr lang="en-US" sz="1200" kern="1200" dirty="0" err="1">
                <a:solidFill>
                  <a:schemeClr val="tx1"/>
                </a:solidFill>
                <a:effectLst/>
                <a:latin typeface="+mn-lt"/>
                <a:ea typeface="+mn-ea"/>
                <a:cs typeface="+mn-cs"/>
              </a:rPr>
              <a:t>augmente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fiabilité</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réponses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données</a:t>
            </a:r>
            <a:r>
              <a:rPr lang="en-US" sz="1200" kern="1200" dirty="0">
                <a:solidFill>
                  <a:schemeClr val="tx1"/>
                </a:solidFill>
                <a:effectLst/>
                <a:latin typeface="+mn-lt"/>
                <a:ea typeface="+mn-ea"/>
                <a:cs typeface="+mn-cs"/>
              </a:rPr>
              <a:t> par les enfants (</a:t>
            </a:r>
            <a:r>
              <a:rPr lang="en-US" sz="1200" kern="1200" dirty="0" err="1">
                <a:solidFill>
                  <a:schemeClr val="tx1"/>
                </a:solidFill>
                <a:effectLst/>
                <a:latin typeface="+mn-lt"/>
                <a:ea typeface="+mn-ea"/>
                <a:cs typeface="+mn-cs"/>
              </a:rPr>
              <a:t>Saywitz</a:t>
            </a:r>
            <a:r>
              <a:rPr lang="en-US" sz="1200" kern="1200" dirty="0">
                <a:solidFill>
                  <a:schemeClr val="tx1"/>
                </a:solidFill>
                <a:effectLst/>
                <a:latin typeface="+mn-lt"/>
                <a:ea typeface="+mn-ea"/>
                <a:cs typeface="+mn-cs"/>
              </a:rPr>
              <a:t> et al., 2010 ; Lamb et al., 2008).;</a:t>
            </a:r>
          </a:p>
          <a:p>
            <a:pPr algn="just"/>
            <a:endParaRPr lang="en-US" sz="1200" i="1" kern="1200" dirty="0">
              <a:solidFill>
                <a:schemeClr val="tx1"/>
              </a:solidFill>
              <a:effectLst/>
              <a:latin typeface="+mn-lt"/>
              <a:ea typeface="+mn-ea"/>
              <a:cs typeface="+mn-cs"/>
            </a:endParaRPr>
          </a:p>
          <a:p>
            <a:pPr algn="just"/>
            <a:r>
              <a:rPr lang="en-US" sz="1200" i="1" kern="1200" dirty="0">
                <a:solidFill>
                  <a:schemeClr val="tx1"/>
                </a:solidFill>
                <a:effectLst/>
                <a:latin typeface="+mn-lt"/>
                <a:ea typeface="+mn-ea"/>
                <a:cs typeface="+mn-cs"/>
              </a:rPr>
              <a:t>Les </a:t>
            </a:r>
            <a:r>
              <a:rPr lang="en-US" sz="1200" i="1" kern="1200" dirty="0" err="1">
                <a:solidFill>
                  <a:schemeClr val="tx1"/>
                </a:solidFill>
                <a:effectLst/>
                <a:latin typeface="+mn-lt"/>
                <a:ea typeface="+mn-ea"/>
                <a:cs typeface="+mn-cs"/>
              </a:rPr>
              <a:t>règles</a:t>
            </a:r>
            <a:r>
              <a:rPr lang="en-US" sz="1200" i="1" kern="1200" dirty="0">
                <a:solidFill>
                  <a:schemeClr val="tx1"/>
                </a:solidFill>
                <a:effectLst/>
                <a:latin typeface="+mn-lt"/>
                <a:ea typeface="+mn-ea"/>
                <a:cs typeface="+mn-cs"/>
              </a:rPr>
              <a:t> de base </a:t>
            </a:r>
          </a:p>
          <a:p>
            <a:pPr algn="just"/>
            <a:endParaRPr lang="en-US" sz="1200" i="1"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La première </a:t>
            </a:r>
            <a:r>
              <a:rPr lang="en-US" sz="1200" kern="1200" dirty="0" err="1">
                <a:solidFill>
                  <a:schemeClr val="tx1"/>
                </a:solidFill>
                <a:effectLst/>
                <a:latin typeface="+mn-lt"/>
                <a:ea typeface="+mn-ea"/>
                <a:cs typeface="+mn-cs"/>
              </a:rPr>
              <a:t>règle</a:t>
            </a:r>
            <a:r>
              <a:rPr lang="en-US" sz="1200" kern="1200" dirty="0">
                <a:solidFill>
                  <a:schemeClr val="tx1"/>
                </a:solidFill>
                <a:effectLst/>
                <a:latin typeface="+mn-lt"/>
                <a:ea typeface="+mn-ea"/>
                <a:cs typeface="+mn-cs"/>
              </a:rPr>
              <a:t> de conversation </a:t>
            </a:r>
            <a:r>
              <a:rPr lang="en-US" sz="1200" kern="1200" dirty="0" err="1">
                <a:solidFill>
                  <a:schemeClr val="tx1"/>
                </a:solidFill>
                <a:effectLst/>
                <a:latin typeface="+mn-lt"/>
                <a:ea typeface="+mn-ea"/>
                <a:cs typeface="+mn-cs"/>
              </a:rPr>
              <a:t>exige</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l'avocat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explique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n'était</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présent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lorsque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l'infraction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présumée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produite</a:t>
            </a:r>
            <a:r>
              <a:rPr lang="en-US" sz="1200" kern="1200" dirty="0">
                <a:solidFill>
                  <a:schemeClr val="tx1"/>
                </a:solidFill>
                <a:effectLst/>
                <a:latin typeface="+mn-lt"/>
                <a:ea typeface="+mn-ea"/>
                <a:cs typeface="+mn-cs"/>
              </a:rPr>
              <a:t> et que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doit donner un </a:t>
            </a:r>
            <a:r>
              <a:rPr lang="en-US" sz="1200" kern="1200" dirty="0" err="1">
                <a:solidFill>
                  <a:schemeClr val="tx1"/>
                </a:solidFill>
                <a:effectLst/>
                <a:latin typeface="+mn-lt"/>
                <a:ea typeface="+mn-ea"/>
                <a:cs typeface="+mn-cs"/>
              </a:rPr>
              <a:t>compte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rendu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aussi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détaillé</a:t>
            </a:r>
            <a:r>
              <a:rPr lang="en-US" sz="1200" kern="1200" dirty="0">
                <a:solidFill>
                  <a:schemeClr val="tx1"/>
                </a:solidFill>
                <a:effectLst/>
                <a:latin typeface="+mn-lt"/>
                <a:ea typeface="+mn-ea"/>
                <a:cs typeface="+mn-cs"/>
              </a:rPr>
              <a:t> que possible de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s'est</a:t>
            </a:r>
            <a:r>
              <a:rPr lang="en-US" sz="1200" kern="1200" dirty="0">
                <a:solidFill>
                  <a:schemeClr val="tx1"/>
                </a:solidFill>
                <a:effectLst/>
                <a:latin typeface="+mn-lt"/>
                <a:ea typeface="+mn-ea"/>
                <a:cs typeface="+mn-cs"/>
              </a:rPr>
              <a:t> passé.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doit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encouragé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se souvenir </a:t>
            </a:r>
            <a:r>
              <a:rPr lang="en-US" sz="1200" kern="1200" dirty="0" err="1">
                <a:solidFill>
                  <a:schemeClr val="tx1"/>
                </a:solidFill>
                <a:effectLst/>
                <a:latin typeface="+mn-lt"/>
                <a:ea typeface="+mn-ea"/>
                <a:cs typeface="+mn-cs"/>
              </a:rPr>
              <a:t>librement</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événements</a:t>
            </a:r>
            <a:r>
              <a:rPr lang="en-US" sz="1200" kern="1200" dirty="0">
                <a:solidFill>
                  <a:schemeClr val="tx1"/>
                </a:solidFill>
                <a:effectLst/>
                <a:latin typeface="+mn-lt"/>
                <a:ea typeface="+mn-ea"/>
                <a:cs typeface="+mn-cs"/>
              </a:rPr>
              <a:t>, car </a:t>
            </a:r>
            <a:r>
              <a:rPr lang="en-US" sz="1200" kern="1200" dirty="0" err="1">
                <a:solidFill>
                  <a:schemeClr val="tx1"/>
                </a:solidFill>
                <a:effectLst/>
                <a:latin typeface="+mn-lt"/>
                <a:ea typeface="+mn-ea"/>
                <a:cs typeface="+mn-cs"/>
              </a:rPr>
              <a:t>cela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garantit</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récit</a:t>
            </a:r>
            <a:r>
              <a:rPr lang="en-US" sz="1200" kern="1200" dirty="0">
                <a:solidFill>
                  <a:schemeClr val="tx1"/>
                </a:solidFill>
                <a:effectLst/>
                <a:latin typeface="+mn-lt"/>
                <a:ea typeface="+mn-ea"/>
                <a:cs typeface="+mn-cs"/>
              </a:rPr>
              <a:t> plus précis et plus </a:t>
            </a:r>
            <a:r>
              <a:rPr lang="en-US" sz="1200" kern="1200" dirty="0" err="1">
                <a:solidFill>
                  <a:schemeClr val="tx1"/>
                </a:solidFill>
                <a:effectLst/>
                <a:latin typeface="+mn-lt"/>
                <a:ea typeface="+mn-ea"/>
                <a:cs typeface="+mn-cs"/>
              </a:rPr>
              <a:t>fiable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part. </a:t>
            </a:r>
          </a:p>
          <a:p>
            <a:pPr algn="just"/>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algn="just"/>
            <a:r>
              <a:rPr lang="en-US" sz="1200" kern="1200" dirty="0" err="1">
                <a:solidFill>
                  <a:schemeClr val="tx1"/>
                </a:solidFill>
                <a:effectLst/>
                <a:latin typeface="+mn-lt"/>
                <a:ea typeface="+mn-ea"/>
                <a:cs typeface="+mn-cs"/>
              </a:rPr>
              <a:t>Deuxièmement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l'avocat.e</a:t>
            </a:r>
            <a:r>
              <a:rPr lang="en-US" sz="1200" kern="1200" dirty="0">
                <a:solidFill>
                  <a:schemeClr val="tx1"/>
                </a:solidFill>
                <a:effectLst/>
                <a:latin typeface="+mn-lt"/>
                <a:ea typeface="+mn-ea"/>
                <a:cs typeface="+mn-cs"/>
              </a:rPr>
              <a:t> doit </a:t>
            </a:r>
            <a:r>
              <a:rPr lang="en-US" sz="1200" kern="1200" dirty="0" err="1">
                <a:solidFill>
                  <a:schemeClr val="tx1"/>
                </a:solidFill>
                <a:effectLst/>
                <a:latin typeface="+mn-lt"/>
                <a:ea typeface="+mn-ea"/>
                <a:cs typeface="+mn-cs"/>
              </a:rPr>
              <a:t>expliquer</a:t>
            </a:r>
            <a:r>
              <a:rPr lang="en-US" sz="1200" kern="1200" dirty="0">
                <a:solidFill>
                  <a:schemeClr val="tx1"/>
                </a:solidFill>
                <a:effectLst/>
                <a:latin typeface="+mn-lt"/>
                <a:ea typeface="+mn-ea"/>
                <a:cs typeface="+mn-cs"/>
              </a:rPr>
              <a:t> à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répondre</a:t>
            </a:r>
            <a:r>
              <a:rPr lang="en-US" sz="1200" kern="1200" dirty="0">
                <a:solidFill>
                  <a:schemeClr val="tx1"/>
                </a:solidFill>
                <a:effectLst/>
                <a:latin typeface="+mn-lt"/>
                <a:ea typeface="+mn-ea"/>
                <a:cs typeface="+mn-cs"/>
              </a:rPr>
              <a:t> aux questions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disant</a:t>
            </a:r>
            <a:r>
              <a:rPr lang="en-US" sz="1200" kern="1200" dirty="0">
                <a:solidFill>
                  <a:schemeClr val="tx1"/>
                </a:solidFill>
                <a:effectLst/>
                <a:latin typeface="+mn-lt"/>
                <a:ea typeface="+mn-ea"/>
                <a:cs typeface="+mn-cs"/>
              </a:rPr>
              <a:t> "Je ne sais pas", "Je ne me </a:t>
            </a:r>
            <a:r>
              <a:rPr lang="en-US" sz="1200" kern="1200" dirty="0" err="1">
                <a:solidFill>
                  <a:schemeClr val="tx1"/>
                </a:solidFill>
                <a:effectLst/>
                <a:latin typeface="+mn-lt"/>
                <a:ea typeface="+mn-ea"/>
                <a:cs typeface="+mn-cs"/>
              </a:rPr>
              <a:t>souviens</a:t>
            </a:r>
            <a:r>
              <a:rPr lang="en-US" sz="1200" kern="1200" dirty="0">
                <a:solidFill>
                  <a:schemeClr val="tx1"/>
                </a:solidFill>
                <a:effectLst/>
                <a:latin typeface="+mn-lt"/>
                <a:ea typeface="+mn-ea"/>
                <a:cs typeface="+mn-cs"/>
              </a:rPr>
              <a:t> pas" et "Je ne </a:t>
            </a:r>
            <a:r>
              <a:rPr lang="en-US" sz="1200" kern="1200" dirty="0" err="1">
                <a:solidFill>
                  <a:schemeClr val="tx1"/>
                </a:solidFill>
                <a:effectLst/>
                <a:latin typeface="+mn-lt"/>
                <a:ea typeface="+mn-ea"/>
                <a:cs typeface="+mn-cs"/>
              </a:rPr>
              <a:t>comprends</a:t>
            </a:r>
            <a:r>
              <a:rPr lang="en-US" sz="1200" kern="1200" dirty="0">
                <a:solidFill>
                  <a:schemeClr val="tx1"/>
                </a:solidFill>
                <a:effectLst/>
                <a:latin typeface="+mn-lt"/>
                <a:ea typeface="+mn-ea"/>
                <a:cs typeface="+mn-cs"/>
              </a:rPr>
              <a:t> pas". (Lamb et al., 2008.) </a:t>
            </a:r>
            <a:r>
              <a:rPr lang="en-US" sz="1200" kern="1200" dirty="0" err="1">
                <a:solidFill>
                  <a:schemeClr val="tx1"/>
                </a:solidFill>
                <a:effectLst/>
                <a:latin typeface="+mn-lt"/>
                <a:ea typeface="+mn-ea"/>
                <a:cs typeface="+mn-cs"/>
              </a:rPr>
              <a:t>L'avocat.e</a:t>
            </a:r>
            <a:r>
              <a:rPr lang="en-US" sz="1200" kern="1200" dirty="0">
                <a:solidFill>
                  <a:schemeClr val="tx1"/>
                </a:solidFill>
                <a:effectLst/>
                <a:latin typeface="+mn-lt"/>
                <a:ea typeface="+mn-ea"/>
                <a:cs typeface="+mn-cs"/>
              </a:rPr>
              <a:t> doit </a:t>
            </a:r>
            <a:r>
              <a:rPr lang="en-US" sz="1200" kern="1200" dirty="0" err="1">
                <a:solidFill>
                  <a:schemeClr val="tx1"/>
                </a:solidFill>
                <a:effectLst/>
                <a:latin typeface="+mn-lt"/>
                <a:ea typeface="+mn-ea"/>
                <a:cs typeface="+mn-cs"/>
              </a:rPr>
              <a:t>également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préciser</a:t>
            </a:r>
            <a:r>
              <a:rPr lang="en-US" sz="1200" kern="1200" dirty="0">
                <a:solidFill>
                  <a:schemeClr val="tx1"/>
                </a:solidFill>
                <a:effectLst/>
                <a:latin typeface="+mn-lt"/>
                <a:ea typeface="+mn-ea"/>
                <a:cs typeface="+mn-cs"/>
              </a:rPr>
              <a:t> à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qu'il</a:t>
            </a:r>
            <a:r>
              <a:rPr lang="en-US" sz="1200" kern="1200" dirty="0">
                <a:solidFill>
                  <a:schemeClr val="tx1"/>
                </a:solidFill>
                <a:effectLst/>
                <a:latin typeface="+mn-lt"/>
                <a:ea typeface="+mn-ea"/>
                <a:cs typeface="+mn-cs"/>
              </a:rPr>
              <a:t> doit le </a:t>
            </a:r>
            <a:r>
              <a:rPr lang="en-US" sz="1200" kern="1200" dirty="0" err="1">
                <a:solidFill>
                  <a:schemeClr val="tx1"/>
                </a:solidFill>
                <a:effectLst/>
                <a:latin typeface="+mn-lt"/>
                <a:ea typeface="+mn-ea"/>
                <a:cs typeface="+mn-cs"/>
              </a:rPr>
              <a:t>corriger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s'il</a:t>
            </a:r>
            <a:r>
              <a:rPr lang="en-US" sz="1200" kern="1200" dirty="0">
                <a:solidFill>
                  <a:schemeClr val="tx1"/>
                </a:solidFill>
                <a:effectLst/>
                <a:latin typeface="+mn-lt"/>
                <a:ea typeface="+mn-ea"/>
                <a:cs typeface="+mn-cs"/>
              </a:rPr>
              <a:t> a mal </a:t>
            </a:r>
            <a:r>
              <a:rPr lang="en-US" sz="1200" kern="1200" dirty="0" err="1">
                <a:solidFill>
                  <a:schemeClr val="tx1"/>
                </a:solidFill>
                <a:effectLst/>
                <a:latin typeface="+mn-lt"/>
                <a:ea typeface="+mn-ea"/>
                <a:cs typeface="+mn-cs"/>
              </a:rPr>
              <a:t>compris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quelque</a:t>
            </a:r>
            <a:r>
              <a:rPr lang="en-US" sz="1200" kern="1200" dirty="0">
                <a:solidFill>
                  <a:schemeClr val="tx1"/>
                </a:solidFill>
                <a:effectLst/>
                <a:latin typeface="+mn-lt"/>
                <a:ea typeface="+mn-ea"/>
                <a:cs typeface="+mn-cs"/>
              </a:rPr>
              <a:t> chose. Les enfants les plus </a:t>
            </a:r>
            <a:r>
              <a:rPr lang="en-US" sz="1200" kern="1200" dirty="0" err="1">
                <a:solidFill>
                  <a:schemeClr val="tx1"/>
                </a:solidFill>
                <a:effectLst/>
                <a:latin typeface="+mn-lt"/>
                <a:ea typeface="+mn-ea"/>
                <a:cs typeface="+mn-cs"/>
              </a:rPr>
              <a:t>jeunes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ont</a:t>
            </a:r>
            <a:r>
              <a:rPr lang="en-US" sz="1200" kern="1200" dirty="0">
                <a:solidFill>
                  <a:schemeClr val="tx1"/>
                </a:solidFill>
                <a:effectLst/>
                <a:latin typeface="+mn-lt"/>
                <a:ea typeface="+mn-ea"/>
                <a:cs typeface="+mn-cs"/>
              </a:rPr>
              <a:t> tendance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trouver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particulièrement</a:t>
            </a:r>
            <a:r>
              <a:rPr lang="en-US" sz="1200" kern="1200" dirty="0">
                <a:solidFill>
                  <a:schemeClr val="tx1"/>
                </a:solidFill>
                <a:effectLst/>
                <a:latin typeface="+mn-lt"/>
                <a:ea typeface="+mn-ea"/>
                <a:cs typeface="+mn-cs"/>
              </a:rPr>
              <a:t> difficile de </a:t>
            </a:r>
            <a:r>
              <a:rPr lang="en-US" sz="1200" kern="1200" dirty="0" err="1">
                <a:solidFill>
                  <a:schemeClr val="tx1"/>
                </a:solidFill>
                <a:effectLst/>
                <a:latin typeface="+mn-lt"/>
                <a:ea typeface="+mn-ea"/>
                <a:cs typeface="+mn-cs"/>
              </a:rPr>
              <a:t>reconnaître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qu'ils</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connaissent</a:t>
            </a:r>
            <a:r>
              <a:rPr lang="en-US" sz="1200" kern="1200" dirty="0">
                <a:solidFill>
                  <a:schemeClr val="tx1"/>
                </a:solidFill>
                <a:effectLst/>
                <a:latin typeface="+mn-lt"/>
                <a:ea typeface="+mn-ea"/>
                <a:cs typeface="+mn-cs"/>
              </a:rPr>
              <a:t> pas la </a:t>
            </a:r>
            <a:r>
              <a:rPr lang="en-US" sz="1200" kern="1200" dirty="0" err="1">
                <a:solidFill>
                  <a:schemeClr val="tx1"/>
                </a:solidFill>
                <a:effectLst/>
                <a:latin typeface="+mn-lt"/>
                <a:ea typeface="+mn-ea"/>
                <a:cs typeface="+mn-cs"/>
              </a:rPr>
              <a:t>réponse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question. </a:t>
            </a:r>
            <a:r>
              <a:rPr lang="en-US" sz="1200" kern="1200" dirty="0" err="1">
                <a:solidFill>
                  <a:schemeClr val="tx1"/>
                </a:solidFill>
                <a:effectLst/>
                <a:latin typeface="+mn-lt"/>
                <a:ea typeface="+mn-ea"/>
                <a:cs typeface="+mn-cs"/>
              </a:rPr>
              <a:t>Cela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dû</a:t>
            </a:r>
            <a:r>
              <a:rPr lang="en-US" sz="1200" kern="1200" dirty="0">
                <a:solidFill>
                  <a:schemeClr val="tx1"/>
                </a:solidFill>
                <a:effectLst/>
                <a:latin typeface="+mn-lt"/>
                <a:ea typeface="+mn-ea"/>
                <a:cs typeface="+mn-cs"/>
              </a:rPr>
              <a:t> au fait que </a:t>
            </a:r>
            <a:r>
              <a:rPr lang="en-US" sz="1200" kern="1200" dirty="0" err="1">
                <a:solidFill>
                  <a:schemeClr val="tx1"/>
                </a:solidFill>
                <a:effectLst/>
                <a:latin typeface="+mn-lt"/>
                <a:ea typeface="+mn-ea"/>
                <a:cs typeface="+mn-cs"/>
              </a:rPr>
              <a:t>l'on</a:t>
            </a:r>
            <a:r>
              <a:rPr lang="en-US" sz="1200" kern="1200" dirty="0">
                <a:solidFill>
                  <a:schemeClr val="tx1"/>
                </a:solidFill>
                <a:effectLst/>
                <a:latin typeface="+mn-lt"/>
                <a:ea typeface="+mn-ea"/>
                <a:cs typeface="+mn-cs"/>
              </a:rPr>
              <a:t> attend </a:t>
            </a:r>
            <a:r>
              <a:rPr lang="en-US" sz="1200" kern="1200" dirty="0" err="1">
                <a:solidFill>
                  <a:schemeClr val="tx1"/>
                </a:solidFill>
                <a:effectLst/>
                <a:latin typeface="+mn-lt"/>
                <a:ea typeface="+mn-ea"/>
                <a:cs typeface="+mn-cs"/>
              </a:rPr>
              <a:t>régulièrement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d'eux</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connaissent</a:t>
            </a:r>
            <a:r>
              <a:rPr lang="en-US" sz="1200" kern="1200" dirty="0">
                <a:solidFill>
                  <a:schemeClr val="tx1"/>
                </a:solidFill>
                <a:effectLst/>
                <a:latin typeface="+mn-lt"/>
                <a:ea typeface="+mn-ea"/>
                <a:cs typeface="+mn-cs"/>
              </a:rPr>
              <a:t> la bonne </a:t>
            </a:r>
            <a:r>
              <a:rPr lang="en-US" sz="1200" kern="1200" dirty="0" err="1">
                <a:solidFill>
                  <a:schemeClr val="tx1"/>
                </a:solidFill>
                <a:effectLst/>
                <a:latin typeface="+mn-lt"/>
                <a:ea typeface="+mn-ea"/>
                <a:cs typeface="+mn-cs"/>
              </a:rPr>
              <a:t>réponse</a:t>
            </a:r>
            <a:r>
              <a:rPr lang="en-US" sz="1200" kern="1200" dirty="0">
                <a:solidFill>
                  <a:schemeClr val="tx1"/>
                </a:solidFill>
                <a:effectLst/>
                <a:latin typeface="+mn-lt"/>
                <a:ea typeface="+mn-ea"/>
                <a:cs typeface="+mn-cs"/>
              </a:rPr>
              <a:t> aux questions </a:t>
            </a:r>
            <a:r>
              <a:rPr lang="en-US" sz="1200" kern="1200" dirty="0" err="1">
                <a:solidFill>
                  <a:schemeClr val="tx1"/>
                </a:solidFill>
                <a:effectLst/>
                <a:latin typeface="+mn-lt"/>
                <a:ea typeface="+mn-ea"/>
                <a:cs typeface="+mn-cs"/>
              </a:rPr>
              <a:t>posées</a:t>
            </a:r>
            <a:r>
              <a:rPr lang="en-US" sz="1200" kern="1200" dirty="0">
                <a:solidFill>
                  <a:schemeClr val="tx1"/>
                </a:solidFill>
                <a:effectLst/>
                <a:latin typeface="+mn-lt"/>
                <a:ea typeface="+mn-ea"/>
                <a:cs typeface="+mn-cs"/>
              </a:rPr>
              <a:t> par </a:t>
            </a:r>
            <a:r>
              <a:rPr lang="en-US" sz="1200" kern="1200" dirty="0" err="1">
                <a:solidFill>
                  <a:schemeClr val="tx1"/>
                </a:solidFill>
                <a:effectLst/>
                <a:latin typeface="+mn-lt"/>
                <a:ea typeface="+mn-ea"/>
                <a:cs typeface="+mn-cs"/>
              </a:rPr>
              <a:t>l'enseignant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l'école</a:t>
            </a:r>
            <a:r>
              <a:rPr lang="en-US" sz="1200" kern="1200" dirty="0">
                <a:solidFill>
                  <a:schemeClr val="tx1"/>
                </a:solidFill>
                <a:effectLst/>
                <a:latin typeface="+mn-lt"/>
                <a:ea typeface="+mn-ea"/>
                <a:cs typeface="+mn-cs"/>
              </a:rPr>
              <a:t>. Les enfants </a:t>
            </a:r>
            <a:r>
              <a:rPr lang="en-US" sz="1200" kern="1200" dirty="0" err="1">
                <a:solidFill>
                  <a:schemeClr val="tx1"/>
                </a:solidFill>
                <a:effectLst/>
                <a:latin typeface="+mn-lt"/>
                <a:ea typeface="+mn-ea"/>
                <a:cs typeface="+mn-cs"/>
              </a:rPr>
              <a:t>peuvent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également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assimiler</a:t>
            </a:r>
            <a:r>
              <a:rPr lang="en-US" sz="1200" kern="1200" dirty="0">
                <a:solidFill>
                  <a:schemeClr val="tx1"/>
                </a:solidFill>
                <a:effectLst/>
                <a:latin typeface="+mn-lt"/>
                <a:ea typeface="+mn-ea"/>
                <a:cs typeface="+mn-cs"/>
              </a:rPr>
              <a:t> le fait de ne pas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capable de </a:t>
            </a:r>
            <a:r>
              <a:rPr lang="en-US" sz="1200" kern="1200" dirty="0" err="1">
                <a:solidFill>
                  <a:schemeClr val="tx1"/>
                </a:solidFill>
                <a:effectLst/>
                <a:latin typeface="+mn-lt"/>
                <a:ea typeface="+mn-ea"/>
                <a:cs typeface="+mn-cs"/>
              </a:rPr>
              <a:t>répondre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question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échec</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recherches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montrent</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lorsque</a:t>
            </a:r>
            <a:r>
              <a:rPr lang="en-US" sz="1200" kern="1200" dirty="0">
                <a:solidFill>
                  <a:schemeClr val="tx1"/>
                </a:solidFill>
                <a:effectLst/>
                <a:latin typeface="+mn-lt"/>
                <a:ea typeface="+mn-ea"/>
                <a:cs typeface="+mn-cs"/>
              </a:rPr>
              <a:t> les enfants </a:t>
            </a:r>
            <a:r>
              <a:rPr lang="en-US" sz="1200" kern="1200" dirty="0" err="1">
                <a:solidFill>
                  <a:schemeClr val="tx1"/>
                </a:solidFill>
                <a:effectLst/>
                <a:latin typeface="+mn-lt"/>
                <a:ea typeface="+mn-ea"/>
                <a:cs typeface="+mn-cs"/>
              </a:rPr>
              <a:t>s'entraînent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dire "Je ne </a:t>
            </a:r>
            <a:r>
              <a:rPr lang="en-US" sz="1200" kern="1200" dirty="0" err="1">
                <a:solidFill>
                  <a:schemeClr val="tx1"/>
                </a:solidFill>
                <a:effectLst/>
                <a:latin typeface="+mn-lt"/>
                <a:ea typeface="+mn-ea"/>
                <a:cs typeface="+mn-cs"/>
              </a:rPr>
              <a:t>sais</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cela</a:t>
            </a:r>
            <a:r>
              <a:rPr lang="en-US" sz="1200" kern="1200" dirty="0">
                <a:solidFill>
                  <a:schemeClr val="tx1"/>
                </a:solidFill>
                <a:effectLst/>
                <a:latin typeface="+mn-lt"/>
                <a:ea typeface="+mn-ea"/>
                <a:cs typeface="+mn-cs"/>
              </a:rPr>
              <a:t> les aide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admettre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qu'ils</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savent</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comprennent</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quelque</a:t>
            </a:r>
            <a:r>
              <a:rPr lang="en-US" sz="1200" kern="1200" dirty="0">
                <a:solidFill>
                  <a:schemeClr val="tx1"/>
                </a:solidFill>
                <a:effectLst/>
                <a:latin typeface="+mn-lt"/>
                <a:ea typeface="+mn-ea"/>
                <a:cs typeface="+mn-cs"/>
              </a:rPr>
              <a:t> chose au cours de la conversation. Il ne </a:t>
            </a:r>
            <a:r>
              <a:rPr lang="en-US" sz="1200" kern="1200" dirty="0" err="1">
                <a:solidFill>
                  <a:schemeClr val="tx1"/>
                </a:solidFill>
                <a:effectLst/>
                <a:latin typeface="+mn-lt"/>
                <a:ea typeface="+mn-ea"/>
                <a:cs typeface="+mn-cs"/>
              </a:rPr>
              <a:t>suffit</a:t>
            </a:r>
            <a:r>
              <a:rPr lang="en-US" sz="1200" kern="1200" dirty="0">
                <a:solidFill>
                  <a:schemeClr val="tx1"/>
                </a:solidFill>
                <a:effectLst/>
                <a:latin typeface="+mn-lt"/>
                <a:ea typeface="+mn-ea"/>
                <a:cs typeface="+mn-cs"/>
              </a:rPr>
              <a:t> pas de dire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un enfant </a:t>
            </a:r>
            <a:r>
              <a:rPr lang="en-US" sz="1200" kern="1200" dirty="0" err="1">
                <a:solidFill>
                  <a:schemeClr val="tx1"/>
                </a:solidFill>
                <a:effectLst/>
                <a:latin typeface="+mn-lt"/>
                <a:ea typeface="+mn-ea"/>
                <a:cs typeface="+mn-cs"/>
              </a:rPr>
              <a:t>qu'il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peut</a:t>
            </a:r>
            <a:r>
              <a:rPr lang="en-US" sz="1200" kern="1200" dirty="0">
                <a:solidFill>
                  <a:schemeClr val="tx1"/>
                </a:solidFill>
                <a:effectLst/>
                <a:latin typeface="+mn-lt"/>
                <a:ea typeface="+mn-ea"/>
                <a:cs typeface="+mn-cs"/>
              </a:rPr>
              <a:t> dire "je ne </a:t>
            </a:r>
            <a:r>
              <a:rPr lang="en-US" sz="1200" kern="1200" dirty="0" err="1">
                <a:solidFill>
                  <a:schemeClr val="tx1"/>
                </a:solidFill>
                <a:effectLst/>
                <a:latin typeface="+mn-lt"/>
                <a:ea typeface="+mn-ea"/>
                <a:cs typeface="+mn-cs"/>
              </a:rPr>
              <a:t>sais</a:t>
            </a:r>
            <a:r>
              <a:rPr lang="en-US" sz="1200" kern="1200" dirty="0">
                <a:solidFill>
                  <a:schemeClr val="tx1"/>
                </a:solidFill>
                <a:effectLst/>
                <a:latin typeface="+mn-lt"/>
                <a:ea typeface="+mn-ea"/>
                <a:cs typeface="+mn-cs"/>
              </a:rPr>
              <a:t> pas" pour </a:t>
            </a:r>
            <a:r>
              <a:rPr lang="en-US" sz="1200" kern="1200" dirty="0" err="1">
                <a:solidFill>
                  <a:schemeClr val="tx1"/>
                </a:solidFill>
                <a:effectLst/>
                <a:latin typeface="+mn-lt"/>
                <a:ea typeface="+mn-ea"/>
                <a:cs typeface="+mn-cs"/>
              </a:rPr>
              <a:t>qu'il</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fasse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réellement</a:t>
            </a:r>
            <a:r>
              <a:rPr lang="en-US" sz="1200" kern="1200" dirty="0">
                <a:solidFill>
                  <a:schemeClr val="tx1"/>
                </a:solidFill>
                <a:effectLst/>
                <a:latin typeface="+mn-lt"/>
                <a:ea typeface="+mn-ea"/>
                <a:cs typeface="+mn-cs"/>
              </a:rPr>
              <a:t> au cours de la conversation (</a:t>
            </a:r>
            <a:r>
              <a:rPr lang="en-US" sz="1200" kern="1200" dirty="0" err="1">
                <a:solidFill>
                  <a:schemeClr val="tx1"/>
                </a:solidFill>
                <a:effectLst/>
                <a:latin typeface="+mn-lt"/>
                <a:ea typeface="+mn-ea"/>
                <a:cs typeface="+mn-cs"/>
              </a:rPr>
              <a:t>Saywitz</a:t>
            </a:r>
            <a:r>
              <a:rPr lang="en-US" sz="1200" kern="1200" dirty="0">
                <a:solidFill>
                  <a:schemeClr val="tx1"/>
                </a:solidFill>
                <a:effectLst/>
                <a:latin typeface="+mn-lt"/>
                <a:ea typeface="+mn-ea"/>
                <a:cs typeface="+mn-cs"/>
              </a:rPr>
              <a:t> et al., 2010).</a:t>
            </a:r>
          </a:p>
          <a:p>
            <a:pPr algn="just"/>
            <a:endParaRPr lang="fr-BE" sz="1200" kern="1200" dirty="0">
              <a:solidFill>
                <a:schemeClr val="tx1"/>
              </a:solidFill>
              <a:effectLst/>
              <a:latin typeface="+mn-lt"/>
              <a:ea typeface="+mn-ea"/>
              <a:cs typeface="+mn-cs"/>
            </a:endParaRPr>
          </a:p>
          <a:p>
            <a:pPr algn="just"/>
            <a:r>
              <a:rPr lang="en-US" sz="1200" b="1" i="1" kern="1200" dirty="0">
                <a:solidFill>
                  <a:schemeClr val="tx1"/>
                </a:solidFill>
                <a:effectLst/>
                <a:latin typeface="+mn-lt"/>
                <a:ea typeface="+mn-ea"/>
                <a:cs typeface="+mn-cs"/>
              </a:rPr>
              <a:t>Conseil - Les avocats </a:t>
            </a:r>
            <a:r>
              <a:rPr lang="en-US" sz="1200" b="1" i="1" kern="1200" dirty="0" err="1">
                <a:solidFill>
                  <a:schemeClr val="tx1"/>
                </a:solidFill>
                <a:effectLst/>
                <a:latin typeface="+mn-lt"/>
                <a:ea typeface="+mn-ea"/>
                <a:cs typeface="+mn-cs"/>
              </a:rPr>
              <a:t>peuvent</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souhaiter</a:t>
            </a:r>
            <a:r>
              <a:rPr lang="en-US" sz="1200" b="1" i="1" kern="1200" dirty="0">
                <a:solidFill>
                  <a:schemeClr val="tx1"/>
                </a:solidFill>
                <a:effectLst/>
                <a:latin typeface="+mn-lt"/>
                <a:ea typeface="+mn-ea"/>
                <a:cs typeface="+mn-cs"/>
              </a:rPr>
              <a:t> poser </a:t>
            </a:r>
            <a:r>
              <a:rPr lang="en-US" sz="1200" b="1" i="1" kern="1200" dirty="0" err="1">
                <a:solidFill>
                  <a:schemeClr val="tx1"/>
                </a:solidFill>
                <a:effectLst/>
                <a:latin typeface="+mn-lt"/>
                <a:ea typeface="+mn-ea"/>
                <a:cs typeface="+mn-cs"/>
              </a:rPr>
              <a:t>quelques</a:t>
            </a:r>
            <a:r>
              <a:rPr lang="en-US" sz="1200" b="1" i="1" kern="1200" dirty="0">
                <a:solidFill>
                  <a:schemeClr val="tx1"/>
                </a:solidFill>
                <a:effectLst/>
                <a:latin typeface="+mn-lt"/>
                <a:ea typeface="+mn-ea"/>
                <a:cs typeface="+mn-cs"/>
              </a:rPr>
              <a:t> questions </a:t>
            </a:r>
            <a:r>
              <a:rPr lang="en-US" sz="1200" b="1" i="1" kern="1200" dirty="0" err="1">
                <a:solidFill>
                  <a:schemeClr val="tx1"/>
                </a:solidFill>
                <a:effectLst/>
                <a:latin typeface="+mn-lt"/>
                <a:ea typeface="+mn-ea"/>
                <a:cs typeface="+mn-cs"/>
              </a:rPr>
              <a:t>auxquelles</a:t>
            </a:r>
            <a:r>
              <a:rPr lang="en-US" sz="1200" b="1" i="1" kern="1200" dirty="0">
                <a:solidFill>
                  <a:schemeClr val="tx1"/>
                </a:solidFill>
                <a:effectLst/>
                <a:latin typeface="+mn-lt"/>
                <a:ea typeface="+mn-ea"/>
                <a:cs typeface="+mn-cs"/>
              </a:rPr>
              <a:t> il </a:t>
            </a:r>
            <a:r>
              <a:rPr lang="en-US" sz="1200" b="1" i="1" kern="1200" dirty="0" err="1">
                <a:solidFill>
                  <a:schemeClr val="tx1"/>
                </a:solidFill>
                <a:effectLst/>
                <a:latin typeface="+mn-lt"/>
                <a:ea typeface="+mn-ea"/>
                <a:cs typeface="+mn-cs"/>
              </a:rPr>
              <a:t>est</a:t>
            </a:r>
            <a:r>
              <a:rPr lang="en-US" sz="1200" b="1" i="1" kern="1200" dirty="0">
                <a:solidFill>
                  <a:schemeClr val="tx1"/>
                </a:solidFill>
                <a:effectLst/>
                <a:latin typeface="+mn-lt"/>
                <a:ea typeface="+mn-ea"/>
                <a:cs typeface="+mn-cs"/>
              </a:rPr>
              <a:t> impossible de </a:t>
            </a:r>
            <a:r>
              <a:rPr lang="en-US" sz="1200" b="1" i="1" kern="1200" dirty="0" err="1">
                <a:solidFill>
                  <a:schemeClr val="tx1"/>
                </a:solidFill>
                <a:effectLst/>
                <a:latin typeface="+mn-lt"/>
                <a:ea typeface="+mn-ea"/>
                <a:cs typeface="+mn-cs"/>
              </a:rPr>
              <a:t>répondre</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à</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leurs</a:t>
            </a:r>
            <a:r>
              <a:rPr lang="en-US" sz="1200" b="1" i="1" kern="1200" dirty="0">
                <a:solidFill>
                  <a:schemeClr val="tx1"/>
                </a:solidFill>
                <a:effectLst/>
                <a:latin typeface="+mn-lt"/>
                <a:ea typeface="+mn-ea"/>
                <a:cs typeface="+mn-cs"/>
              </a:rPr>
              <a:t> enfants clients </a:t>
            </a:r>
            <a:r>
              <a:rPr lang="en-US" sz="1200" b="1" i="1" kern="1200" dirty="0" err="1">
                <a:solidFill>
                  <a:schemeClr val="tx1"/>
                </a:solidFill>
                <a:effectLst/>
                <a:latin typeface="+mn-lt"/>
                <a:ea typeface="+mn-ea"/>
                <a:cs typeface="+mn-cs"/>
              </a:rPr>
              <a:t>afin</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qu'ils</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puissent</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s'entraîner</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à</a:t>
            </a:r>
            <a:r>
              <a:rPr lang="en-US" sz="1200" b="1" i="1" kern="1200" dirty="0">
                <a:solidFill>
                  <a:schemeClr val="tx1"/>
                </a:solidFill>
                <a:effectLst/>
                <a:latin typeface="+mn-lt"/>
                <a:ea typeface="+mn-ea"/>
                <a:cs typeface="+mn-cs"/>
              </a:rPr>
              <a:t> dire "je ne </a:t>
            </a:r>
            <a:r>
              <a:rPr lang="en-US" sz="1200" b="1" i="1" kern="1200" dirty="0" err="1">
                <a:solidFill>
                  <a:schemeClr val="tx1"/>
                </a:solidFill>
                <a:effectLst/>
                <a:latin typeface="+mn-lt"/>
                <a:ea typeface="+mn-ea"/>
                <a:cs typeface="+mn-cs"/>
              </a:rPr>
              <a:t>sais</a:t>
            </a:r>
            <a:r>
              <a:rPr lang="en-US" sz="1200" b="1" i="1" kern="1200" dirty="0">
                <a:solidFill>
                  <a:schemeClr val="tx1"/>
                </a:solidFill>
                <a:effectLst/>
                <a:latin typeface="+mn-lt"/>
                <a:ea typeface="+mn-ea"/>
                <a:cs typeface="+mn-cs"/>
              </a:rPr>
              <a:t> pas".</a:t>
            </a:r>
          </a:p>
          <a:p>
            <a:pPr algn="just"/>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Une </a:t>
            </a:r>
            <a:r>
              <a:rPr lang="en-US" sz="1200" kern="1200" dirty="0" err="1">
                <a:solidFill>
                  <a:schemeClr val="tx1"/>
                </a:solidFill>
                <a:effectLst/>
                <a:latin typeface="+mn-lt"/>
                <a:ea typeface="+mn-ea"/>
                <a:cs typeface="+mn-cs"/>
              </a:rPr>
              <a:t>autre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erreur</a:t>
            </a:r>
            <a:r>
              <a:rPr lang="en-US" sz="1200" kern="1200" dirty="0">
                <a:solidFill>
                  <a:schemeClr val="tx1"/>
                </a:solidFill>
                <a:effectLst/>
                <a:latin typeface="+mn-lt"/>
                <a:ea typeface="+mn-ea"/>
                <a:cs typeface="+mn-cs"/>
              </a:rPr>
              <a:t> courante </a:t>
            </a:r>
            <a:r>
              <a:rPr lang="en-US" sz="1200" kern="1200" dirty="0" err="1">
                <a:solidFill>
                  <a:schemeClr val="tx1"/>
                </a:solidFill>
                <a:effectLst/>
                <a:latin typeface="+mn-lt"/>
                <a:ea typeface="+mn-ea"/>
                <a:cs typeface="+mn-cs"/>
              </a:rPr>
              <a:t>consiste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poser deux </a:t>
            </a:r>
            <a:r>
              <a:rPr lang="en-US" sz="1200" kern="1200" dirty="0" err="1">
                <a:solidFill>
                  <a:schemeClr val="tx1"/>
                </a:solidFill>
                <a:effectLst/>
                <a:latin typeface="+mn-lt"/>
                <a:ea typeface="+mn-ea"/>
                <a:cs typeface="+mn-cs"/>
              </a:rPr>
              <a:t>fois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même</a:t>
            </a:r>
            <a:r>
              <a:rPr lang="en-US" sz="1200" kern="1200" dirty="0">
                <a:solidFill>
                  <a:schemeClr val="tx1"/>
                </a:solidFill>
                <a:effectLst/>
                <a:latin typeface="+mn-lt"/>
                <a:ea typeface="+mn-ea"/>
                <a:cs typeface="+mn-cs"/>
              </a:rPr>
              <a:t> question.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peut</a:t>
            </a:r>
            <a:r>
              <a:rPr lang="en-US" sz="1200" kern="1200" dirty="0">
                <a:solidFill>
                  <a:schemeClr val="tx1"/>
                </a:solidFill>
                <a:effectLst/>
                <a:latin typeface="+mn-lt"/>
                <a:ea typeface="+mn-ea"/>
                <a:cs typeface="+mn-cs"/>
              </a:rPr>
              <a:t> essayer de donner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réponse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différente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même</a:t>
            </a:r>
            <a:r>
              <a:rPr lang="en-US" sz="1200" kern="1200" dirty="0">
                <a:solidFill>
                  <a:schemeClr val="tx1"/>
                </a:solidFill>
                <a:effectLst/>
                <a:latin typeface="+mn-lt"/>
                <a:ea typeface="+mn-ea"/>
                <a:cs typeface="+mn-cs"/>
              </a:rPr>
              <a:t> question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posée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nouveau, car il </a:t>
            </a:r>
            <a:r>
              <a:rPr lang="en-US" sz="1200" kern="1200" dirty="0" err="1">
                <a:solidFill>
                  <a:schemeClr val="tx1"/>
                </a:solidFill>
                <a:effectLst/>
                <a:latin typeface="+mn-lt"/>
                <a:ea typeface="+mn-ea"/>
                <a:cs typeface="+mn-cs"/>
              </a:rPr>
              <a:t>peut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penser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qu'il</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donné</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mauvaise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réponse</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départ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pourrait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créer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confusion et </a:t>
            </a:r>
            <a:r>
              <a:rPr lang="en-US" sz="1200" kern="1200" dirty="0" err="1">
                <a:solidFill>
                  <a:schemeClr val="tx1"/>
                </a:solidFill>
                <a:effectLst/>
                <a:latin typeface="+mn-lt"/>
                <a:ea typeface="+mn-ea"/>
                <a:cs typeface="+mn-cs"/>
              </a:rPr>
              <a:t>nuire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cohérence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histoire</a:t>
            </a:r>
            <a:r>
              <a:rPr lang="en-US" sz="1200" kern="1200" dirty="0">
                <a:solidFill>
                  <a:schemeClr val="tx1"/>
                </a:solidFill>
                <a:effectLst/>
                <a:latin typeface="+mn-lt"/>
                <a:ea typeface="+mn-ea"/>
                <a:cs typeface="+mn-cs"/>
              </a:rPr>
              <a:t>. Ce </a:t>
            </a:r>
            <a:r>
              <a:rPr lang="en-US" sz="1200" kern="1200" dirty="0" err="1">
                <a:solidFill>
                  <a:schemeClr val="tx1"/>
                </a:solidFill>
                <a:effectLst/>
                <a:latin typeface="+mn-lt"/>
                <a:ea typeface="+mn-ea"/>
                <a:cs typeface="+mn-cs"/>
              </a:rPr>
              <a:t>problème</a:t>
            </a:r>
            <a:r>
              <a:rPr lang="en-US" sz="1200" kern="1200" dirty="0">
                <a:solidFill>
                  <a:schemeClr val="tx1"/>
                </a:solidFill>
                <a:effectLst/>
                <a:latin typeface="+mn-lt"/>
                <a:ea typeface="+mn-ea"/>
                <a:cs typeface="+mn-cs"/>
              </a:rPr>
              <a:t> sera encore plus apparent </a:t>
            </a:r>
            <a:r>
              <a:rPr lang="en-US" sz="1200" kern="1200" dirty="0" err="1">
                <a:solidFill>
                  <a:schemeClr val="tx1"/>
                </a:solidFill>
                <a:effectLst/>
                <a:latin typeface="+mn-lt"/>
                <a:ea typeface="+mn-ea"/>
                <a:cs typeface="+mn-cs"/>
              </a:rPr>
              <a:t>lorsque</a:t>
            </a:r>
            <a:r>
              <a:rPr lang="en-US" sz="1200" kern="1200" dirty="0">
                <a:solidFill>
                  <a:schemeClr val="tx1"/>
                </a:solidFill>
                <a:effectLst/>
                <a:latin typeface="+mn-lt"/>
                <a:ea typeface="+mn-ea"/>
                <a:cs typeface="+mn-cs"/>
              </a:rPr>
              <a:t> des questions </a:t>
            </a:r>
            <a:r>
              <a:rPr lang="en-US" sz="1200" kern="1200" dirty="0" err="1">
                <a:solidFill>
                  <a:schemeClr val="tx1"/>
                </a:solidFill>
                <a:effectLst/>
                <a:latin typeface="+mn-lt"/>
                <a:ea typeface="+mn-ea"/>
                <a:cs typeface="+mn-cs"/>
              </a:rPr>
              <a:t>fermées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posées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voir</a:t>
            </a:r>
            <a:r>
              <a:rPr lang="en-US" sz="1200" kern="1200" dirty="0">
                <a:solidFill>
                  <a:schemeClr val="tx1"/>
                </a:solidFill>
                <a:effectLst/>
                <a:latin typeface="+mn-lt"/>
                <a:ea typeface="+mn-ea"/>
                <a:cs typeface="+mn-cs"/>
              </a:rPr>
              <a:t> ci-dessous pour plus </a:t>
            </a:r>
            <a:r>
              <a:rPr lang="en-US" sz="1200" kern="1200" dirty="0" err="1">
                <a:solidFill>
                  <a:schemeClr val="tx1"/>
                </a:solidFill>
                <a:effectLst/>
                <a:latin typeface="+mn-lt"/>
                <a:ea typeface="+mn-ea"/>
                <a:cs typeface="+mn-cs"/>
              </a:rPr>
              <a:t>d'informations</a:t>
            </a:r>
            <a:r>
              <a:rPr lang="en-US" sz="1200" kern="1200" dirty="0">
                <a:solidFill>
                  <a:schemeClr val="tx1"/>
                </a:solidFill>
                <a:effectLst/>
                <a:latin typeface="+mn-lt"/>
                <a:ea typeface="+mn-ea"/>
                <a:cs typeface="+mn-cs"/>
              </a:rPr>
              <a:t> sur la </a:t>
            </a:r>
            <a:r>
              <a:rPr lang="en-US" sz="1200" kern="1200" dirty="0" err="1">
                <a:solidFill>
                  <a:schemeClr val="tx1"/>
                </a:solidFill>
                <a:effectLst/>
                <a:latin typeface="+mn-lt"/>
                <a:ea typeface="+mn-ea"/>
                <a:cs typeface="+mn-cs"/>
              </a:rPr>
              <a:t>suggestibilité</a:t>
            </a:r>
            <a:r>
              <a:rPr lang="en-US" sz="1200" kern="1200" dirty="0">
                <a:solidFill>
                  <a:schemeClr val="tx1"/>
                </a:solidFill>
                <a:effectLst/>
                <a:latin typeface="+mn-lt"/>
                <a:ea typeface="+mn-ea"/>
                <a:cs typeface="+mn-cs"/>
              </a:rPr>
              <a:t> et les techniques de conversation).</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486110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u="sng" kern="1200" dirty="0">
                <a:solidFill>
                  <a:schemeClr val="tx1"/>
                </a:solidFill>
                <a:effectLst/>
                <a:latin typeface="+mn-lt"/>
                <a:ea typeface="+mn-ea"/>
                <a:cs typeface="+mn-cs"/>
              </a:rPr>
              <a:t>Les </a:t>
            </a:r>
            <a:r>
              <a:rPr lang="en-US" sz="1200" u="sng" kern="1200" dirty="0" err="1">
                <a:solidFill>
                  <a:schemeClr val="tx1"/>
                </a:solidFill>
                <a:effectLst/>
                <a:latin typeface="+mn-lt"/>
                <a:ea typeface="+mn-ea"/>
                <a:cs typeface="+mn-cs"/>
              </a:rPr>
              <a:t>règles</a:t>
            </a:r>
            <a:r>
              <a:rPr lang="en-US" sz="1200" u="sng" kern="1200" dirty="0">
                <a:solidFill>
                  <a:schemeClr val="tx1"/>
                </a:solidFill>
                <a:effectLst/>
                <a:latin typeface="+mn-lt"/>
                <a:ea typeface="+mn-ea"/>
                <a:cs typeface="+mn-cs"/>
              </a:rPr>
              <a:t> de base de la conversation ne </a:t>
            </a:r>
            <a:r>
              <a:rPr lang="en-US" sz="1200" u="sng" kern="1200" dirty="0" err="1">
                <a:solidFill>
                  <a:schemeClr val="tx1"/>
                </a:solidFill>
                <a:effectLst/>
                <a:latin typeface="+mn-lt"/>
                <a:ea typeface="+mn-ea"/>
                <a:cs typeface="+mn-cs"/>
              </a:rPr>
              <a:t>sont</a:t>
            </a:r>
            <a:r>
              <a:rPr lang="en-US" sz="1200" u="sng" kern="1200" dirty="0">
                <a:solidFill>
                  <a:schemeClr val="tx1"/>
                </a:solidFill>
                <a:effectLst/>
                <a:latin typeface="+mn-lt"/>
                <a:ea typeface="+mn-ea"/>
                <a:cs typeface="+mn-cs"/>
              </a:rPr>
              <a:t> pas </a:t>
            </a:r>
            <a:r>
              <a:rPr lang="en-US" sz="1200" u="sng" kern="1200" dirty="0" err="1">
                <a:solidFill>
                  <a:schemeClr val="tx1"/>
                </a:solidFill>
                <a:effectLst/>
                <a:latin typeface="+mn-lt"/>
                <a:ea typeface="+mn-ea"/>
                <a:cs typeface="+mn-cs"/>
              </a:rPr>
              <a:t>toujours</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faciles</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à</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expliquer</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mais</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voici</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quelques</a:t>
            </a:r>
            <a:r>
              <a:rPr lang="en-US" sz="1200" u="sng" kern="1200" dirty="0">
                <a:solidFill>
                  <a:schemeClr val="tx1"/>
                </a:solidFill>
                <a:effectLst/>
                <a:latin typeface="+mn-lt"/>
                <a:ea typeface="+mn-ea"/>
                <a:cs typeface="+mn-cs"/>
              </a:rPr>
              <a:t> suggestions sur la manière </a:t>
            </a:r>
            <a:r>
              <a:rPr lang="en-US" sz="1200" u="sng" kern="1200" dirty="0" err="1">
                <a:solidFill>
                  <a:schemeClr val="tx1"/>
                </a:solidFill>
                <a:effectLst/>
                <a:latin typeface="+mn-lt"/>
                <a:ea typeface="+mn-ea"/>
                <a:cs typeface="+mn-cs"/>
              </a:rPr>
              <a:t>dont</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elles</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pourraient</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être</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expliquées</a:t>
            </a:r>
            <a:r>
              <a:rPr lang="en-US" sz="1200" u="sng" kern="1200" dirty="0">
                <a:solidFill>
                  <a:schemeClr val="tx1"/>
                </a:solidFill>
                <a:effectLst/>
                <a:latin typeface="+mn-lt"/>
                <a:ea typeface="+mn-ea"/>
                <a:cs typeface="+mn-cs"/>
              </a:rPr>
              <a:t> aux enfants : </a:t>
            </a: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marL="228600" indent="-228600">
              <a:buAutoNum type="arabicPeriod"/>
            </a:pPr>
            <a:r>
              <a:rPr lang="en-US" sz="1200" kern="1200" dirty="0" err="1">
                <a:solidFill>
                  <a:schemeClr val="tx1"/>
                </a:solidFill>
                <a:effectLst/>
                <a:latin typeface="+mn-lt"/>
                <a:ea typeface="+mn-ea"/>
                <a:cs typeface="+mn-cs"/>
              </a:rPr>
              <a:t>Promouvoir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l'exactitude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l'exhaustivité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l'honnêteté</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'Dis-</a:t>
            </a:r>
            <a:r>
              <a:rPr lang="en-US" sz="1200" i="1" kern="1200" dirty="0" err="1">
                <a:solidFill>
                  <a:schemeClr val="tx1"/>
                </a:solidFill>
                <a:effectLst/>
                <a:latin typeface="+mn-lt"/>
                <a:ea typeface="+mn-ea"/>
                <a:cs typeface="+mn-cs"/>
              </a:rPr>
              <a:t>moi</a:t>
            </a:r>
            <a:r>
              <a:rPr lang="en-US" sz="1200" i="1" kern="1200" dirty="0">
                <a:solidFill>
                  <a:schemeClr val="tx1"/>
                </a:solidFill>
                <a:effectLst/>
                <a:latin typeface="+mn-lt"/>
                <a:ea typeface="+mn-ea"/>
                <a:cs typeface="+mn-cs"/>
              </a:rPr>
              <a:t> tout </a:t>
            </a:r>
            <a:r>
              <a:rPr lang="en-US" sz="1200" i="1" kern="1200" dirty="0" err="1">
                <a:solidFill>
                  <a:schemeClr val="tx1"/>
                </a:solidFill>
                <a:effectLst/>
                <a:latin typeface="+mn-lt"/>
                <a:ea typeface="+mn-ea"/>
                <a:cs typeface="+mn-cs"/>
              </a:rPr>
              <a:t>ce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dont</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tu</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souviens</a:t>
            </a:r>
            <a:r>
              <a:rPr lang="en-US" sz="1200" i="1" kern="1200" dirty="0">
                <a:solidFill>
                  <a:schemeClr val="tx1"/>
                </a:solidFill>
                <a:effectLst/>
                <a:latin typeface="+mn-lt"/>
                <a:ea typeface="+mn-ea"/>
                <a:cs typeface="+mn-cs"/>
              </a:rPr>
              <a:t>, du début à la fin, </a:t>
            </a:r>
            <a:r>
              <a:rPr lang="en-US" sz="1200" i="1" kern="1200" dirty="0" err="1">
                <a:solidFill>
                  <a:schemeClr val="tx1"/>
                </a:solidFill>
                <a:effectLst/>
                <a:latin typeface="+mn-lt"/>
                <a:ea typeface="+mn-ea"/>
                <a:cs typeface="+mn-cs"/>
              </a:rPr>
              <a:t>même</a:t>
            </a:r>
            <a:r>
              <a:rPr lang="en-US" sz="1200" i="1" kern="1200" dirty="0">
                <a:solidFill>
                  <a:schemeClr val="tx1"/>
                </a:solidFill>
                <a:effectLst/>
                <a:latin typeface="+mn-lt"/>
                <a:ea typeface="+mn-ea"/>
                <a:cs typeface="+mn-cs"/>
              </a:rPr>
              <a:t> les petites choses qui </a:t>
            </a:r>
            <a:r>
              <a:rPr lang="en-US" sz="1200" i="1" kern="1200" dirty="0" err="1">
                <a:solidFill>
                  <a:schemeClr val="tx1"/>
                </a:solidFill>
                <a:effectLst/>
                <a:latin typeface="+mn-lt"/>
                <a:ea typeface="+mn-ea"/>
                <a:cs typeface="+mn-cs"/>
              </a:rPr>
              <a:t>te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semblent</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peu</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importantes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N'inventes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rien</a:t>
            </a:r>
            <a:r>
              <a:rPr lang="en-US" sz="1200" i="1" kern="1200" dirty="0">
                <a:solidFill>
                  <a:schemeClr val="tx1"/>
                </a:solidFill>
                <a:effectLst/>
                <a:latin typeface="+mn-lt"/>
                <a:ea typeface="+mn-ea"/>
                <a:cs typeface="+mn-cs"/>
              </a:rPr>
              <a:t>. “ </a:t>
            </a:r>
            <a:r>
              <a:rPr lang="en-US" sz="1200" i="1" kern="1200" dirty="0" err="1">
                <a:solidFill>
                  <a:schemeClr val="tx1"/>
                </a:solidFill>
                <a:effectLst/>
                <a:latin typeface="+mn-lt"/>
                <a:ea typeface="+mn-ea"/>
                <a:cs typeface="+mn-cs"/>
              </a:rPr>
              <a:t>Rapellez</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lui</a:t>
            </a:r>
            <a:r>
              <a:rPr lang="en-US" sz="1200" i="1" kern="1200" dirty="0">
                <a:solidFill>
                  <a:schemeClr val="tx1"/>
                </a:solidFill>
                <a:effectLst/>
                <a:latin typeface="+mn-lt"/>
                <a:ea typeface="+mn-ea"/>
                <a:cs typeface="+mn-cs"/>
              </a:rPr>
              <a:t> que </a:t>
            </a:r>
            <a:r>
              <a:rPr lang="en-US" sz="1200" i="1" kern="1200" dirty="0" err="1">
                <a:solidFill>
                  <a:schemeClr val="tx1"/>
                </a:solidFill>
                <a:effectLst/>
                <a:latin typeface="+mn-lt"/>
                <a:ea typeface="+mn-ea"/>
                <a:cs typeface="+mn-cs"/>
              </a:rPr>
              <a:t>vous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n’étiez</a:t>
            </a:r>
            <a:r>
              <a:rPr lang="en-US" sz="1200" i="1" kern="1200" dirty="0">
                <a:solidFill>
                  <a:schemeClr val="tx1"/>
                </a:solidFill>
                <a:effectLst/>
                <a:latin typeface="+mn-lt"/>
                <a:ea typeface="+mn-ea"/>
                <a:cs typeface="+mn-cs"/>
              </a:rPr>
              <a:t> pas </a:t>
            </a:r>
            <a:r>
              <a:rPr lang="en-US" sz="1200" i="1" kern="1200" dirty="0" err="1">
                <a:solidFill>
                  <a:schemeClr val="tx1"/>
                </a:solidFill>
                <a:effectLst/>
                <a:latin typeface="+mn-lt"/>
                <a:ea typeface="+mn-ea"/>
                <a:cs typeface="+mn-cs"/>
              </a:rPr>
              <a:t>là</a:t>
            </a:r>
            <a:r>
              <a:rPr lang="en-US" sz="1200" i="1" kern="1200" dirty="0">
                <a:solidFill>
                  <a:schemeClr val="tx1"/>
                </a:solidFill>
                <a:effectLst/>
                <a:latin typeface="+mn-lt"/>
                <a:ea typeface="+mn-ea"/>
                <a:cs typeface="+mn-cs"/>
              </a:rPr>
              <a:t> et que </a:t>
            </a:r>
            <a:r>
              <a:rPr lang="en-US" sz="1200" i="1" kern="1200" dirty="0" err="1">
                <a:solidFill>
                  <a:schemeClr val="tx1"/>
                </a:solidFill>
                <a:effectLst/>
                <a:latin typeface="+mn-lt"/>
                <a:ea typeface="+mn-ea"/>
                <a:cs typeface="+mn-cs"/>
              </a:rPr>
              <a:t>vous</a:t>
            </a:r>
            <a:r>
              <a:rPr lang="en-US" sz="1200" i="1" kern="1200" dirty="0">
                <a:solidFill>
                  <a:schemeClr val="tx1"/>
                </a:solidFill>
                <a:effectLst/>
                <a:latin typeface="+mn-lt"/>
                <a:ea typeface="+mn-ea"/>
                <a:cs typeface="+mn-cs"/>
              </a:rPr>
              <a:t> ne </a:t>
            </a:r>
            <a:r>
              <a:rPr lang="en-US" sz="1200" i="1" kern="1200" dirty="0" err="1">
                <a:solidFill>
                  <a:schemeClr val="tx1"/>
                </a:solidFill>
                <a:effectLst/>
                <a:latin typeface="+mn-lt"/>
                <a:ea typeface="+mn-ea"/>
                <a:cs typeface="+mn-cs"/>
              </a:rPr>
              <a:t>savez</a:t>
            </a:r>
            <a:r>
              <a:rPr lang="en-US" sz="1200" i="1" kern="1200" dirty="0">
                <a:solidFill>
                  <a:schemeClr val="tx1"/>
                </a:solidFill>
                <a:effectLst/>
                <a:latin typeface="+mn-lt"/>
                <a:ea typeface="+mn-ea"/>
                <a:cs typeface="+mn-cs"/>
              </a:rPr>
              <a:t> pas </a:t>
            </a:r>
            <a:r>
              <a:rPr lang="en-US" sz="1200" i="1" kern="1200" dirty="0" err="1">
                <a:solidFill>
                  <a:schemeClr val="tx1"/>
                </a:solidFill>
                <a:effectLst/>
                <a:latin typeface="+mn-lt"/>
                <a:ea typeface="+mn-ea"/>
                <a:cs typeface="+mn-cs"/>
              </a:rPr>
              <a:t>ce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qu’il</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s’est</a:t>
            </a:r>
            <a:r>
              <a:rPr lang="en-US" sz="1200" i="1" kern="1200" dirty="0">
                <a:solidFill>
                  <a:schemeClr val="tx1"/>
                </a:solidFill>
                <a:effectLst/>
                <a:latin typeface="+mn-lt"/>
                <a:ea typeface="+mn-ea"/>
                <a:cs typeface="+mn-cs"/>
              </a:rPr>
              <a:t> passé. </a:t>
            </a:r>
          </a:p>
          <a:p>
            <a:pPr marL="0" indent="0">
              <a:buNone/>
            </a:pP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a:t>
            </a:r>
            <a:r>
              <a:rPr lang="en-US" sz="1200" kern="1200" dirty="0" err="1">
                <a:solidFill>
                  <a:schemeClr val="tx1"/>
                </a:solidFill>
                <a:effectLst/>
                <a:latin typeface="+mn-lt"/>
                <a:ea typeface="+mn-ea"/>
                <a:cs typeface="+mn-cs"/>
              </a:rPr>
              <a:t>Apprendre</a:t>
            </a:r>
            <a:r>
              <a:rPr lang="en-US" sz="1200" kern="1200" dirty="0">
                <a:solidFill>
                  <a:schemeClr val="tx1"/>
                </a:solidFill>
                <a:effectLst/>
                <a:latin typeface="+mn-lt"/>
                <a:ea typeface="+mn-ea"/>
                <a:cs typeface="+mn-cs"/>
              </a:rPr>
              <a:t> aux enfants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dire ‘</a:t>
            </a:r>
            <a:r>
              <a:rPr lang="en-US" sz="1200" i="1" kern="1200" dirty="0">
                <a:solidFill>
                  <a:schemeClr val="tx1"/>
                </a:solidFill>
                <a:effectLst/>
                <a:latin typeface="+mn-lt"/>
                <a:ea typeface="+mn-ea"/>
                <a:cs typeface="+mn-cs"/>
              </a:rPr>
              <a:t>Je ne </a:t>
            </a:r>
            <a:r>
              <a:rPr lang="en-US" sz="1200" i="1" kern="1200" dirty="0" err="1">
                <a:solidFill>
                  <a:schemeClr val="tx1"/>
                </a:solidFill>
                <a:effectLst/>
                <a:latin typeface="+mn-lt"/>
                <a:ea typeface="+mn-ea"/>
                <a:cs typeface="+mn-cs"/>
              </a:rPr>
              <a:t>sais</a:t>
            </a:r>
            <a:r>
              <a:rPr lang="en-US" sz="1200" i="1" kern="1200" dirty="0">
                <a:solidFill>
                  <a:schemeClr val="tx1"/>
                </a:solidFill>
                <a:effectLst/>
                <a:latin typeface="+mn-lt"/>
                <a:ea typeface="+mn-ea"/>
                <a:cs typeface="+mn-cs"/>
              </a:rPr>
              <a:t> pas"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Si </a:t>
            </a:r>
            <a:r>
              <a:rPr lang="en-US" sz="1200" i="1" kern="1200" dirty="0" err="1">
                <a:solidFill>
                  <a:schemeClr val="tx1"/>
                </a:solidFill>
                <a:effectLst/>
                <a:latin typeface="+mn-lt"/>
                <a:ea typeface="+mn-ea"/>
                <a:cs typeface="+mn-cs"/>
              </a:rPr>
              <a:t>tu</a:t>
            </a:r>
            <a:r>
              <a:rPr lang="en-US" sz="1200" i="1" kern="1200" dirty="0">
                <a:solidFill>
                  <a:schemeClr val="tx1"/>
                </a:solidFill>
                <a:effectLst/>
                <a:latin typeface="+mn-lt"/>
                <a:ea typeface="+mn-ea"/>
                <a:cs typeface="+mn-cs"/>
              </a:rPr>
              <a:t> ne </a:t>
            </a:r>
            <a:r>
              <a:rPr lang="en-US" sz="1200" i="1" kern="1200" dirty="0" err="1">
                <a:solidFill>
                  <a:schemeClr val="tx1"/>
                </a:solidFill>
                <a:effectLst/>
                <a:latin typeface="+mn-lt"/>
                <a:ea typeface="+mn-ea"/>
                <a:cs typeface="+mn-cs"/>
              </a:rPr>
              <a:t>connais</a:t>
            </a:r>
            <a:r>
              <a:rPr lang="en-US" sz="1200" i="1" kern="1200" dirty="0">
                <a:solidFill>
                  <a:schemeClr val="tx1"/>
                </a:solidFill>
                <a:effectLst/>
                <a:latin typeface="+mn-lt"/>
                <a:ea typeface="+mn-ea"/>
                <a:cs typeface="+mn-cs"/>
              </a:rPr>
              <a:t> pas la </a:t>
            </a:r>
            <a:r>
              <a:rPr lang="en-US" sz="1200" i="1" kern="1200" dirty="0" err="1">
                <a:solidFill>
                  <a:schemeClr val="tx1"/>
                </a:solidFill>
                <a:effectLst/>
                <a:latin typeface="+mn-lt"/>
                <a:ea typeface="+mn-ea"/>
                <a:cs typeface="+mn-cs"/>
              </a:rPr>
              <a:t>réponse</a:t>
            </a:r>
            <a:r>
              <a:rPr lang="en-US" sz="1200" i="1" kern="1200" dirty="0">
                <a:solidFill>
                  <a:schemeClr val="tx1"/>
                </a:solidFill>
                <a:effectLst/>
                <a:latin typeface="+mn-lt"/>
                <a:ea typeface="+mn-ea"/>
                <a:cs typeface="+mn-cs"/>
              </a:rPr>
              <a:t>, dis-</a:t>
            </a:r>
            <a:r>
              <a:rPr lang="en-US" sz="1200" i="1" kern="1200" dirty="0" err="1">
                <a:solidFill>
                  <a:schemeClr val="tx1"/>
                </a:solidFill>
                <a:effectLst/>
                <a:latin typeface="+mn-lt"/>
                <a:ea typeface="+mn-ea"/>
                <a:cs typeface="+mn-cs"/>
              </a:rPr>
              <a:t>moi</a:t>
            </a:r>
            <a:r>
              <a:rPr lang="en-US" sz="1200" i="1" kern="1200" dirty="0">
                <a:solidFill>
                  <a:schemeClr val="tx1"/>
                </a:solidFill>
                <a:effectLst/>
                <a:latin typeface="+mn-lt"/>
                <a:ea typeface="+mn-ea"/>
                <a:cs typeface="+mn-cs"/>
              </a:rPr>
              <a:t> que </a:t>
            </a:r>
            <a:r>
              <a:rPr lang="en-US" sz="1200" i="1" kern="1200" dirty="0" err="1">
                <a:solidFill>
                  <a:schemeClr val="tx1"/>
                </a:solidFill>
                <a:effectLst/>
                <a:latin typeface="+mn-lt"/>
                <a:ea typeface="+mn-ea"/>
                <a:cs typeface="+mn-cs"/>
              </a:rPr>
              <a:t>tu</a:t>
            </a:r>
            <a:r>
              <a:rPr lang="en-US" sz="1200" i="1" kern="1200" dirty="0">
                <a:solidFill>
                  <a:schemeClr val="tx1"/>
                </a:solidFill>
                <a:effectLst/>
                <a:latin typeface="+mn-lt"/>
                <a:ea typeface="+mn-ea"/>
                <a:cs typeface="+mn-cs"/>
              </a:rPr>
              <a:t> ne </a:t>
            </a:r>
            <a:r>
              <a:rPr lang="en-US" sz="1200" i="1" kern="1200" dirty="0" err="1">
                <a:solidFill>
                  <a:schemeClr val="tx1"/>
                </a:solidFill>
                <a:effectLst/>
                <a:latin typeface="+mn-lt"/>
                <a:ea typeface="+mn-ea"/>
                <a:cs typeface="+mn-cs"/>
              </a:rPr>
              <a:t>sais</a:t>
            </a:r>
            <a:r>
              <a:rPr lang="en-US" sz="1200" i="1" kern="1200" dirty="0">
                <a:solidFill>
                  <a:schemeClr val="tx1"/>
                </a:solidFill>
                <a:effectLst/>
                <a:latin typeface="+mn-lt"/>
                <a:ea typeface="+mn-ea"/>
                <a:cs typeface="+mn-cs"/>
              </a:rPr>
              <a:t> pas. Ne </a:t>
            </a:r>
            <a:r>
              <a:rPr lang="en-US" sz="1200" i="1" kern="1200" dirty="0" err="1">
                <a:solidFill>
                  <a:schemeClr val="tx1"/>
                </a:solidFill>
                <a:effectLst/>
                <a:latin typeface="+mn-lt"/>
                <a:ea typeface="+mn-ea"/>
                <a:cs typeface="+mn-cs"/>
              </a:rPr>
              <a:t>devine</a:t>
            </a:r>
            <a:r>
              <a:rPr lang="en-US" sz="1200" i="1" kern="1200" dirty="0">
                <a:solidFill>
                  <a:schemeClr val="tx1"/>
                </a:solidFill>
                <a:effectLst/>
                <a:latin typeface="+mn-lt"/>
                <a:ea typeface="+mn-ea"/>
                <a:cs typeface="+mn-cs"/>
              </a:rPr>
              <a:t> pas. </a:t>
            </a:r>
            <a:r>
              <a:rPr lang="en-US" sz="1200" i="1" kern="1200" dirty="0" err="1">
                <a:solidFill>
                  <a:schemeClr val="tx1"/>
                </a:solidFill>
                <a:effectLst/>
                <a:latin typeface="+mn-lt"/>
                <a:ea typeface="+mn-ea"/>
                <a:cs typeface="+mn-cs"/>
              </a:rPr>
              <a:t>N'invente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rien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c'est</a:t>
            </a:r>
            <a:r>
              <a:rPr lang="en-US" sz="1200" i="1" kern="1200" dirty="0">
                <a:solidFill>
                  <a:schemeClr val="tx1"/>
                </a:solidFill>
                <a:effectLst/>
                <a:latin typeface="+mn-lt"/>
                <a:ea typeface="+mn-ea"/>
                <a:cs typeface="+mn-cs"/>
              </a:rPr>
              <a:t> faux. </a:t>
            </a:r>
            <a:r>
              <a:rPr lang="en-US" sz="1200" i="1" kern="1200" dirty="0" err="1">
                <a:solidFill>
                  <a:schemeClr val="tx1"/>
                </a:solidFill>
                <a:effectLst/>
                <a:latin typeface="+mn-lt"/>
                <a:ea typeface="+mn-ea"/>
                <a:cs typeface="+mn-cs"/>
              </a:rPr>
              <a:t>Mais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tu</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connais</a:t>
            </a:r>
            <a:r>
              <a:rPr lang="en-US" sz="1200" i="1" kern="1200" dirty="0">
                <a:solidFill>
                  <a:schemeClr val="tx1"/>
                </a:solidFill>
                <a:effectLst/>
                <a:latin typeface="+mn-lt"/>
                <a:ea typeface="+mn-ea"/>
                <a:cs typeface="+mn-cs"/>
              </a:rPr>
              <a:t> la </a:t>
            </a:r>
            <a:r>
              <a:rPr lang="en-US" sz="1200" i="1" kern="1200" dirty="0" err="1">
                <a:solidFill>
                  <a:schemeClr val="tx1"/>
                </a:solidFill>
                <a:effectLst/>
                <a:latin typeface="+mn-lt"/>
                <a:ea typeface="+mn-ea"/>
                <a:cs typeface="+mn-cs"/>
              </a:rPr>
              <a:t>réponse</a:t>
            </a:r>
            <a:r>
              <a:rPr lang="en-US" sz="1200" i="1" kern="1200" dirty="0">
                <a:solidFill>
                  <a:schemeClr val="tx1"/>
                </a:solidFill>
                <a:effectLst/>
                <a:latin typeface="+mn-lt"/>
                <a:ea typeface="+mn-ea"/>
                <a:cs typeface="+mn-cs"/>
              </a:rPr>
              <a:t>, dis-la. </a:t>
            </a:r>
            <a:r>
              <a:rPr lang="en-US" sz="1200" kern="1200" dirty="0">
                <a:solidFill>
                  <a:schemeClr val="tx1"/>
                </a:solidFill>
                <a:effectLst/>
                <a:latin typeface="+mn-lt"/>
                <a:ea typeface="+mn-ea"/>
                <a:cs typeface="+mn-cs"/>
              </a:rPr>
              <a:t>Une </a:t>
            </a:r>
            <a:r>
              <a:rPr lang="en-US" sz="1200" kern="1200" dirty="0" err="1">
                <a:solidFill>
                  <a:schemeClr val="tx1"/>
                </a:solidFill>
                <a:effectLst/>
                <a:latin typeface="+mn-lt"/>
                <a:ea typeface="+mn-ea"/>
                <a:cs typeface="+mn-cs"/>
              </a:rPr>
              <a:t>façon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pratiquer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cela</a:t>
            </a:r>
            <a:r>
              <a:rPr lang="en-US" sz="1200" kern="1200" dirty="0">
                <a:solidFill>
                  <a:schemeClr val="tx1"/>
                </a:solidFill>
                <a:effectLst/>
                <a:latin typeface="+mn-lt"/>
                <a:ea typeface="+mn-ea"/>
                <a:cs typeface="+mn-cs"/>
              </a:rPr>
              <a:t> avec les enfants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de demander : "</a:t>
            </a:r>
            <a:r>
              <a:rPr lang="en-US" sz="1200" i="1" kern="1200" dirty="0" err="1">
                <a:solidFill>
                  <a:schemeClr val="tx1"/>
                </a:solidFill>
                <a:effectLst/>
                <a:latin typeface="+mn-lt"/>
                <a:ea typeface="+mn-ea"/>
                <a:cs typeface="+mn-cs"/>
              </a:rPr>
              <a:t>Te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souviens-tu</a:t>
            </a:r>
            <a:r>
              <a:rPr lang="en-US" sz="1200" i="1" kern="1200" dirty="0">
                <a:solidFill>
                  <a:schemeClr val="tx1"/>
                </a:solidFill>
                <a:effectLst/>
                <a:latin typeface="+mn-lt"/>
                <a:ea typeface="+mn-ea"/>
                <a:cs typeface="+mn-cs"/>
              </a:rPr>
              <a:t> de mon nom ?". </a:t>
            </a:r>
            <a:r>
              <a:rPr lang="en-US" sz="1200" kern="1200" dirty="0" err="1">
                <a:solidFill>
                  <a:schemeClr val="tx1"/>
                </a:solidFill>
                <a:effectLst/>
                <a:latin typeface="+mn-lt"/>
                <a:ea typeface="+mn-ea"/>
                <a:cs typeface="+mn-cs"/>
              </a:rPr>
              <a:t>S'ils</a:t>
            </a:r>
            <a:r>
              <a:rPr lang="en-US" sz="1200" kern="1200" dirty="0">
                <a:solidFill>
                  <a:schemeClr val="tx1"/>
                </a:solidFill>
                <a:effectLst/>
                <a:latin typeface="+mn-lt"/>
                <a:ea typeface="+mn-ea"/>
                <a:cs typeface="+mn-cs"/>
              </a:rPr>
              <a:t> ne se </a:t>
            </a:r>
            <a:r>
              <a:rPr lang="en-US" sz="1200" kern="1200" dirty="0" err="1">
                <a:solidFill>
                  <a:schemeClr val="tx1"/>
                </a:solidFill>
                <a:effectLst/>
                <a:latin typeface="+mn-lt"/>
                <a:ea typeface="+mn-ea"/>
                <a:cs typeface="+mn-cs"/>
              </a:rPr>
              <a:t>souviennent</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qui arrive </a:t>
            </a:r>
            <a:r>
              <a:rPr lang="en-US" sz="1200" kern="1200" dirty="0" err="1">
                <a:solidFill>
                  <a:schemeClr val="tx1"/>
                </a:solidFill>
                <a:effectLst/>
                <a:latin typeface="+mn-lt"/>
                <a:ea typeface="+mn-ea"/>
                <a:cs typeface="+mn-cs"/>
              </a:rPr>
              <a:t>assez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souvent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diront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Je ne </a:t>
            </a:r>
            <a:r>
              <a:rPr lang="en-US" sz="1200" i="1" kern="1200" dirty="0" err="1">
                <a:solidFill>
                  <a:schemeClr val="tx1"/>
                </a:solidFill>
                <a:effectLst/>
                <a:latin typeface="+mn-lt"/>
                <a:ea typeface="+mn-ea"/>
                <a:cs typeface="+mn-cs"/>
              </a:rPr>
              <a:t>sais</a:t>
            </a:r>
            <a:r>
              <a:rPr lang="en-US" sz="1200" i="1" kern="1200" dirty="0">
                <a:solidFill>
                  <a:schemeClr val="tx1"/>
                </a:solidFill>
                <a:effectLst/>
                <a:latin typeface="+mn-lt"/>
                <a:ea typeface="+mn-ea"/>
                <a:cs typeface="+mn-cs"/>
              </a:rPr>
              <a:t> pas</a:t>
            </a:r>
            <a:r>
              <a:rPr lang="en-US" sz="1200" kern="1200" dirty="0">
                <a:solidFill>
                  <a:schemeClr val="tx1"/>
                </a:solidFill>
                <a:effectLst/>
                <a:latin typeface="+mn-lt"/>
                <a:ea typeface="+mn-ea"/>
                <a:cs typeface="+mn-cs"/>
              </a:rPr>
              <a:t>" sans se </a:t>
            </a:r>
            <a:r>
              <a:rPr lang="en-US" sz="1200" kern="1200" dirty="0" err="1">
                <a:solidFill>
                  <a:schemeClr val="tx1"/>
                </a:solidFill>
                <a:effectLst/>
                <a:latin typeface="+mn-lt"/>
                <a:ea typeface="+mn-ea"/>
                <a:cs typeface="+mn-cs"/>
              </a:rPr>
              <a:t>sentir</a:t>
            </a:r>
            <a:r>
              <a:rPr lang="en-US" sz="1200" kern="1200" dirty="0">
                <a:solidFill>
                  <a:schemeClr val="tx1"/>
                </a:solidFill>
                <a:effectLst/>
                <a:latin typeface="+mn-lt"/>
                <a:ea typeface="+mn-ea"/>
                <a:cs typeface="+mn-cs"/>
              </a:rPr>
              <a:t> trop mal. Il </a:t>
            </a:r>
            <a:r>
              <a:rPr lang="en-US" sz="1200" kern="1200" dirty="0" err="1">
                <a:solidFill>
                  <a:schemeClr val="tx1"/>
                </a:solidFill>
                <a:effectLst/>
                <a:latin typeface="+mn-lt"/>
                <a:ea typeface="+mn-ea"/>
                <a:cs typeface="+mn-cs"/>
              </a:rPr>
              <a:t>peut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utile de </a:t>
            </a:r>
            <a:r>
              <a:rPr lang="en-US" sz="1200" kern="1200" dirty="0" err="1">
                <a:solidFill>
                  <a:schemeClr val="tx1"/>
                </a:solidFill>
                <a:effectLst/>
                <a:latin typeface="+mn-lt"/>
                <a:ea typeface="+mn-ea"/>
                <a:cs typeface="+mn-cs"/>
              </a:rPr>
              <a:t>montrer</a:t>
            </a:r>
            <a:r>
              <a:rPr lang="en-US" sz="1200" kern="1200" dirty="0">
                <a:solidFill>
                  <a:schemeClr val="tx1"/>
                </a:solidFill>
                <a:effectLst/>
                <a:latin typeface="+mn-lt"/>
                <a:ea typeface="+mn-ea"/>
                <a:cs typeface="+mn-cs"/>
              </a:rPr>
              <a:t> que le fait de ne pas </a:t>
            </a:r>
            <a:r>
              <a:rPr lang="en-US" sz="1200" kern="1200" dirty="0" err="1">
                <a:solidFill>
                  <a:schemeClr val="tx1"/>
                </a:solidFill>
                <a:effectLst/>
                <a:latin typeface="+mn-lt"/>
                <a:ea typeface="+mn-ea"/>
                <a:cs typeface="+mn-cs"/>
              </a:rPr>
              <a:t>connaître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réponse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n'est</a:t>
            </a:r>
            <a:r>
              <a:rPr lang="en-US" sz="1200" kern="1200" dirty="0">
                <a:solidFill>
                  <a:schemeClr val="tx1"/>
                </a:solidFill>
                <a:effectLst/>
                <a:latin typeface="+mn-lt"/>
                <a:ea typeface="+mn-ea"/>
                <a:cs typeface="+mn-cs"/>
              </a:rPr>
              <a:t> pas un </a:t>
            </a:r>
            <a:r>
              <a:rPr lang="en-US" sz="1200" kern="1200" dirty="0" err="1">
                <a:solidFill>
                  <a:schemeClr val="tx1"/>
                </a:solidFill>
                <a:effectLst/>
                <a:latin typeface="+mn-lt"/>
                <a:ea typeface="+mn-ea"/>
                <a:cs typeface="+mn-cs"/>
              </a:rPr>
              <a:t>problème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a:t>
            </a:r>
            <a:r>
              <a:rPr lang="en-US" sz="1200" kern="1200" dirty="0" err="1">
                <a:solidFill>
                  <a:schemeClr val="tx1"/>
                </a:solidFill>
                <a:effectLst/>
                <a:latin typeface="+mn-lt"/>
                <a:ea typeface="+mn-ea"/>
                <a:cs typeface="+mn-cs"/>
              </a:rPr>
              <a:t>Apprendre</a:t>
            </a:r>
            <a:r>
              <a:rPr lang="en-US" sz="1200" kern="1200" dirty="0">
                <a:solidFill>
                  <a:schemeClr val="tx1"/>
                </a:solidFill>
                <a:effectLst/>
                <a:latin typeface="+mn-lt"/>
                <a:ea typeface="+mn-ea"/>
                <a:cs typeface="+mn-cs"/>
              </a:rPr>
              <a:t> aux enfants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dire " je ne </a:t>
            </a:r>
            <a:r>
              <a:rPr lang="en-US" sz="1200" kern="1200" dirty="0" err="1">
                <a:solidFill>
                  <a:schemeClr val="tx1"/>
                </a:solidFill>
                <a:effectLst/>
                <a:latin typeface="+mn-lt"/>
                <a:ea typeface="+mn-ea"/>
                <a:cs typeface="+mn-cs"/>
              </a:rPr>
              <a:t>comprends</a:t>
            </a:r>
            <a:r>
              <a:rPr lang="en-US" sz="1200" kern="1200" dirty="0">
                <a:solidFill>
                  <a:schemeClr val="tx1"/>
                </a:solidFill>
                <a:effectLst/>
                <a:latin typeface="+mn-lt"/>
                <a:ea typeface="+mn-ea"/>
                <a:cs typeface="+mn-cs"/>
              </a:rPr>
              <a:t> pas ": '</a:t>
            </a:r>
            <a:r>
              <a:rPr lang="en-US" sz="1200" i="1" kern="1200" dirty="0">
                <a:solidFill>
                  <a:schemeClr val="tx1"/>
                </a:solidFill>
                <a:effectLst/>
                <a:latin typeface="+mn-lt"/>
                <a:ea typeface="+mn-ea"/>
                <a:cs typeface="+mn-cs"/>
              </a:rPr>
              <a:t>'Je </a:t>
            </a:r>
            <a:r>
              <a:rPr lang="en-US" sz="1200" i="1" kern="1200" dirty="0" err="1">
                <a:solidFill>
                  <a:schemeClr val="tx1"/>
                </a:solidFill>
                <a:effectLst/>
                <a:latin typeface="+mn-lt"/>
                <a:ea typeface="+mn-ea"/>
                <a:cs typeface="+mn-cs"/>
              </a:rPr>
              <a:t>vais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vous</a:t>
            </a:r>
            <a:r>
              <a:rPr lang="en-US" sz="1200" i="1" kern="1200" dirty="0">
                <a:solidFill>
                  <a:schemeClr val="tx1"/>
                </a:solidFill>
                <a:effectLst/>
                <a:latin typeface="+mn-lt"/>
                <a:ea typeface="+mn-ea"/>
                <a:cs typeface="+mn-cs"/>
              </a:rPr>
              <a:t> poser </a:t>
            </a:r>
            <a:r>
              <a:rPr lang="en-US" sz="1200" i="1" kern="1200" dirty="0" err="1">
                <a:solidFill>
                  <a:schemeClr val="tx1"/>
                </a:solidFill>
                <a:effectLst/>
                <a:latin typeface="+mn-lt"/>
                <a:ea typeface="+mn-ea"/>
                <a:cs typeface="+mn-cs"/>
              </a:rPr>
              <a:t>quelques</a:t>
            </a:r>
            <a:r>
              <a:rPr lang="en-US" sz="1200" i="1" kern="1200" dirty="0">
                <a:solidFill>
                  <a:schemeClr val="tx1"/>
                </a:solidFill>
                <a:effectLst/>
                <a:latin typeface="+mn-lt"/>
                <a:ea typeface="+mn-ea"/>
                <a:cs typeface="+mn-cs"/>
              </a:rPr>
              <a:t> questions. </a:t>
            </a:r>
            <a:r>
              <a:rPr lang="en-US" sz="1200" i="1" kern="1200" dirty="0" err="1">
                <a:solidFill>
                  <a:schemeClr val="tx1"/>
                </a:solidFill>
                <a:effectLst/>
                <a:latin typeface="+mn-lt"/>
                <a:ea typeface="+mn-ea"/>
                <a:cs typeface="+mn-cs"/>
              </a:rPr>
              <a:t>Certaines</a:t>
            </a:r>
            <a:r>
              <a:rPr lang="en-US" sz="1200" i="1" kern="1200" dirty="0">
                <a:solidFill>
                  <a:schemeClr val="tx1"/>
                </a:solidFill>
                <a:effectLst/>
                <a:latin typeface="+mn-lt"/>
                <a:ea typeface="+mn-ea"/>
                <a:cs typeface="+mn-cs"/>
              </a:rPr>
              <a:t> questions </a:t>
            </a:r>
            <a:r>
              <a:rPr lang="en-US" sz="1200" i="1" kern="1200" dirty="0" err="1">
                <a:solidFill>
                  <a:schemeClr val="tx1"/>
                </a:solidFill>
                <a:effectLst/>
                <a:latin typeface="+mn-lt"/>
                <a:ea typeface="+mn-ea"/>
                <a:cs typeface="+mn-cs"/>
              </a:rPr>
              <a:t>seront</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faciles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à</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comprendre</a:t>
            </a:r>
            <a:r>
              <a:rPr lang="en-US" sz="1200" i="1" kern="1200" dirty="0">
                <a:solidFill>
                  <a:schemeClr val="tx1"/>
                </a:solidFill>
                <a:effectLst/>
                <a:latin typeface="+mn-lt"/>
                <a:ea typeface="+mn-ea"/>
                <a:cs typeface="+mn-cs"/>
              </a:rPr>
              <a:t> et </a:t>
            </a:r>
            <a:r>
              <a:rPr lang="en-US" sz="1200" i="1" kern="1200" dirty="0" err="1">
                <a:solidFill>
                  <a:schemeClr val="tx1"/>
                </a:solidFill>
                <a:effectLst/>
                <a:latin typeface="+mn-lt"/>
                <a:ea typeface="+mn-ea"/>
                <a:cs typeface="+mn-cs"/>
              </a:rPr>
              <a:t>d'autres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seront</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difficiles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à</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comprendre</a:t>
            </a:r>
            <a:r>
              <a:rPr lang="en-US" sz="1200" i="1" kern="1200" dirty="0">
                <a:solidFill>
                  <a:schemeClr val="tx1"/>
                </a:solidFill>
                <a:effectLst/>
                <a:latin typeface="+mn-lt"/>
                <a:ea typeface="+mn-ea"/>
                <a:cs typeface="+mn-cs"/>
              </a:rPr>
              <a:t>. Si </a:t>
            </a:r>
            <a:r>
              <a:rPr lang="en-US" sz="1200" i="1" kern="1200" dirty="0" err="1">
                <a:solidFill>
                  <a:schemeClr val="tx1"/>
                </a:solidFill>
                <a:effectLst/>
                <a:latin typeface="+mn-lt"/>
                <a:ea typeface="+mn-ea"/>
                <a:cs typeface="+mn-cs"/>
              </a:rPr>
              <a:t>vous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entendez</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une</a:t>
            </a:r>
            <a:r>
              <a:rPr lang="en-US" sz="1200" i="1" kern="1200" dirty="0">
                <a:solidFill>
                  <a:schemeClr val="tx1"/>
                </a:solidFill>
                <a:effectLst/>
                <a:latin typeface="+mn-lt"/>
                <a:ea typeface="+mn-ea"/>
                <a:cs typeface="+mn-cs"/>
              </a:rPr>
              <a:t> question que </a:t>
            </a:r>
            <a:r>
              <a:rPr lang="en-US" sz="1200" i="1" kern="1200" dirty="0" err="1">
                <a:solidFill>
                  <a:schemeClr val="tx1"/>
                </a:solidFill>
                <a:effectLst/>
                <a:latin typeface="+mn-lt"/>
                <a:ea typeface="+mn-ea"/>
                <a:cs typeface="+mn-cs"/>
              </a:rPr>
              <a:t>vous</a:t>
            </a:r>
            <a:r>
              <a:rPr lang="en-US" sz="1200" i="1" kern="1200" dirty="0">
                <a:solidFill>
                  <a:schemeClr val="tx1"/>
                </a:solidFill>
                <a:effectLst/>
                <a:latin typeface="+mn-lt"/>
                <a:ea typeface="+mn-ea"/>
                <a:cs typeface="+mn-cs"/>
              </a:rPr>
              <a:t> ne </a:t>
            </a:r>
            <a:r>
              <a:rPr lang="en-US" sz="1200" i="1" kern="1200" dirty="0" err="1">
                <a:solidFill>
                  <a:schemeClr val="tx1"/>
                </a:solidFill>
                <a:effectLst/>
                <a:latin typeface="+mn-lt"/>
                <a:ea typeface="+mn-ea"/>
                <a:cs typeface="+mn-cs"/>
              </a:rPr>
              <a:t>comprenez</a:t>
            </a:r>
            <a:r>
              <a:rPr lang="en-US" sz="1200" i="1" kern="1200" dirty="0">
                <a:solidFill>
                  <a:schemeClr val="tx1"/>
                </a:solidFill>
                <a:effectLst/>
                <a:latin typeface="+mn-lt"/>
                <a:ea typeface="+mn-ea"/>
                <a:cs typeface="+mn-cs"/>
              </a:rPr>
              <a:t> pas, </a:t>
            </a:r>
            <a:r>
              <a:rPr lang="en-US" sz="1200" i="1" kern="1200" dirty="0" err="1">
                <a:solidFill>
                  <a:schemeClr val="tx1"/>
                </a:solidFill>
                <a:effectLst/>
                <a:latin typeface="+mn-lt"/>
                <a:ea typeface="+mn-ea"/>
                <a:cs typeface="+mn-cs"/>
              </a:rPr>
              <a:t>dites-moi</a:t>
            </a:r>
            <a:r>
              <a:rPr lang="en-US" sz="1200" i="1" kern="1200" dirty="0">
                <a:solidFill>
                  <a:schemeClr val="tx1"/>
                </a:solidFill>
                <a:effectLst/>
                <a:latin typeface="+mn-lt"/>
                <a:ea typeface="+mn-ea"/>
                <a:cs typeface="+mn-cs"/>
              </a:rPr>
              <a:t> que </a:t>
            </a:r>
            <a:r>
              <a:rPr lang="en-US" sz="1200" i="1" kern="1200" dirty="0" err="1">
                <a:solidFill>
                  <a:schemeClr val="tx1"/>
                </a:solidFill>
                <a:effectLst/>
                <a:latin typeface="+mn-lt"/>
                <a:ea typeface="+mn-ea"/>
                <a:cs typeface="+mn-cs"/>
              </a:rPr>
              <a:t>vous</a:t>
            </a:r>
            <a:r>
              <a:rPr lang="en-US" sz="1200" i="1" kern="1200" dirty="0">
                <a:solidFill>
                  <a:schemeClr val="tx1"/>
                </a:solidFill>
                <a:effectLst/>
                <a:latin typeface="+mn-lt"/>
                <a:ea typeface="+mn-ea"/>
                <a:cs typeface="+mn-cs"/>
              </a:rPr>
              <a:t> ne </a:t>
            </a:r>
            <a:r>
              <a:rPr lang="en-US" sz="1200" i="1" kern="1200" dirty="0" err="1">
                <a:solidFill>
                  <a:schemeClr val="tx1"/>
                </a:solidFill>
                <a:effectLst/>
                <a:latin typeface="+mn-lt"/>
                <a:ea typeface="+mn-ea"/>
                <a:cs typeface="+mn-cs"/>
              </a:rPr>
              <a:t>comprenez</a:t>
            </a:r>
            <a:r>
              <a:rPr lang="en-US" sz="1200" i="1" kern="1200" dirty="0">
                <a:solidFill>
                  <a:schemeClr val="tx1"/>
                </a:solidFill>
                <a:effectLst/>
                <a:latin typeface="+mn-lt"/>
                <a:ea typeface="+mn-ea"/>
                <a:cs typeface="+mn-cs"/>
              </a:rPr>
              <a:t> pas la question. Dis "Je ne </a:t>
            </a:r>
            <a:r>
              <a:rPr lang="en-US" sz="1200" i="1" kern="1200" dirty="0" err="1">
                <a:solidFill>
                  <a:schemeClr val="tx1"/>
                </a:solidFill>
                <a:effectLst/>
                <a:latin typeface="+mn-lt"/>
                <a:ea typeface="+mn-ea"/>
                <a:cs typeface="+mn-cs"/>
              </a:rPr>
              <a:t>comprends</a:t>
            </a:r>
            <a:r>
              <a:rPr lang="en-US" sz="1200" i="1" kern="1200" dirty="0">
                <a:solidFill>
                  <a:schemeClr val="tx1"/>
                </a:solidFill>
                <a:effectLst/>
                <a:latin typeface="+mn-lt"/>
                <a:ea typeface="+mn-ea"/>
                <a:cs typeface="+mn-cs"/>
              </a:rPr>
              <a:t> pas", "Je ne </a:t>
            </a:r>
            <a:r>
              <a:rPr lang="en-US" sz="1200" i="1" kern="1200" dirty="0" err="1">
                <a:solidFill>
                  <a:schemeClr val="tx1"/>
                </a:solidFill>
                <a:effectLst/>
                <a:latin typeface="+mn-lt"/>
                <a:ea typeface="+mn-ea"/>
                <a:cs typeface="+mn-cs"/>
              </a:rPr>
              <a:t>sais</a:t>
            </a:r>
            <a:r>
              <a:rPr lang="en-US" sz="1200" i="1" kern="1200" dirty="0">
                <a:solidFill>
                  <a:schemeClr val="tx1"/>
                </a:solidFill>
                <a:effectLst/>
                <a:latin typeface="+mn-lt"/>
                <a:ea typeface="+mn-ea"/>
                <a:cs typeface="+mn-cs"/>
              </a:rPr>
              <a:t> pas </a:t>
            </a:r>
            <a:r>
              <a:rPr lang="en-US" sz="1200" i="1" kern="1200" dirty="0" err="1">
                <a:solidFill>
                  <a:schemeClr val="tx1"/>
                </a:solidFill>
                <a:effectLst/>
                <a:latin typeface="+mn-lt"/>
                <a:ea typeface="+mn-ea"/>
                <a:cs typeface="+mn-cs"/>
              </a:rPr>
              <a:t>ce</a:t>
            </a:r>
            <a:r>
              <a:rPr lang="en-US" sz="1200" i="1" kern="1200" dirty="0">
                <a:solidFill>
                  <a:schemeClr val="tx1"/>
                </a:solidFill>
                <a:effectLst/>
                <a:latin typeface="+mn-lt"/>
                <a:ea typeface="+mn-ea"/>
                <a:cs typeface="+mn-cs"/>
              </a:rPr>
              <a:t> que </a:t>
            </a:r>
            <a:r>
              <a:rPr lang="en-US" sz="1200" i="1" kern="1200" dirty="0" err="1">
                <a:solidFill>
                  <a:schemeClr val="tx1"/>
                </a:solidFill>
                <a:effectLst/>
                <a:latin typeface="+mn-lt"/>
                <a:ea typeface="+mn-ea"/>
                <a:cs typeface="+mn-cs"/>
              </a:rPr>
              <a:t>tu</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veux</a:t>
            </a:r>
            <a:r>
              <a:rPr lang="en-US" sz="1200" i="1" kern="1200" dirty="0">
                <a:solidFill>
                  <a:schemeClr val="tx1"/>
                </a:solidFill>
                <a:effectLst/>
                <a:latin typeface="+mn-lt"/>
                <a:ea typeface="+mn-ea"/>
                <a:cs typeface="+mn-cs"/>
              </a:rPr>
              <a:t> dire" </a:t>
            </a:r>
            <a:r>
              <a:rPr lang="en-US" sz="1200" i="1" kern="1200" dirty="0" err="1">
                <a:solidFill>
                  <a:schemeClr val="tx1"/>
                </a:solidFill>
                <a:effectLst/>
                <a:latin typeface="+mn-lt"/>
                <a:ea typeface="+mn-ea"/>
                <a:cs typeface="+mn-cs"/>
              </a:rPr>
              <a:t>ou</a:t>
            </a:r>
            <a:r>
              <a:rPr lang="en-US" sz="1200" i="1" kern="1200" dirty="0">
                <a:solidFill>
                  <a:schemeClr val="tx1"/>
                </a:solidFill>
                <a:effectLst/>
                <a:latin typeface="+mn-lt"/>
                <a:ea typeface="+mn-ea"/>
                <a:cs typeface="+mn-cs"/>
              </a:rPr>
              <a:t> "Je ne </a:t>
            </a:r>
            <a:r>
              <a:rPr lang="en-US" sz="1200" i="1" kern="1200" dirty="0" err="1">
                <a:solidFill>
                  <a:schemeClr val="tx1"/>
                </a:solidFill>
                <a:effectLst/>
                <a:latin typeface="+mn-lt"/>
                <a:ea typeface="+mn-ea"/>
                <a:cs typeface="+mn-cs"/>
              </a:rPr>
              <a:t>comprends</a:t>
            </a:r>
            <a:r>
              <a:rPr lang="en-US" sz="1200" i="1" kern="1200" dirty="0">
                <a:solidFill>
                  <a:schemeClr val="tx1"/>
                </a:solidFill>
                <a:effectLst/>
                <a:latin typeface="+mn-lt"/>
                <a:ea typeface="+mn-ea"/>
                <a:cs typeface="+mn-cs"/>
              </a:rPr>
              <a:t> pas". Je </a:t>
            </a:r>
            <a:r>
              <a:rPr lang="en-US" sz="1200" i="1" kern="1200" dirty="0" err="1">
                <a:solidFill>
                  <a:schemeClr val="tx1"/>
                </a:solidFill>
                <a:effectLst/>
                <a:latin typeface="+mn-lt"/>
                <a:ea typeface="+mn-ea"/>
                <a:cs typeface="+mn-cs"/>
              </a:rPr>
              <a:t>vous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poserai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à</a:t>
            </a:r>
            <a:r>
              <a:rPr lang="en-US" sz="1200" i="1" kern="1200" dirty="0">
                <a:solidFill>
                  <a:schemeClr val="tx1"/>
                </a:solidFill>
                <a:effectLst/>
                <a:latin typeface="+mn-lt"/>
                <a:ea typeface="+mn-ea"/>
                <a:cs typeface="+mn-cs"/>
              </a:rPr>
              <a:t> nouveau la question </a:t>
            </a:r>
            <a:r>
              <a:rPr lang="en-US" sz="1200" i="1" kern="1200" dirty="0" err="1">
                <a:solidFill>
                  <a:schemeClr val="tx1"/>
                </a:solidFill>
                <a:effectLst/>
                <a:latin typeface="+mn-lt"/>
                <a:ea typeface="+mn-ea"/>
                <a:cs typeface="+mn-cs"/>
              </a:rPr>
              <a:t>en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d'autres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termes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Une </a:t>
            </a:r>
            <a:r>
              <a:rPr lang="en-US" sz="1200" kern="1200" dirty="0" err="1">
                <a:solidFill>
                  <a:schemeClr val="tx1"/>
                </a:solidFill>
                <a:effectLst/>
                <a:latin typeface="+mn-lt"/>
                <a:ea typeface="+mn-ea"/>
                <a:cs typeface="+mn-cs"/>
              </a:rPr>
              <a:t>autre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façon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l'expliquer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de demander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Quel</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est</a:t>
            </a:r>
            <a:r>
              <a:rPr lang="en-US" sz="1200" i="1" kern="1200" dirty="0">
                <a:solidFill>
                  <a:schemeClr val="tx1"/>
                </a:solidFill>
                <a:effectLst/>
                <a:latin typeface="+mn-lt"/>
                <a:ea typeface="+mn-ea"/>
                <a:cs typeface="+mn-cs"/>
              </a:rPr>
              <a:t> ton domicile ?". </a:t>
            </a:r>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plupart</a:t>
            </a:r>
            <a:r>
              <a:rPr lang="en-US" sz="1200" kern="1200" dirty="0">
                <a:solidFill>
                  <a:schemeClr val="tx1"/>
                </a:solidFill>
                <a:effectLst/>
                <a:latin typeface="+mn-lt"/>
                <a:ea typeface="+mn-ea"/>
                <a:cs typeface="+mn-cs"/>
              </a:rPr>
              <a:t> des enfants ne </a:t>
            </a:r>
            <a:r>
              <a:rPr lang="en-US" sz="1200" kern="1200" dirty="0" err="1">
                <a:solidFill>
                  <a:schemeClr val="tx1"/>
                </a:solidFill>
                <a:effectLst/>
                <a:latin typeface="+mn-lt"/>
                <a:ea typeface="+mn-ea"/>
                <a:cs typeface="+mn-cs"/>
              </a:rPr>
              <a:t>comprendront</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cela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signifie</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diront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qu'ils</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comprennent</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montrera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bon de demander des explications.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a:t>
            </a:r>
            <a:r>
              <a:rPr lang="en-US" sz="1200" kern="1200" dirty="0" err="1">
                <a:solidFill>
                  <a:schemeClr val="tx1"/>
                </a:solidFill>
                <a:effectLst/>
                <a:latin typeface="+mn-lt"/>
                <a:ea typeface="+mn-ea"/>
                <a:cs typeface="+mn-cs"/>
              </a:rPr>
              <a:t>Mettez</a:t>
            </a:r>
            <a:r>
              <a:rPr lang="en-US" sz="1200" kern="1200" dirty="0">
                <a:solidFill>
                  <a:schemeClr val="tx1"/>
                </a:solidFill>
                <a:effectLst/>
                <a:latin typeface="+mn-lt"/>
                <a:ea typeface="+mn-ea"/>
                <a:cs typeface="+mn-cs"/>
              </a:rPr>
              <a:t> les enfants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garde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contre</a:t>
            </a:r>
            <a:r>
              <a:rPr lang="en-US" sz="1200" kern="1200" dirty="0">
                <a:solidFill>
                  <a:schemeClr val="tx1"/>
                </a:solidFill>
                <a:effectLst/>
                <a:latin typeface="+mn-lt"/>
                <a:ea typeface="+mn-ea"/>
                <a:cs typeface="+mn-cs"/>
              </a:rPr>
              <a:t> les questions </a:t>
            </a:r>
            <a:r>
              <a:rPr lang="en-US" sz="1200" kern="1200" dirty="0" err="1">
                <a:solidFill>
                  <a:schemeClr val="tx1"/>
                </a:solidFill>
                <a:effectLst/>
                <a:latin typeface="+mn-lt"/>
                <a:ea typeface="+mn-ea"/>
                <a:cs typeface="+mn-cs"/>
              </a:rPr>
              <a:t>trompeuses</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Parfois</a:t>
            </a:r>
            <a:r>
              <a:rPr lang="en-US" sz="1200" i="1" kern="1200" dirty="0">
                <a:solidFill>
                  <a:schemeClr val="tx1"/>
                </a:solidFill>
                <a:effectLst/>
                <a:latin typeface="+mn-lt"/>
                <a:ea typeface="+mn-ea"/>
                <a:cs typeface="+mn-cs"/>
              </a:rPr>
              <a:t>, il se </a:t>
            </a:r>
            <a:r>
              <a:rPr lang="en-US" sz="1200" i="1" kern="1200" dirty="0" err="1">
                <a:solidFill>
                  <a:schemeClr val="tx1"/>
                </a:solidFill>
                <a:effectLst/>
                <a:latin typeface="+mn-lt"/>
                <a:ea typeface="+mn-ea"/>
                <a:cs typeface="+mn-cs"/>
              </a:rPr>
              <a:t>peut</a:t>
            </a:r>
            <a:r>
              <a:rPr lang="en-US" sz="1200" i="1" kern="1200" dirty="0">
                <a:solidFill>
                  <a:schemeClr val="tx1"/>
                </a:solidFill>
                <a:effectLst/>
                <a:latin typeface="+mn-lt"/>
                <a:ea typeface="+mn-ea"/>
                <a:cs typeface="+mn-cs"/>
              </a:rPr>
              <a:t> que </a:t>
            </a:r>
            <a:r>
              <a:rPr lang="en-US" sz="1200" i="1" kern="1200" dirty="0" err="1">
                <a:solidFill>
                  <a:schemeClr val="tx1"/>
                </a:solidFill>
                <a:effectLst/>
                <a:latin typeface="+mn-lt"/>
                <a:ea typeface="+mn-ea"/>
                <a:cs typeface="+mn-cs"/>
              </a:rPr>
              <a:t>j’essaie</a:t>
            </a:r>
            <a:r>
              <a:rPr lang="en-US" sz="1200" i="1" kern="1200" dirty="0">
                <a:solidFill>
                  <a:schemeClr val="tx1"/>
                </a:solidFill>
                <a:effectLst/>
                <a:latin typeface="+mn-lt"/>
                <a:ea typeface="+mn-ea"/>
                <a:cs typeface="+mn-cs"/>
              </a:rPr>
              <a:t> de </a:t>
            </a:r>
            <a:r>
              <a:rPr lang="en-US" sz="1200" i="1" kern="1200" dirty="0" err="1">
                <a:solidFill>
                  <a:schemeClr val="tx1"/>
                </a:solidFill>
                <a:effectLst/>
                <a:latin typeface="+mn-lt"/>
                <a:ea typeface="+mn-ea"/>
                <a:cs typeface="+mn-cs"/>
              </a:rPr>
              <a:t>deviner</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quelque</a:t>
            </a:r>
            <a:r>
              <a:rPr lang="en-US" sz="1200" i="1" kern="1200" dirty="0">
                <a:solidFill>
                  <a:schemeClr val="tx1"/>
                </a:solidFill>
                <a:effectLst/>
                <a:latin typeface="+mn-lt"/>
                <a:ea typeface="+mn-ea"/>
                <a:cs typeface="+mn-cs"/>
              </a:rPr>
              <a:t> chose et que je </a:t>
            </a:r>
            <a:r>
              <a:rPr lang="en-US" sz="1200" i="1" kern="1200" dirty="0" err="1">
                <a:solidFill>
                  <a:schemeClr val="tx1"/>
                </a:solidFill>
                <a:effectLst/>
                <a:latin typeface="+mn-lt"/>
                <a:ea typeface="+mn-ea"/>
                <a:cs typeface="+mn-cs"/>
              </a:rPr>
              <a:t>fasse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une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erreur</a:t>
            </a:r>
            <a:r>
              <a:rPr lang="en-US" sz="1200" i="1" kern="1200" dirty="0">
                <a:solidFill>
                  <a:schemeClr val="tx1"/>
                </a:solidFill>
                <a:effectLst/>
                <a:latin typeface="+mn-lt"/>
                <a:ea typeface="+mn-ea"/>
                <a:cs typeface="+mn-cs"/>
              </a:rPr>
              <a:t>. Dis-</a:t>
            </a:r>
            <a:r>
              <a:rPr lang="en-US" sz="1200" i="1" kern="1200" dirty="0" err="1">
                <a:solidFill>
                  <a:schemeClr val="tx1"/>
                </a:solidFill>
                <a:effectLst/>
                <a:latin typeface="+mn-lt"/>
                <a:ea typeface="+mn-ea"/>
                <a:cs typeface="+mn-cs"/>
              </a:rPr>
              <a:t>moi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si</a:t>
            </a:r>
            <a:r>
              <a:rPr lang="en-US" sz="1200" i="1" kern="1200" dirty="0">
                <a:solidFill>
                  <a:schemeClr val="tx1"/>
                </a:solidFill>
                <a:effectLst/>
                <a:latin typeface="+mn-lt"/>
                <a:ea typeface="+mn-ea"/>
                <a:cs typeface="+mn-cs"/>
              </a:rPr>
              <a:t> je me trompe. Je ne </a:t>
            </a:r>
            <a:r>
              <a:rPr lang="en-US" sz="1200" i="1" kern="1200" dirty="0" err="1">
                <a:solidFill>
                  <a:schemeClr val="tx1"/>
                </a:solidFill>
                <a:effectLst/>
                <a:latin typeface="+mn-lt"/>
                <a:ea typeface="+mn-ea"/>
                <a:cs typeface="+mn-cs"/>
              </a:rPr>
              <a:t>sais</a:t>
            </a:r>
            <a:r>
              <a:rPr lang="en-US" sz="1200" i="1" kern="1200" dirty="0">
                <a:solidFill>
                  <a:schemeClr val="tx1"/>
                </a:solidFill>
                <a:effectLst/>
                <a:latin typeface="+mn-lt"/>
                <a:ea typeface="+mn-ea"/>
                <a:cs typeface="+mn-cs"/>
              </a:rPr>
              <a:t> pas </a:t>
            </a:r>
            <a:r>
              <a:rPr lang="en-US" sz="1200" i="1" kern="1200" dirty="0" err="1">
                <a:solidFill>
                  <a:schemeClr val="tx1"/>
                </a:solidFill>
                <a:effectLst/>
                <a:latin typeface="+mn-lt"/>
                <a:ea typeface="+mn-ea"/>
                <a:cs typeface="+mn-cs"/>
              </a:rPr>
              <a:t>ce</a:t>
            </a:r>
            <a:r>
              <a:rPr lang="en-US" sz="1200" i="1" kern="1200" dirty="0">
                <a:solidFill>
                  <a:schemeClr val="tx1"/>
                </a:solidFill>
                <a:effectLst/>
                <a:latin typeface="+mn-lt"/>
                <a:ea typeface="+mn-ea"/>
                <a:cs typeface="+mn-cs"/>
              </a:rPr>
              <a:t> qui </a:t>
            </a:r>
            <a:r>
              <a:rPr lang="en-US" sz="1200" i="1" kern="1200" dirty="0" err="1">
                <a:solidFill>
                  <a:schemeClr val="tx1"/>
                </a:solidFill>
                <a:effectLst/>
                <a:latin typeface="+mn-lt"/>
                <a:ea typeface="+mn-ea"/>
                <a:cs typeface="+mn-cs"/>
              </a:rPr>
              <a:t>s'est</a:t>
            </a:r>
            <a:r>
              <a:rPr lang="en-US" sz="1200" i="1" kern="1200" dirty="0">
                <a:solidFill>
                  <a:schemeClr val="tx1"/>
                </a:solidFill>
                <a:effectLst/>
                <a:latin typeface="+mn-lt"/>
                <a:ea typeface="+mn-ea"/>
                <a:cs typeface="+mn-cs"/>
              </a:rPr>
              <a:t> passé. Je </a:t>
            </a:r>
            <a:r>
              <a:rPr lang="en-US" sz="1200" i="1" kern="1200" dirty="0" err="1">
                <a:solidFill>
                  <a:schemeClr val="tx1"/>
                </a:solidFill>
                <a:effectLst/>
                <a:latin typeface="+mn-lt"/>
                <a:ea typeface="+mn-ea"/>
                <a:cs typeface="+mn-cs"/>
              </a:rPr>
              <a:t>veux</a:t>
            </a:r>
            <a:r>
              <a:rPr lang="en-US" sz="1200" i="1" kern="1200" dirty="0">
                <a:solidFill>
                  <a:schemeClr val="tx1"/>
                </a:solidFill>
                <a:effectLst/>
                <a:latin typeface="+mn-lt"/>
                <a:ea typeface="+mn-ea"/>
                <a:cs typeface="+mn-cs"/>
              </a:rPr>
              <a:t> savoir </a:t>
            </a:r>
            <a:r>
              <a:rPr lang="en-US" sz="1200" i="1" kern="1200" dirty="0" err="1">
                <a:solidFill>
                  <a:schemeClr val="tx1"/>
                </a:solidFill>
                <a:effectLst/>
                <a:latin typeface="+mn-lt"/>
                <a:ea typeface="+mn-ea"/>
                <a:cs typeface="+mn-cs"/>
              </a:rPr>
              <a:t>ce</a:t>
            </a:r>
            <a:r>
              <a:rPr lang="en-US" sz="1200" i="1" kern="1200" dirty="0">
                <a:solidFill>
                  <a:schemeClr val="tx1"/>
                </a:solidFill>
                <a:effectLst/>
                <a:latin typeface="+mn-lt"/>
                <a:ea typeface="+mn-ea"/>
                <a:cs typeface="+mn-cs"/>
              </a:rPr>
              <a:t> que </a:t>
            </a:r>
            <a:r>
              <a:rPr lang="en-US" sz="1200" i="1" kern="1200" dirty="0" err="1">
                <a:solidFill>
                  <a:schemeClr val="tx1"/>
                </a:solidFill>
                <a:effectLst/>
                <a:latin typeface="+mn-lt"/>
                <a:ea typeface="+mn-ea"/>
                <a:cs typeface="+mn-cs"/>
              </a:rPr>
              <a:t>tu</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penses</a:t>
            </a:r>
            <a:r>
              <a:rPr lang="en-US" sz="1200" i="1" kern="1200" dirty="0">
                <a:solidFill>
                  <a:schemeClr val="tx1"/>
                </a:solidFill>
                <a:effectLst/>
                <a:latin typeface="+mn-lt"/>
                <a:ea typeface="+mn-ea"/>
                <a:cs typeface="+mn-cs"/>
              </a:rPr>
              <a:t>. Il </a:t>
            </a:r>
            <a:r>
              <a:rPr lang="en-US" sz="1200" i="1" kern="1200" dirty="0" err="1">
                <a:solidFill>
                  <a:schemeClr val="tx1"/>
                </a:solidFill>
                <a:effectLst/>
                <a:latin typeface="+mn-lt"/>
                <a:ea typeface="+mn-ea"/>
                <a:cs typeface="+mn-cs"/>
              </a:rPr>
              <a:t>est</a:t>
            </a:r>
            <a:r>
              <a:rPr lang="en-US" sz="1200" i="1" kern="1200" dirty="0">
                <a:solidFill>
                  <a:schemeClr val="tx1"/>
                </a:solidFill>
                <a:effectLst/>
                <a:latin typeface="+mn-lt"/>
                <a:ea typeface="+mn-ea"/>
                <a:cs typeface="+mn-cs"/>
              </a:rPr>
              <a:t> important que </a:t>
            </a:r>
            <a:r>
              <a:rPr lang="en-US" sz="1200" i="1" kern="1200" dirty="0" err="1">
                <a:solidFill>
                  <a:schemeClr val="tx1"/>
                </a:solidFill>
                <a:effectLst/>
                <a:latin typeface="+mn-lt"/>
                <a:ea typeface="+mn-ea"/>
                <a:cs typeface="+mn-cs"/>
              </a:rPr>
              <a:t>tu</a:t>
            </a:r>
            <a:r>
              <a:rPr lang="en-US" sz="1200" i="1" kern="1200" dirty="0">
                <a:solidFill>
                  <a:schemeClr val="tx1"/>
                </a:solidFill>
                <a:effectLst/>
                <a:latin typeface="+mn-lt"/>
                <a:ea typeface="+mn-ea"/>
                <a:cs typeface="+mn-cs"/>
              </a:rPr>
              <a:t> me </a:t>
            </a:r>
            <a:r>
              <a:rPr lang="en-US" sz="1200" i="1" kern="1200" dirty="0" err="1">
                <a:solidFill>
                  <a:schemeClr val="tx1"/>
                </a:solidFill>
                <a:effectLst/>
                <a:latin typeface="+mn-lt"/>
                <a:ea typeface="+mn-ea"/>
                <a:cs typeface="+mn-cs"/>
              </a:rPr>
              <a:t>dises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si</a:t>
            </a:r>
            <a:r>
              <a:rPr lang="en-US" sz="1200" i="1" kern="1200" dirty="0">
                <a:solidFill>
                  <a:schemeClr val="tx1"/>
                </a:solidFill>
                <a:effectLst/>
                <a:latin typeface="+mn-lt"/>
                <a:ea typeface="+mn-ea"/>
                <a:cs typeface="+mn-cs"/>
              </a:rPr>
              <a:t> je </a:t>
            </a:r>
            <a:r>
              <a:rPr lang="en-US" sz="1200" i="1" kern="1200" dirty="0" err="1">
                <a:solidFill>
                  <a:schemeClr val="tx1"/>
                </a:solidFill>
                <a:effectLst/>
                <a:latin typeface="+mn-lt"/>
                <a:ea typeface="+mn-ea"/>
                <a:cs typeface="+mn-cs"/>
              </a:rPr>
              <a:t>fais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une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erreur</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ou</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si</a:t>
            </a:r>
            <a:r>
              <a:rPr lang="en-US" sz="1200" i="1" kern="1200" dirty="0">
                <a:solidFill>
                  <a:schemeClr val="tx1"/>
                </a:solidFill>
                <a:effectLst/>
                <a:latin typeface="+mn-lt"/>
                <a:ea typeface="+mn-ea"/>
                <a:cs typeface="+mn-cs"/>
              </a:rPr>
              <a:t> je dis </a:t>
            </a:r>
            <a:r>
              <a:rPr lang="en-US" sz="1200" i="1" kern="1200" dirty="0" err="1">
                <a:solidFill>
                  <a:schemeClr val="tx1"/>
                </a:solidFill>
                <a:effectLst/>
                <a:latin typeface="+mn-lt"/>
                <a:ea typeface="+mn-ea"/>
                <a:cs typeface="+mn-cs"/>
              </a:rPr>
              <a:t>quelque</a:t>
            </a:r>
            <a:r>
              <a:rPr lang="en-US" sz="1200" i="1" kern="1200" dirty="0">
                <a:solidFill>
                  <a:schemeClr val="tx1"/>
                </a:solidFill>
                <a:effectLst/>
                <a:latin typeface="+mn-lt"/>
                <a:ea typeface="+mn-ea"/>
                <a:cs typeface="+mn-cs"/>
              </a:rPr>
              <a:t> chose de faux. Je </a:t>
            </a:r>
            <a:r>
              <a:rPr lang="en-US" sz="1200" i="1" kern="1200" dirty="0" err="1">
                <a:solidFill>
                  <a:schemeClr val="tx1"/>
                </a:solidFill>
                <a:effectLst/>
                <a:latin typeface="+mn-lt"/>
                <a:ea typeface="+mn-ea"/>
                <a:cs typeface="+mn-cs"/>
              </a:rPr>
              <a:t>veux</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comprendre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correctement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Dire aux enfants que </a:t>
            </a:r>
            <a:r>
              <a:rPr lang="en-US" sz="1200" kern="1200" dirty="0" err="1">
                <a:solidFill>
                  <a:schemeClr val="tx1"/>
                </a:solidFill>
                <a:effectLst/>
                <a:latin typeface="+mn-lt"/>
                <a:ea typeface="+mn-ea"/>
                <a:cs typeface="+mn-cs"/>
              </a:rPr>
              <a:t>l'enquêteur</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peut</a:t>
            </a:r>
            <a:r>
              <a:rPr lang="en-US" sz="1200" kern="1200" dirty="0">
                <a:solidFill>
                  <a:schemeClr val="tx1"/>
                </a:solidFill>
                <a:effectLst/>
                <a:latin typeface="+mn-lt"/>
                <a:ea typeface="+mn-ea"/>
                <a:cs typeface="+mn-cs"/>
              </a:rPr>
              <a:t> pas les aider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répondre</a:t>
            </a:r>
            <a:r>
              <a:rPr lang="en-US" sz="1200" kern="1200" dirty="0">
                <a:solidFill>
                  <a:schemeClr val="tx1"/>
                </a:solidFill>
                <a:effectLst/>
                <a:latin typeface="+mn-lt"/>
                <a:ea typeface="+mn-ea"/>
                <a:cs typeface="+mn-cs"/>
              </a:rPr>
              <a:t> aux questions : </a:t>
            </a:r>
            <a:r>
              <a:rPr lang="en-US" sz="1200" i="1" kern="1200" dirty="0">
                <a:solidFill>
                  <a:schemeClr val="tx1"/>
                </a:solidFill>
                <a:effectLst/>
                <a:latin typeface="+mn-lt"/>
                <a:ea typeface="+mn-ea"/>
                <a:cs typeface="+mn-cs"/>
              </a:rPr>
              <a:t>‘Je ne </a:t>
            </a:r>
            <a:r>
              <a:rPr lang="en-US" sz="1200" i="1" kern="1200" dirty="0" err="1">
                <a:solidFill>
                  <a:schemeClr val="tx1"/>
                </a:solidFill>
                <a:effectLst/>
                <a:latin typeface="+mn-lt"/>
                <a:ea typeface="+mn-ea"/>
                <a:cs typeface="+mn-cs"/>
              </a:rPr>
              <a:t>sais</a:t>
            </a:r>
            <a:r>
              <a:rPr lang="en-US" sz="1200" i="1" kern="1200" dirty="0">
                <a:solidFill>
                  <a:schemeClr val="tx1"/>
                </a:solidFill>
                <a:effectLst/>
                <a:latin typeface="+mn-lt"/>
                <a:ea typeface="+mn-ea"/>
                <a:cs typeface="+mn-cs"/>
              </a:rPr>
              <a:t> pas </a:t>
            </a:r>
            <a:r>
              <a:rPr lang="en-US" sz="1200" i="1" kern="1200" dirty="0" err="1">
                <a:solidFill>
                  <a:schemeClr val="tx1"/>
                </a:solidFill>
                <a:effectLst/>
                <a:latin typeface="+mn-lt"/>
                <a:ea typeface="+mn-ea"/>
                <a:cs typeface="+mn-cs"/>
              </a:rPr>
              <a:t>ce</a:t>
            </a:r>
            <a:r>
              <a:rPr lang="en-US" sz="1200" i="1" kern="1200" dirty="0">
                <a:solidFill>
                  <a:schemeClr val="tx1"/>
                </a:solidFill>
                <a:effectLst/>
                <a:latin typeface="+mn-lt"/>
                <a:ea typeface="+mn-ea"/>
                <a:cs typeface="+mn-cs"/>
              </a:rPr>
              <a:t> qui </a:t>
            </a:r>
            <a:r>
              <a:rPr lang="en-US" sz="1200" i="1" kern="1200" dirty="0" err="1">
                <a:solidFill>
                  <a:schemeClr val="tx1"/>
                </a:solidFill>
                <a:effectLst/>
                <a:latin typeface="+mn-lt"/>
                <a:ea typeface="+mn-ea"/>
                <a:cs typeface="+mn-cs"/>
              </a:rPr>
              <a:t>t'est</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arrivé</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ou</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ce</a:t>
            </a:r>
            <a:r>
              <a:rPr lang="en-US" sz="1200" i="1" kern="1200" dirty="0">
                <a:solidFill>
                  <a:schemeClr val="tx1"/>
                </a:solidFill>
                <a:effectLst/>
                <a:latin typeface="+mn-lt"/>
                <a:ea typeface="+mn-ea"/>
                <a:cs typeface="+mn-cs"/>
              </a:rPr>
              <a:t> qui </a:t>
            </a:r>
            <a:r>
              <a:rPr lang="en-US" sz="1200" i="1" kern="1200" dirty="0" err="1">
                <a:solidFill>
                  <a:schemeClr val="tx1"/>
                </a:solidFill>
                <a:effectLst/>
                <a:latin typeface="+mn-lt"/>
                <a:ea typeface="+mn-ea"/>
                <a:cs typeface="+mn-cs"/>
              </a:rPr>
              <a:t>s'est</a:t>
            </a:r>
            <a:r>
              <a:rPr lang="en-US" sz="1200" i="1" kern="1200" dirty="0">
                <a:solidFill>
                  <a:schemeClr val="tx1"/>
                </a:solidFill>
                <a:effectLst/>
                <a:latin typeface="+mn-lt"/>
                <a:ea typeface="+mn-ea"/>
                <a:cs typeface="+mn-cs"/>
              </a:rPr>
              <a:t> passé dans ta </a:t>
            </a:r>
            <a:r>
              <a:rPr lang="en-US" sz="1200" i="1" kern="1200" dirty="0" err="1">
                <a:solidFill>
                  <a:schemeClr val="tx1"/>
                </a:solidFill>
                <a:effectLst/>
                <a:latin typeface="+mn-lt"/>
                <a:ea typeface="+mn-ea"/>
                <a:cs typeface="+mn-cs"/>
              </a:rPr>
              <a:t>famille</a:t>
            </a:r>
            <a:r>
              <a:rPr lang="en-US" sz="1200" i="1" kern="1200" dirty="0">
                <a:solidFill>
                  <a:schemeClr val="tx1"/>
                </a:solidFill>
                <a:effectLst/>
                <a:latin typeface="+mn-lt"/>
                <a:ea typeface="+mn-ea"/>
                <a:cs typeface="+mn-cs"/>
              </a:rPr>
              <a:t>. Je ne </a:t>
            </a:r>
            <a:r>
              <a:rPr lang="en-US" sz="1200" i="1" kern="1200" dirty="0" err="1">
                <a:solidFill>
                  <a:schemeClr val="tx1"/>
                </a:solidFill>
                <a:effectLst/>
                <a:latin typeface="+mn-lt"/>
                <a:ea typeface="+mn-ea"/>
                <a:cs typeface="+mn-cs"/>
              </a:rPr>
              <a:t>pourrai</a:t>
            </a:r>
            <a:r>
              <a:rPr lang="en-US" sz="1200" i="1" kern="1200" dirty="0">
                <a:solidFill>
                  <a:schemeClr val="tx1"/>
                </a:solidFill>
                <a:effectLst/>
                <a:latin typeface="+mn-lt"/>
                <a:ea typeface="+mn-ea"/>
                <a:cs typeface="+mn-cs"/>
              </a:rPr>
              <a:t> pas </a:t>
            </a:r>
            <a:r>
              <a:rPr lang="en-US" sz="1200" i="1" kern="1200" dirty="0" err="1">
                <a:solidFill>
                  <a:schemeClr val="tx1"/>
                </a:solidFill>
                <a:effectLst/>
                <a:latin typeface="+mn-lt"/>
                <a:ea typeface="+mn-ea"/>
                <a:cs typeface="+mn-cs"/>
              </a:rPr>
              <a:t>t'aider</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à</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répondre</a:t>
            </a:r>
            <a:r>
              <a:rPr lang="en-US" sz="1200" i="1" kern="1200" dirty="0">
                <a:solidFill>
                  <a:schemeClr val="tx1"/>
                </a:solidFill>
                <a:effectLst/>
                <a:latin typeface="+mn-lt"/>
                <a:ea typeface="+mn-ea"/>
                <a:cs typeface="+mn-cs"/>
              </a:rPr>
              <a:t> aux questions". Et '</a:t>
            </a:r>
            <a:r>
              <a:rPr lang="en-US" sz="1200" i="1" kern="1200" dirty="0" err="1">
                <a:solidFill>
                  <a:schemeClr val="tx1"/>
                </a:solidFill>
                <a:effectLst/>
                <a:latin typeface="+mn-lt"/>
                <a:ea typeface="+mn-ea"/>
                <a:cs typeface="+mn-cs"/>
              </a:rPr>
              <a:t>Quand</a:t>
            </a:r>
            <a:r>
              <a:rPr lang="en-US" sz="1200" i="1" kern="1200" dirty="0">
                <a:solidFill>
                  <a:schemeClr val="tx1"/>
                </a:solidFill>
                <a:effectLst/>
                <a:latin typeface="+mn-lt"/>
                <a:ea typeface="+mn-ea"/>
                <a:cs typeface="+mn-cs"/>
              </a:rPr>
              <a:t> je pose </a:t>
            </a:r>
            <a:r>
              <a:rPr lang="en-US" sz="1200" i="1" kern="1200" dirty="0" err="1">
                <a:solidFill>
                  <a:schemeClr val="tx1"/>
                </a:solidFill>
                <a:effectLst/>
                <a:latin typeface="+mn-lt"/>
                <a:ea typeface="+mn-ea"/>
                <a:cs typeface="+mn-cs"/>
              </a:rPr>
              <a:t>une</a:t>
            </a:r>
            <a:r>
              <a:rPr lang="en-US" sz="1200" i="1" kern="1200" dirty="0">
                <a:solidFill>
                  <a:schemeClr val="tx1"/>
                </a:solidFill>
                <a:effectLst/>
                <a:latin typeface="+mn-lt"/>
                <a:ea typeface="+mn-ea"/>
                <a:cs typeface="+mn-cs"/>
              </a:rPr>
              <a:t> question pour la </a:t>
            </a:r>
            <a:r>
              <a:rPr lang="en-US" sz="1200" i="1" kern="1200" dirty="0" err="1">
                <a:solidFill>
                  <a:schemeClr val="tx1"/>
                </a:solidFill>
                <a:effectLst/>
                <a:latin typeface="+mn-lt"/>
                <a:ea typeface="+mn-ea"/>
                <a:cs typeface="+mn-cs"/>
              </a:rPr>
              <a:t>deuxième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fois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n'est</a:t>
            </a:r>
            <a:r>
              <a:rPr lang="en-US" sz="1200" i="1" kern="1200" dirty="0">
                <a:solidFill>
                  <a:schemeClr val="tx1"/>
                </a:solidFill>
                <a:effectLst/>
                <a:latin typeface="+mn-lt"/>
                <a:ea typeface="+mn-ea"/>
                <a:cs typeface="+mn-cs"/>
              </a:rPr>
              <a:t> pas </a:t>
            </a:r>
            <a:r>
              <a:rPr lang="en-US" sz="1200" i="1" kern="1200" dirty="0" err="1">
                <a:solidFill>
                  <a:schemeClr val="tx1"/>
                </a:solidFill>
                <a:effectLst/>
                <a:latin typeface="+mn-lt"/>
                <a:ea typeface="+mn-ea"/>
                <a:cs typeface="+mn-cs"/>
              </a:rPr>
              <a:t>parce</a:t>
            </a:r>
            <a:r>
              <a:rPr lang="en-US" sz="1200" i="1" kern="1200" dirty="0">
                <a:solidFill>
                  <a:schemeClr val="tx1"/>
                </a:solidFill>
                <a:effectLst/>
                <a:latin typeface="+mn-lt"/>
                <a:ea typeface="+mn-ea"/>
                <a:cs typeface="+mn-cs"/>
              </a:rPr>
              <a:t> que la </a:t>
            </a:r>
            <a:r>
              <a:rPr lang="en-US" sz="1200" i="1" kern="1200" dirty="0" err="1">
                <a:solidFill>
                  <a:schemeClr val="tx1"/>
                </a:solidFill>
                <a:effectLst/>
                <a:latin typeface="+mn-lt"/>
                <a:ea typeface="+mn-ea"/>
                <a:cs typeface="+mn-cs"/>
              </a:rPr>
              <a:t>réponse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est</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fausse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mais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parce</a:t>
            </a:r>
            <a:r>
              <a:rPr lang="en-US" sz="1200" i="1" kern="1200" dirty="0">
                <a:solidFill>
                  <a:schemeClr val="tx1"/>
                </a:solidFill>
                <a:effectLst/>
                <a:latin typeface="+mn-lt"/>
                <a:ea typeface="+mn-ea"/>
                <a:cs typeface="+mn-cs"/>
              </a:rPr>
              <a:t> que </a:t>
            </a:r>
            <a:r>
              <a:rPr lang="en-US" sz="1200" i="1" kern="1200" dirty="0" err="1">
                <a:solidFill>
                  <a:schemeClr val="tx1"/>
                </a:solidFill>
                <a:effectLst/>
                <a:latin typeface="+mn-lt"/>
                <a:ea typeface="+mn-ea"/>
                <a:cs typeface="+mn-cs"/>
              </a:rPr>
              <a:t>j'ai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oublié</a:t>
            </a:r>
            <a:r>
              <a:rPr lang="en-US" sz="1200" i="1" kern="1200" dirty="0">
                <a:solidFill>
                  <a:schemeClr val="tx1"/>
                </a:solidFill>
                <a:effectLst/>
                <a:latin typeface="+mn-lt"/>
                <a:ea typeface="+mn-ea"/>
                <a:cs typeface="+mn-cs"/>
              </a:rPr>
              <a:t> la </a:t>
            </a:r>
            <a:r>
              <a:rPr lang="en-US" sz="1200" i="1" kern="1200" dirty="0" err="1">
                <a:solidFill>
                  <a:schemeClr val="tx1"/>
                </a:solidFill>
                <a:effectLst/>
                <a:latin typeface="+mn-lt"/>
                <a:ea typeface="+mn-ea"/>
                <a:cs typeface="+mn-cs"/>
              </a:rPr>
              <a:t>réponse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ou</a:t>
            </a:r>
            <a:r>
              <a:rPr lang="en-US" sz="1200" i="1" kern="1200" dirty="0">
                <a:solidFill>
                  <a:schemeClr val="tx1"/>
                </a:solidFill>
                <a:effectLst/>
                <a:latin typeface="+mn-lt"/>
                <a:ea typeface="+mn-ea"/>
                <a:cs typeface="+mn-cs"/>
              </a:rPr>
              <a:t> que je </a:t>
            </a:r>
            <a:r>
              <a:rPr lang="en-US" sz="1200" i="1" kern="1200" dirty="0" err="1">
                <a:solidFill>
                  <a:schemeClr val="tx1"/>
                </a:solidFill>
                <a:effectLst/>
                <a:latin typeface="+mn-lt"/>
                <a:ea typeface="+mn-ea"/>
                <a:cs typeface="+mn-cs"/>
              </a:rPr>
              <a:t>n'ai</a:t>
            </a:r>
            <a:r>
              <a:rPr lang="en-US" sz="1200" i="1" kern="1200" dirty="0">
                <a:solidFill>
                  <a:schemeClr val="tx1"/>
                </a:solidFill>
                <a:effectLst/>
                <a:latin typeface="+mn-lt"/>
                <a:ea typeface="+mn-ea"/>
                <a:cs typeface="+mn-cs"/>
              </a:rPr>
              <a:t> pas </a:t>
            </a:r>
            <a:r>
              <a:rPr lang="en-US" sz="1200" i="1" kern="1200" dirty="0" err="1">
                <a:solidFill>
                  <a:schemeClr val="tx1"/>
                </a:solidFill>
                <a:effectLst/>
                <a:latin typeface="+mn-lt"/>
                <a:ea typeface="+mn-ea"/>
                <a:cs typeface="+mn-cs"/>
              </a:rPr>
              <a:t>compris</a:t>
            </a:r>
            <a:r>
              <a:rPr lang="en-US" sz="1200" i="1" kern="1200" dirty="0">
                <a:solidFill>
                  <a:schemeClr val="tx1"/>
                </a:solidFill>
                <a:effectLst/>
                <a:latin typeface="+mn-lt"/>
                <a:ea typeface="+mn-ea"/>
                <a:cs typeface="+mn-cs"/>
              </a:rPr>
              <a:t> la </a:t>
            </a:r>
            <a:r>
              <a:rPr lang="en-US" sz="1200" i="1" kern="1200" dirty="0" err="1">
                <a:solidFill>
                  <a:schemeClr val="tx1"/>
                </a:solidFill>
                <a:effectLst/>
                <a:latin typeface="+mn-lt"/>
                <a:ea typeface="+mn-ea"/>
                <a:cs typeface="+mn-cs"/>
              </a:rPr>
              <a:t>réponse</a:t>
            </a:r>
            <a:r>
              <a:rPr lang="en-US" sz="1200" i="1"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Saywitz</a:t>
            </a:r>
            <a:r>
              <a:rPr lang="en-US" sz="1200" kern="1200" dirty="0">
                <a:solidFill>
                  <a:schemeClr val="tx1"/>
                </a:solidFill>
                <a:effectLst/>
                <a:latin typeface="+mn-lt"/>
                <a:ea typeface="+mn-ea"/>
                <a:cs typeface="+mn-cs"/>
              </a:rPr>
              <a:t> et al., 2010)"</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092918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US" sz="1200" b="1" u="sng" kern="1200" dirty="0">
                <a:solidFill>
                  <a:schemeClr val="tx1"/>
                </a:solidFill>
                <a:effectLst/>
                <a:latin typeface="+mn-lt"/>
                <a:ea typeface="+mn-ea"/>
                <a:cs typeface="+mn-cs"/>
              </a:rPr>
              <a:t>2.2. Relation de </a:t>
            </a:r>
            <a:r>
              <a:rPr lang="en-US" sz="1200" b="1" u="sng" kern="1200" dirty="0" err="1">
                <a:solidFill>
                  <a:schemeClr val="tx1"/>
                </a:solidFill>
                <a:effectLst/>
                <a:latin typeface="+mn-lt"/>
                <a:ea typeface="+mn-ea"/>
                <a:cs typeface="+mn-cs"/>
              </a:rPr>
              <a:t>confiance</a:t>
            </a:r>
            <a:r>
              <a:rPr lang="en-US" sz="1200" b="1" u="sng" kern="1200" dirty="0">
                <a:solidFill>
                  <a:schemeClr val="tx1"/>
                </a:solidFill>
                <a:effectLst/>
                <a:latin typeface="+mn-lt"/>
                <a:ea typeface="+mn-ea"/>
                <a:cs typeface="+mn-cs"/>
              </a:rPr>
              <a:t> et attitude de non-</a:t>
            </a:r>
            <a:r>
              <a:rPr lang="en-US" sz="1200" b="1" u="sng" kern="1200" dirty="0" err="1">
                <a:solidFill>
                  <a:schemeClr val="tx1"/>
                </a:solidFill>
                <a:effectLst/>
                <a:latin typeface="+mn-lt"/>
                <a:ea typeface="+mn-ea"/>
                <a:cs typeface="+mn-cs"/>
              </a:rPr>
              <a:t>jugement</a:t>
            </a:r>
            <a:endParaRPr lang="en-US" sz="1200" b="1" u="sng"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algn="just"/>
            <a:r>
              <a:rPr lang="en-US" sz="1200" kern="1200" dirty="0" err="1">
                <a:solidFill>
                  <a:schemeClr val="tx1"/>
                </a:solidFill>
                <a:effectLst/>
                <a:latin typeface="+mn-lt"/>
                <a:ea typeface="+mn-ea"/>
                <a:cs typeface="+mn-cs"/>
              </a:rPr>
              <a:t>L'établissement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d'une</a:t>
            </a:r>
            <a:r>
              <a:rPr lang="en-US" sz="1200" kern="1200" dirty="0">
                <a:solidFill>
                  <a:schemeClr val="tx1"/>
                </a:solidFill>
                <a:effectLst/>
                <a:latin typeface="+mn-lt"/>
                <a:ea typeface="+mn-ea"/>
                <a:cs typeface="+mn-cs"/>
              </a:rPr>
              <a:t> relation </a:t>
            </a:r>
            <a:r>
              <a:rPr lang="en-US" sz="1200" kern="1200" dirty="0" err="1">
                <a:solidFill>
                  <a:schemeClr val="tx1"/>
                </a:solidFill>
                <a:effectLst/>
                <a:latin typeface="+mn-lt"/>
                <a:ea typeface="+mn-ea"/>
                <a:cs typeface="+mn-cs"/>
              </a:rPr>
              <a:t>propice</a:t>
            </a:r>
            <a:r>
              <a:rPr lang="en-US" sz="1200" kern="1200" dirty="0">
                <a:solidFill>
                  <a:schemeClr val="tx1"/>
                </a:solidFill>
                <a:effectLst/>
                <a:latin typeface="+mn-lt"/>
                <a:ea typeface="+mn-ea"/>
                <a:cs typeface="+mn-cs"/>
              </a:rPr>
              <a:t> à la collaboration </a:t>
            </a:r>
            <a:r>
              <a:rPr lang="en-US" sz="1200" kern="1200" dirty="0" err="1">
                <a:solidFill>
                  <a:schemeClr val="tx1"/>
                </a:solidFill>
                <a:effectLst/>
                <a:latin typeface="+mn-lt"/>
                <a:ea typeface="+mn-ea"/>
                <a:cs typeface="+mn-cs"/>
              </a:rPr>
              <a:t>peut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s'avérer</a:t>
            </a:r>
            <a:r>
              <a:rPr lang="en-US" sz="1200" kern="1200" dirty="0">
                <a:solidFill>
                  <a:schemeClr val="tx1"/>
                </a:solidFill>
                <a:effectLst/>
                <a:latin typeface="+mn-lt"/>
                <a:ea typeface="+mn-ea"/>
                <a:cs typeface="+mn-cs"/>
              </a:rPr>
              <a:t> difficile car </a:t>
            </a:r>
            <a:r>
              <a:rPr lang="en-US" sz="1200" kern="1200" dirty="0" err="1">
                <a:solidFill>
                  <a:schemeClr val="tx1"/>
                </a:solidFill>
                <a:effectLst/>
                <a:latin typeface="+mn-lt"/>
                <a:ea typeface="+mn-ea"/>
                <a:cs typeface="+mn-cs"/>
              </a:rPr>
              <a:t>très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souvent</a:t>
            </a:r>
            <a:r>
              <a:rPr lang="en-US" sz="1200" kern="1200" dirty="0">
                <a:solidFill>
                  <a:schemeClr val="tx1"/>
                </a:solidFill>
                <a:effectLst/>
                <a:latin typeface="+mn-lt"/>
                <a:ea typeface="+mn-ea"/>
                <a:cs typeface="+mn-cs"/>
              </a:rPr>
              <a:t>, les enfants,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particulier les adolescents,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sceptiques</a:t>
            </a:r>
            <a:r>
              <a:rPr lang="en-US" sz="1200" kern="1200" dirty="0">
                <a:solidFill>
                  <a:schemeClr val="tx1"/>
                </a:solidFill>
                <a:effectLst/>
                <a:latin typeface="+mn-lt"/>
                <a:ea typeface="+mn-ea"/>
                <a:cs typeface="+mn-cs"/>
              </a:rPr>
              <a:t> quant à la </a:t>
            </a:r>
            <a:r>
              <a:rPr lang="en-US" sz="1200" kern="1200" dirty="0" err="1">
                <a:solidFill>
                  <a:schemeClr val="tx1"/>
                </a:solidFill>
                <a:effectLst/>
                <a:latin typeface="+mn-lt"/>
                <a:ea typeface="+mn-ea"/>
                <a:cs typeface="+mn-cs"/>
              </a:rPr>
              <a:t>loyauté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à la </a:t>
            </a:r>
            <a:r>
              <a:rPr lang="en-US" sz="1200" kern="1200" dirty="0" err="1">
                <a:solidFill>
                  <a:schemeClr val="tx1"/>
                </a:solidFill>
                <a:effectLst/>
                <a:latin typeface="+mn-lt"/>
                <a:ea typeface="+mn-ea"/>
                <a:cs typeface="+mn-cs"/>
              </a:rPr>
              <a:t>compétence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avocat.e</a:t>
            </a:r>
            <a:r>
              <a:rPr lang="en-US" sz="1200" kern="1200" dirty="0">
                <a:solidFill>
                  <a:schemeClr val="tx1"/>
                </a:solidFill>
                <a:effectLst/>
                <a:latin typeface="+mn-lt"/>
                <a:ea typeface="+mn-ea"/>
                <a:cs typeface="+mn-cs"/>
              </a:rPr>
              <a:t>. Dans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cas</a:t>
            </a:r>
            <a:r>
              <a:rPr lang="en-US" sz="1200" kern="1200" dirty="0">
                <a:solidFill>
                  <a:schemeClr val="tx1"/>
                </a:solidFill>
                <a:effectLst/>
                <a:latin typeface="+mn-lt"/>
                <a:ea typeface="+mn-ea"/>
                <a:cs typeface="+mn-cs"/>
              </a:rPr>
              <a:t>, il </a:t>
            </a:r>
            <a:r>
              <a:rPr lang="en-US" sz="1200" kern="1200" dirty="0" err="1">
                <a:solidFill>
                  <a:schemeClr val="tx1"/>
                </a:solidFill>
                <a:effectLst/>
                <a:latin typeface="+mn-lt"/>
                <a:ea typeface="+mn-ea"/>
                <a:cs typeface="+mn-cs"/>
              </a:rPr>
              <a:t>peut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falloir</a:t>
            </a:r>
            <a:r>
              <a:rPr lang="en-US" sz="1200" kern="1200" dirty="0">
                <a:solidFill>
                  <a:schemeClr val="tx1"/>
                </a:solidFill>
                <a:effectLst/>
                <a:latin typeface="+mn-lt"/>
                <a:ea typeface="+mn-ea"/>
                <a:cs typeface="+mn-cs"/>
              </a:rPr>
              <a:t> du temps à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confiance</a:t>
            </a:r>
            <a:r>
              <a:rPr lang="en-US" sz="1200" kern="1200" dirty="0">
                <a:solidFill>
                  <a:schemeClr val="tx1"/>
                </a:solidFill>
                <a:effectLst/>
                <a:latin typeface="+mn-lt"/>
                <a:ea typeface="+mn-ea"/>
                <a:cs typeface="+mn-cs"/>
              </a:rPr>
              <a:t> avec </a:t>
            </a:r>
            <a:r>
              <a:rPr lang="en-US" sz="1200" kern="1200" dirty="0" err="1">
                <a:solidFill>
                  <a:schemeClr val="tx1"/>
                </a:solidFill>
                <a:effectLst/>
                <a:latin typeface="+mn-lt"/>
                <a:ea typeface="+mn-ea"/>
                <a:cs typeface="+mn-cs"/>
              </a:rPr>
              <a:t>l'avocat.e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n'est</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toujours</a:t>
            </a:r>
            <a:r>
              <a:rPr lang="en-US" sz="1200" kern="1200" dirty="0">
                <a:solidFill>
                  <a:schemeClr val="tx1"/>
                </a:solidFill>
                <a:effectLst/>
                <a:latin typeface="+mn-lt"/>
                <a:ea typeface="+mn-ea"/>
                <a:cs typeface="+mn-cs"/>
              </a:rPr>
              <a:t> possible dans le cadre de la </a:t>
            </a:r>
            <a:r>
              <a:rPr lang="en-US" sz="1200" kern="1200" dirty="0" err="1">
                <a:solidFill>
                  <a:schemeClr val="tx1"/>
                </a:solidFill>
                <a:effectLst/>
                <a:latin typeface="+mn-lt"/>
                <a:ea typeface="+mn-ea"/>
                <a:cs typeface="+mn-cs"/>
              </a:rPr>
              <a:t>procédure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Une relation de </a:t>
            </a:r>
            <a:r>
              <a:rPr lang="en-US" sz="1200" b="1" kern="1200" dirty="0" err="1">
                <a:solidFill>
                  <a:schemeClr val="tx1"/>
                </a:solidFill>
                <a:effectLst/>
                <a:latin typeface="+mn-lt"/>
                <a:ea typeface="+mn-ea"/>
                <a:cs typeface="+mn-cs"/>
              </a:rPr>
              <a:t>confiance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diminue</a:t>
            </a:r>
            <a:r>
              <a:rPr lang="en-US" sz="1200" b="1" kern="1200" dirty="0">
                <a:solidFill>
                  <a:schemeClr val="tx1"/>
                </a:solidFill>
                <a:effectLst/>
                <a:latin typeface="+mn-lt"/>
                <a:ea typeface="+mn-ea"/>
                <a:cs typeface="+mn-cs"/>
              </a:rPr>
              <a:t> la tension </a:t>
            </a:r>
            <a:r>
              <a:rPr lang="en-US" sz="1200" b="1" kern="1200" dirty="0" err="1">
                <a:solidFill>
                  <a:schemeClr val="tx1"/>
                </a:solidFill>
                <a:effectLst/>
                <a:latin typeface="+mn-lt"/>
                <a:ea typeface="+mn-ea"/>
                <a:cs typeface="+mn-cs"/>
              </a:rPr>
              <a:t>psychologique</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l'enfant</a:t>
            </a:r>
            <a:r>
              <a:rPr lang="en-US" sz="1200" b="1" kern="1200" dirty="0">
                <a:solidFill>
                  <a:schemeClr val="tx1"/>
                </a:solidFill>
                <a:effectLst/>
                <a:latin typeface="+mn-lt"/>
                <a:ea typeface="+mn-ea"/>
                <a:cs typeface="+mn-cs"/>
              </a:rPr>
              <a:t>, le motive à </a:t>
            </a:r>
            <a:r>
              <a:rPr lang="en-US" sz="1200" b="1" kern="1200" dirty="0" err="1">
                <a:solidFill>
                  <a:schemeClr val="tx1"/>
                </a:solidFill>
                <a:effectLst/>
                <a:latin typeface="+mn-lt"/>
                <a:ea typeface="+mn-ea"/>
                <a:cs typeface="+mn-cs"/>
              </a:rPr>
              <a:t>collaborer</a:t>
            </a:r>
            <a:r>
              <a:rPr lang="en-US" sz="1200" b="1" kern="1200" dirty="0">
                <a:solidFill>
                  <a:schemeClr val="tx1"/>
                </a:solidFill>
                <a:effectLst/>
                <a:latin typeface="+mn-lt"/>
                <a:ea typeface="+mn-ea"/>
                <a:cs typeface="+mn-cs"/>
              </a:rPr>
              <a:t> et </a:t>
            </a:r>
            <a:r>
              <a:rPr lang="en-US" sz="1200" b="1" kern="1200" dirty="0" err="1">
                <a:solidFill>
                  <a:schemeClr val="tx1"/>
                </a:solidFill>
                <a:effectLst/>
                <a:latin typeface="+mn-lt"/>
                <a:ea typeface="+mn-ea"/>
                <a:cs typeface="+mn-cs"/>
              </a:rPr>
              <a:t>augmente</a:t>
            </a:r>
            <a:r>
              <a:rPr lang="en-US" sz="1200" b="1" kern="1200" dirty="0">
                <a:solidFill>
                  <a:schemeClr val="tx1"/>
                </a:solidFill>
                <a:effectLst/>
                <a:latin typeface="+mn-lt"/>
                <a:ea typeface="+mn-ea"/>
                <a:cs typeface="+mn-cs"/>
              </a:rPr>
              <a:t> les chances </a:t>
            </a:r>
            <a:r>
              <a:rPr lang="en-US" sz="1200" b="1" kern="1200" dirty="0" err="1">
                <a:solidFill>
                  <a:schemeClr val="tx1"/>
                </a:solidFill>
                <a:effectLst/>
                <a:latin typeface="+mn-lt"/>
                <a:ea typeface="+mn-ea"/>
                <a:cs typeface="+mn-cs"/>
              </a:rPr>
              <a:t>d'une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meilleure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défense</a:t>
            </a:r>
            <a:r>
              <a:rPr lang="en-US" sz="1200" kern="1200" dirty="0">
                <a:solidFill>
                  <a:schemeClr val="tx1"/>
                </a:solidFill>
                <a:effectLst/>
                <a:latin typeface="+mn-lt"/>
                <a:ea typeface="+mn-ea"/>
                <a:cs typeface="+mn-cs"/>
              </a:rPr>
              <a:t>.</a:t>
            </a:r>
          </a:p>
          <a:p>
            <a:pPr algn="just"/>
            <a:endParaRPr lang="en-US"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Extract du Manuel de Fair Trials, page 58 et 59:</a:t>
            </a:r>
          </a:p>
          <a:p>
            <a:pPr algn="just"/>
            <a:endParaRPr lang="fr-BE"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"Après </a:t>
            </a:r>
            <a:r>
              <a:rPr lang="en-US" sz="1200" kern="1200" dirty="0" err="1">
                <a:solidFill>
                  <a:schemeClr val="tx1"/>
                </a:solidFill>
                <a:effectLst/>
                <a:latin typeface="+mn-lt"/>
                <a:ea typeface="+mn-ea"/>
                <a:cs typeface="+mn-cs"/>
              </a:rPr>
              <a:t>avoir</a:t>
            </a:r>
            <a:r>
              <a:rPr lang="en-US" sz="1200" kern="1200" dirty="0">
                <a:solidFill>
                  <a:schemeClr val="tx1"/>
                </a:solidFill>
                <a:effectLst/>
                <a:latin typeface="+mn-lt"/>
                <a:ea typeface="+mn-ea"/>
                <a:cs typeface="+mn-cs"/>
              </a:rPr>
              <a:t> fait les </a:t>
            </a:r>
            <a:r>
              <a:rPr lang="en-US" sz="1200" kern="1200" dirty="0" err="1">
                <a:solidFill>
                  <a:schemeClr val="tx1"/>
                </a:solidFill>
                <a:effectLst/>
                <a:latin typeface="+mn-lt"/>
                <a:ea typeface="+mn-ea"/>
                <a:cs typeface="+mn-cs"/>
              </a:rPr>
              <a:t>présentations</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établi</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règles</a:t>
            </a:r>
            <a:r>
              <a:rPr lang="en-US" sz="1200" kern="1200" dirty="0">
                <a:solidFill>
                  <a:schemeClr val="tx1"/>
                </a:solidFill>
                <a:effectLst/>
                <a:latin typeface="+mn-lt"/>
                <a:ea typeface="+mn-ea"/>
                <a:cs typeface="+mn-cs"/>
              </a:rPr>
              <a:t> de base, les </a:t>
            </a:r>
            <a:r>
              <a:rPr lang="en-US" sz="1200" kern="1200" dirty="0" err="1">
                <a:solidFill>
                  <a:schemeClr val="tx1"/>
                </a:solidFill>
                <a:effectLst/>
                <a:latin typeface="+mn-lt"/>
                <a:ea typeface="+mn-ea"/>
                <a:cs typeface="+mn-cs"/>
              </a:rPr>
              <a:t>avocat.e.s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doivent</a:t>
            </a:r>
            <a:r>
              <a:rPr lang="en-US" sz="1200" kern="1200" dirty="0">
                <a:solidFill>
                  <a:schemeClr val="tx1"/>
                </a:solidFill>
                <a:effectLst/>
                <a:latin typeface="+mn-lt"/>
                <a:ea typeface="+mn-ea"/>
                <a:cs typeface="+mn-cs"/>
              </a:rPr>
              <a:t> essayer </a:t>
            </a:r>
            <a:r>
              <a:rPr lang="en-US" sz="1200" kern="1200" dirty="0" err="1">
                <a:solidFill>
                  <a:schemeClr val="tx1"/>
                </a:solidFill>
                <a:effectLst/>
                <a:latin typeface="+mn-lt"/>
                <a:ea typeface="+mn-ea"/>
                <a:cs typeface="+mn-cs"/>
              </a:rPr>
              <a:t>d'établir</a:t>
            </a:r>
            <a:r>
              <a:rPr lang="en-US" sz="1200" kern="1200" dirty="0">
                <a:solidFill>
                  <a:schemeClr val="tx1"/>
                </a:solidFill>
                <a:effectLst/>
                <a:latin typeface="+mn-lt"/>
                <a:ea typeface="+mn-ea"/>
                <a:cs typeface="+mn-cs"/>
              </a:rPr>
              <a:t> un rapport avec </a:t>
            </a:r>
            <a:r>
              <a:rPr lang="en-US" sz="1200" kern="1200" dirty="0" err="1">
                <a:solidFill>
                  <a:schemeClr val="tx1"/>
                </a:solidFill>
                <a:effectLst/>
                <a:latin typeface="+mn-lt"/>
                <a:ea typeface="+mn-ea"/>
                <a:cs typeface="+mn-cs"/>
              </a:rPr>
              <a:t>leurs</a:t>
            </a:r>
            <a:r>
              <a:rPr lang="en-US" sz="1200" kern="1200" dirty="0">
                <a:solidFill>
                  <a:schemeClr val="tx1"/>
                </a:solidFill>
                <a:effectLst/>
                <a:latin typeface="+mn-lt"/>
                <a:ea typeface="+mn-ea"/>
                <a:cs typeface="+mn-cs"/>
              </a:rPr>
              <a:t> clients.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d'autres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termes</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bref</a:t>
            </a:r>
            <a:r>
              <a:rPr lang="en-US" sz="1200" kern="1200" dirty="0">
                <a:solidFill>
                  <a:schemeClr val="tx1"/>
                </a:solidFill>
                <a:effectLst/>
                <a:latin typeface="+mn-lt"/>
                <a:ea typeface="+mn-ea"/>
                <a:cs typeface="+mn-cs"/>
              </a:rPr>
              <a:t> lien </a:t>
            </a:r>
            <a:r>
              <a:rPr lang="en-US" sz="1200" kern="1200" dirty="0" err="1">
                <a:solidFill>
                  <a:schemeClr val="tx1"/>
                </a:solidFill>
                <a:effectLst/>
                <a:latin typeface="+mn-lt"/>
                <a:ea typeface="+mn-ea"/>
                <a:cs typeface="+mn-cs"/>
              </a:rPr>
              <a:t>émotionnel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devrait</a:t>
            </a:r>
            <a:r>
              <a:rPr lang="en-US" sz="1200" kern="1200" dirty="0">
                <a:solidFill>
                  <a:schemeClr val="tx1"/>
                </a:solidFill>
                <a:effectLst/>
                <a:latin typeface="+mn-lt"/>
                <a:ea typeface="+mn-ea"/>
                <a:cs typeface="+mn-cs"/>
              </a:rPr>
              <a:t> se former entre </a:t>
            </a:r>
            <a:r>
              <a:rPr lang="en-US" sz="1200" kern="1200" dirty="0" err="1">
                <a:solidFill>
                  <a:schemeClr val="tx1"/>
                </a:solidFill>
                <a:effectLst/>
                <a:latin typeface="+mn-lt"/>
                <a:ea typeface="+mn-ea"/>
                <a:cs typeface="+mn-cs"/>
              </a:rPr>
              <a:t>l'avocat</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(Lamb et al., 2008). </a:t>
            </a:r>
            <a:r>
              <a:rPr lang="en-US" sz="1200" kern="1200" dirty="0" err="1">
                <a:solidFill>
                  <a:schemeClr val="tx1"/>
                </a:solidFill>
                <a:effectLst/>
                <a:latin typeface="+mn-lt"/>
                <a:ea typeface="+mn-ea"/>
                <a:cs typeface="+mn-cs"/>
              </a:rPr>
              <a:t>L'établissement</a:t>
            </a:r>
            <a:r>
              <a:rPr lang="en-US" sz="1200" kern="1200" dirty="0">
                <a:solidFill>
                  <a:schemeClr val="tx1"/>
                </a:solidFill>
                <a:effectLst/>
                <a:latin typeface="+mn-lt"/>
                <a:ea typeface="+mn-ea"/>
                <a:cs typeface="+mn-cs"/>
              </a:rPr>
              <a:t> d'un rapport </a:t>
            </a:r>
            <a:r>
              <a:rPr lang="en-US" sz="1200" kern="1200" dirty="0" err="1">
                <a:solidFill>
                  <a:schemeClr val="tx1"/>
                </a:solidFill>
                <a:effectLst/>
                <a:latin typeface="+mn-lt"/>
                <a:ea typeface="+mn-ea"/>
                <a:cs typeface="+mn-cs"/>
              </a:rPr>
              <a:t>contribue</a:t>
            </a:r>
            <a:r>
              <a:rPr lang="en-US" sz="1200" kern="1200" dirty="0">
                <a:solidFill>
                  <a:schemeClr val="tx1"/>
                </a:solidFill>
                <a:effectLst/>
                <a:latin typeface="+mn-lt"/>
                <a:ea typeface="+mn-ea"/>
                <a:cs typeface="+mn-cs"/>
              </a:rPr>
              <a:t> à </a:t>
            </a:r>
            <a:r>
              <a:rPr lang="en-US" sz="1200" kern="1200" dirty="0" err="1">
                <a:solidFill>
                  <a:schemeClr val="tx1"/>
                </a:solidFill>
                <a:effectLst/>
                <a:latin typeface="+mn-lt"/>
                <a:ea typeface="+mn-ea"/>
                <a:cs typeface="+mn-cs"/>
              </a:rPr>
              <a:t>créer</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environnement</a:t>
            </a:r>
            <a:r>
              <a:rPr lang="en-US" sz="1200" kern="1200" dirty="0">
                <a:solidFill>
                  <a:schemeClr val="tx1"/>
                </a:solidFill>
                <a:effectLst/>
                <a:latin typeface="+mn-lt"/>
                <a:ea typeface="+mn-ea"/>
                <a:cs typeface="+mn-cs"/>
              </a:rPr>
              <a:t> plus </a:t>
            </a:r>
            <a:r>
              <a:rPr lang="en-US" sz="1200" kern="1200" dirty="0" err="1">
                <a:solidFill>
                  <a:schemeClr val="tx1"/>
                </a:solidFill>
                <a:effectLst/>
                <a:latin typeface="+mn-lt"/>
                <a:ea typeface="+mn-ea"/>
                <a:cs typeface="+mn-cs"/>
              </a:rPr>
              <a:t>détendu</a:t>
            </a:r>
            <a:r>
              <a:rPr lang="en-US" sz="1200" kern="1200" dirty="0">
                <a:solidFill>
                  <a:schemeClr val="tx1"/>
                </a:solidFill>
                <a:effectLst/>
                <a:latin typeface="+mn-lt"/>
                <a:ea typeface="+mn-ea"/>
                <a:cs typeface="+mn-cs"/>
              </a:rPr>
              <a:t> et plus favorable,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permet</a:t>
            </a:r>
            <a:r>
              <a:rPr lang="en-US" sz="1200" kern="1200" dirty="0">
                <a:solidFill>
                  <a:schemeClr val="tx1"/>
                </a:solidFill>
                <a:effectLst/>
                <a:latin typeface="+mn-lt"/>
                <a:ea typeface="+mn-ea"/>
                <a:cs typeface="+mn-cs"/>
              </a:rPr>
              <a:t> aux </a:t>
            </a:r>
            <a:r>
              <a:rPr lang="en-US" sz="1200" kern="1200" dirty="0" err="1">
                <a:solidFill>
                  <a:schemeClr val="tx1"/>
                </a:solidFill>
                <a:effectLst/>
                <a:latin typeface="+mn-lt"/>
                <a:ea typeface="+mn-ea"/>
                <a:cs typeface="+mn-cs"/>
              </a:rPr>
              <a:t>avocat.e.s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mieux</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connaître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leur</a:t>
            </a:r>
            <a:r>
              <a:rPr lang="en-US" sz="1200" kern="1200" dirty="0">
                <a:solidFill>
                  <a:schemeClr val="tx1"/>
                </a:solidFill>
                <a:effectLst/>
                <a:latin typeface="+mn-lt"/>
                <a:ea typeface="+mn-ea"/>
                <a:cs typeface="+mn-cs"/>
              </a:rPr>
              <a:t> client. Les </a:t>
            </a:r>
            <a:r>
              <a:rPr lang="en-US" sz="1200" kern="1200" dirty="0" err="1">
                <a:solidFill>
                  <a:schemeClr val="tx1"/>
                </a:solidFill>
                <a:effectLst/>
                <a:latin typeface="+mn-lt"/>
                <a:ea typeface="+mn-ea"/>
                <a:cs typeface="+mn-cs"/>
              </a:rPr>
              <a:t>avocat.e.s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peuvent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trouver</a:t>
            </a:r>
            <a:r>
              <a:rPr lang="en-US" sz="1200" kern="1200" dirty="0">
                <a:solidFill>
                  <a:schemeClr val="tx1"/>
                </a:solidFill>
                <a:effectLst/>
                <a:latin typeface="+mn-lt"/>
                <a:ea typeface="+mn-ea"/>
                <a:cs typeface="+mn-cs"/>
              </a:rPr>
              <a:t> difficile </a:t>
            </a:r>
            <a:r>
              <a:rPr lang="en-US" sz="1200" kern="1200" dirty="0" err="1">
                <a:solidFill>
                  <a:schemeClr val="tx1"/>
                </a:solidFill>
                <a:effectLst/>
                <a:latin typeface="+mn-lt"/>
                <a:ea typeface="+mn-ea"/>
                <a:cs typeface="+mn-cs"/>
              </a:rPr>
              <a:t>d'établir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relation avec les enfants, qui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souvent</a:t>
            </a:r>
            <a:r>
              <a:rPr lang="en-US" sz="1200"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réticents</a:t>
            </a:r>
            <a:r>
              <a:rPr lang="en-US" sz="1200" b="1" kern="1200" dirty="0">
                <a:solidFill>
                  <a:schemeClr val="tx1"/>
                </a:solidFill>
                <a:effectLst/>
                <a:latin typeface="+mn-lt"/>
                <a:ea typeface="+mn-ea"/>
                <a:cs typeface="+mn-cs"/>
              </a:rPr>
              <a:t> à </a:t>
            </a:r>
            <a:r>
              <a:rPr lang="en-US" sz="1200" b="1" kern="1200" dirty="0" err="1">
                <a:solidFill>
                  <a:schemeClr val="tx1"/>
                </a:solidFill>
                <a:effectLst/>
                <a:latin typeface="+mn-lt"/>
                <a:ea typeface="+mn-ea"/>
                <a:cs typeface="+mn-cs"/>
              </a:rPr>
              <a:t>s'ouvrir</a:t>
            </a:r>
            <a:r>
              <a:rPr lang="en-US" sz="1200" kern="1200" dirty="0">
                <a:solidFill>
                  <a:schemeClr val="tx1"/>
                </a:solidFill>
                <a:effectLst/>
                <a:latin typeface="+mn-lt"/>
                <a:ea typeface="+mn-ea"/>
                <a:cs typeface="+mn-cs"/>
              </a:rPr>
              <a:t> aux </a:t>
            </a:r>
            <a:r>
              <a:rPr lang="en-US" sz="1200" kern="1200" dirty="0" err="1">
                <a:solidFill>
                  <a:schemeClr val="tx1"/>
                </a:solidFill>
                <a:effectLst/>
                <a:latin typeface="+mn-lt"/>
                <a:ea typeface="+mn-ea"/>
                <a:cs typeface="+mn-cs"/>
              </a:rPr>
              <a:t>adultes</a:t>
            </a:r>
            <a:r>
              <a:rPr lang="en-US" sz="1200" kern="1200" dirty="0">
                <a:solidFill>
                  <a:schemeClr val="tx1"/>
                </a:solidFill>
                <a:effectLst/>
                <a:latin typeface="+mn-lt"/>
                <a:ea typeface="+mn-ea"/>
                <a:cs typeface="+mn-cs"/>
              </a:rPr>
              <a:t>. </a:t>
            </a:r>
          </a:p>
          <a:p>
            <a:pPr algn="just"/>
            <a:r>
              <a:rPr lang="en-US" sz="1200" kern="1200" dirty="0">
                <a:solidFill>
                  <a:schemeClr val="tx1"/>
                </a:solidFill>
                <a:effectLst/>
                <a:latin typeface="+mn-lt"/>
                <a:ea typeface="+mn-ea"/>
                <a:cs typeface="+mn-cs"/>
              </a:rPr>
              <a:t>Les </a:t>
            </a:r>
            <a:r>
              <a:rPr lang="en-US" sz="1200" kern="1200" dirty="0" err="1">
                <a:solidFill>
                  <a:schemeClr val="tx1"/>
                </a:solidFill>
                <a:effectLst/>
                <a:latin typeface="+mn-lt"/>
                <a:ea typeface="+mn-ea"/>
                <a:cs typeface="+mn-cs"/>
              </a:rPr>
              <a:t>avocat.e.s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doivent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veiller</a:t>
            </a:r>
            <a:r>
              <a:rPr lang="en-US" sz="1200" kern="1200" dirty="0">
                <a:solidFill>
                  <a:schemeClr val="tx1"/>
                </a:solidFill>
                <a:effectLst/>
                <a:latin typeface="+mn-lt"/>
                <a:ea typeface="+mn-ea"/>
                <a:cs typeface="+mn-cs"/>
              </a:rPr>
              <a:t> à ne pas donner </a:t>
            </a:r>
            <a:r>
              <a:rPr lang="en-US" sz="1200" kern="1200" dirty="0" err="1">
                <a:solidFill>
                  <a:schemeClr val="tx1"/>
                </a:solidFill>
                <a:effectLst/>
                <a:latin typeface="+mn-lt"/>
                <a:ea typeface="+mn-ea"/>
                <a:cs typeface="+mn-cs"/>
              </a:rPr>
              <a:t>l'impression</a:t>
            </a:r>
            <a:r>
              <a:rPr lang="en-US" sz="1200" kern="1200" dirty="0">
                <a:solidFill>
                  <a:schemeClr val="tx1"/>
                </a:solidFill>
                <a:effectLst/>
                <a:latin typeface="+mn-lt"/>
                <a:ea typeface="+mn-ea"/>
                <a:cs typeface="+mn-cs"/>
              </a:rPr>
              <a:t> de juger les enfants </a:t>
            </a:r>
            <a:r>
              <a:rPr lang="en-US" sz="1200" kern="1200" dirty="0" err="1">
                <a:solidFill>
                  <a:schemeClr val="tx1"/>
                </a:solidFill>
                <a:effectLst/>
                <a:latin typeface="+mn-lt"/>
                <a:ea typeface="+mn-ea"/>
                <a:cs typeface="+mn-cs"/>
              </a:rPr>
              <a:t>lorsqu'ils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parlent</a:t>
            </a:r>
            <a:r>
              <a:rPr lang="en-US" sz="1200" kern="1200" dirty="0">
                <a:solidFill>
                  <a:schemeClr val="tx1"/>
                </a:solidFill>
                <a:effectLst/>
                <a:latin typeface="+mn-lt"/>
                <a:ea typeface="+mn-ea"/>
                <a:cs typeface="+mn-cs"/>
              </a:rPr>
              <a:t>. Une attitude de non-</a:t>
            </a:r>
            <a:r>
              <a:rPr lang="en-US" sz="1200" kern="1200" dirty="0" err="1">
                <a:solidFill>
                  <a:schemeClr val="tx1"/>
                </a:solidFill>
                <a:effectLst/>
                <a:latin typeface="+mn-lt"/>
                <a:ea typeface="+mn-ea"/>
                <a:cs typeface="+mn-cs"/>
              </a:rPr>
              <a:t>jugement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exige</a:t>
            </a:r>
            <a:r>
              <a:rPr lang="en-US" sz="1200" kern="1200" dirty="0">
                <a:solidFill>
                  <a:schemeClr val="tx1"/>
                </a:solidFill>
                <a:effectLst/>
                <a:latin typeface="+mn-lt"/>
                <a:ea typeface="+mn-ea"/>
                <a:cs typeface="+mn-cs"/>
              </a:rPr>
              <a:t> un examen critique de </a:t>
            </a:r>
            <a:r>
              <a:rPr lang="en-US" sz="1200" kern="1200" dirty="0" err="1">
                <a:solidFill>
                  <a:schemeClr val="tx1"/>
                </a:solidFill>
                <a:effectLst/>
                <a:latin typeface="+mn-lt"/>
                <a:ea typeface="+mn-ea"/>
                <a:cs typeface="+mn-cs"/>
              </a:rPr>
              <a:t>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croyances</a:t>
            </a:r>
            <a:r>
              <a:rPr lang="en-US" sz="1200" kern="1200" dirty="0">
                <a:solidFill>
                  <a:schemeClr val="tx1"/>
                </a:solidFill>
                <a:effectLst/>
                <a:latin typeface="+mn-lt"/>
                <a:ea typeface="+mn-ea"/>
                <a:cs typeface="+mn-cs"/>
              </a:rPr>
              <a:t> et la reconnaissance du fait que </a:t>
            </a:r>
            <a:r>
              <a:rPr lang="en-US" sz="1200" kern="1200" dirty="0" err="1">
                <a:solidFill>
                  <a:schemeClr val="tx1"/>
                </a:solidFill>
                <a:effectLst/>
                <a:latin typeface="+mn-lt"/>
                <a:ea typeface="+mn-ea"/>
                <a:cs typeface="+mn-cs"/>
              </a:rPr>
              <a:t>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croyances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peuvent</a:t>
            </a:r>
            <a:r>
              <a:rPr lang="en-US" sz="1200" kern="1200" dirty="0">
                <a:solidFill>
                  <a:schemeClr val="tx1"/>
                </a:solidFill>
                <a:effectLst/>
                <a:latin typeface="+mn-lt"/>
                <a:ea typeface="+mn-ea"/>
                <a:cs typeface="+mn-cs"/>
              </a:rPr>
              <a:t> ne pas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universellement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partagées</a:t>
            </a:r>
            <a:r>
              <a:rPr lang="en-US" sz="1200" kern="1200" dirty="0">
                <a:solidFill>
                  <a:schemeClr val="tx1"/>
                </a:solidFill>
                <a:effectLst/>
                <a:latin typeface="+mn-lt"/>
                <a:ea typeface="+mn-ea"/>
                <a:cs typeface="+mn-cs"/>
              </a:rPr>
              <a:t>. (Grant et al., 2008.) </a:t>
            </a:r>
            <a:r>
              <a:rPr lang="en-US" sz="1200" kern="1200" dirty="0" err="1">
                <a:solidFill>
                  <a:schemeClr val="tx1"/>
                </a:solidFill>
                <a:effectLst/>
                <a:latin typeface="+mn-lt"/>
                <a:ea typeface="+mn-ea"/>
                <a:cs typeface="+mn-cs"/>
              </a:rPr>
              <a:t>Cela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signifie</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devez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écouter</a:t>
            </a:r>
            <a:r>
              <a:rPr lang="en-US" sz="1200" kern="1200" dirty="0">
                <a:solidFill>
                  <a:schemeClr val="tx1"/>
                </a:solidFill>
                <a:effectLst/>
                <a:latin typeface="+mn-lt"/>
                <a:ea typeface="+mn-ea"/>
                <a:cs typeface="+mn-cs"/>
              </a:rPr>
              <a:t> plus que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parlez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afin</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puisse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partager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ses</a:t>
            </a:r>
            <a:r>
              <a:rPr lang="en-US" sz="1200" kern="1200" dirty="0">
                <a:solidFill>
                  <a:schemeClr val="tx1"/>
                </a:solidFill>
                <a:effectLst/>
                <a:latin typeface="+mn-lt"/>
                <a:ea typeface="+mn-ea"/>
                <a:cs typeface="+mn-cs"/>
              </a:rPr>
              <a:t> pensées et </a:t>
            </a:r>
            <a:r>
              <a:rPr lang="en-US" sz="1200" kern="1200" dirty="0" err="1">
                <a:solidFill>
                  <a:schemeClr val="tx1"/>
                </a:solidFill>
                <a:effectLst/>
                <a:latin typeface="+mn-lt"/>
                <a:ea typeface="+mn-ea"/>
                <a:cs typeface="+mn-cs"/>
              </a:rPr>
              <a:t>ses</a:t>
            </a:r>
            <a:r>
              <a:rPr lang="en-US" sz="1200" kern="1200" dirty="0">
                <a:solidFill>
                  <a:schemeClr val="tx1"/>
                </a:solidFill>
                <a:effectLst/>
                <a:latin typeface="+mn-lt"/>
                <a:ea typeface="+mn-ea"/>
                <a:cs typeface="+mn-cs"/>
              </a:rPr>
              <a:t> sentiments. (American Psychological Association, 2002.). </a:t>
            </a:r>
            <a:r>
              <a:rPr lang="en-US" sz="1200" kern="1200" dirty="0" err="1">
                <a:solidFill>
                  <a:schemeClr val="tx1"/>
                </a:solidFill>
                <a:effectLst/>
                <a:latin typeface="+mn-lt"/>
                <a:ea typeface="+mn-ea"/>
                <a:cs typeface="+mn-cs"/>
              </a:rPr>
              <a:t>Écouter</a:t>
            </a:r>
            <a:r>
              <a:rPr lang="en-US" sz="1200" kern="1200" dirty="0">
                <a:solidFill>
                  <a:schemeClr val="tx1"/>
                </a:solidFill>
                <a:effectLst/>
                <a:latin typeface="+mn-lt"/>
                <a:ea typeface="+mn-ea"/>
                <a:cs typeface="+mn-cs"/>
              </a:rPr>
              <a:t> sans juger </a:t>
            </a:r>
            <a:r>
              <a:rPr lang="en-US" sz="1200" kern="1200" dirty="0" err="1">
                <a:solidFill>
                  <a:schemeClr val="tx1"/>
                </a:solidFill>
                <a:effectLst/>
                <a:latin typeface="+mn-lt"/>
                <a:ea typeface="+mn-ea"/>
                <a:cs typeface="+mn-cs"/>
              </a:rPr>
              <a:t>permet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de se </a:t>
            </a:r>
            <a:r>
              <a:rPr lang="en-US" sz="1200" kern="1200" dirty="0" err="1">
                <a:solidFill>
                  <a:schemeClr val="tx1"/>
                </a:solidFill>
                <a:effectLst/>
                <a:latin typeface="+mn-lt"/>
                <a:ea typeface="+mn-ea"/>
                <a:cs typeface="+mn-cs"/>
              </a:rPr>
              <a:t>rendre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compte</a:t>
            </a:r>
            <a:r>
              <a:rPr lang="en-US" sz="1200" kern="1200" dirty="0">
                <a:solidFill>
                  <a:schemeClr val="tx1"/>
                </a:solidFill>
                <a:effectLst/>
                <a:latin typeface="+mn-lt"/>
                <a:ea typeface="+mn-ea"/>
                <a:cs typeface="+mn-cs"/>
              </a:rPr>
              <a:t> que son opinion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appréciée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augmente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confiance</a:t>
            </a:r>
            <a:r>
              <a:rPr lang="en-US" sz="1200" kern="1200" dirty="0">
                <a:solidFill>
                  <a:schemeClr val="tx1"/>
                </a:solidFill>
                <a:effectLst/>
                <a:latin typeface="+mn-lt"/>
                <a:ea typeface="+mn-ea"/>
                <a:cs typeface="+mn-cs"/>
              </a:rPr>
              <a:t> dans </a:t>
            </a:r>
            <a:r>
              <a:rPr lang="en-US" sz="1200" kern="1200" dirty="0" err="1">
                <a:solidFill>
                  <a:schemeClr val="tx1"/>
                </a:solidFill>
                <a:effectLst/>
                <a:latin typeface="+mn-lt"/>
                <a:ea typeface="+mn-ea"/>
                <a:cs typeface="+mn-cs"/>
              </a:rPr>
              <a:t>l'adulte</a:t>
            </a:r>
            <a:r>
              <a:rPr lang="en-US" sz="1200" kern="1200" dirty="0">
                <a:solidFill>
                  <a:schemeClr val="tx1"/>
                </a:solidFill>
                <a:effectLst/>
                <a:latin typeface="+mn-lt"/>
                <a:ea typeface="+mn-ea"/>
                <a:cs typeface="+mn-cs"/>
              </a:rPr>
              <a:t>. (American Psychological Association, 2002)"</a:t>
            </a:r>
          </a:p>
          <a:p>
            <a:pPr algn="just"/>
            <a:endParaRPr lang="fr-BE"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Extrait des </a:t>
            </a:r>
            <a:r>
              <a:rPr lang="en-US" sz="1200" kern="1200" dirty="0" err="1">
                <a:solidFill>
                  <a:schemeClr val="tx1"/>
                </a:solidFill>
                <a:effectLst/>
                <a:latin typeface="+mn-lt"/>
                <a:ea typeface="+mn-ea"/>
                <a:cs typeface="+mn-cs"/>
              </a:rPr>
              <a:t>Lignes</a:t>
            </a:r>
            <a:r>
              <a:rPr lang="en-US" sz="1200" kern="1200" dirty="0">
                <a:solidFill>
                  <a:schemeClr val="tx1"/>
                </a:solidFill>
                <a:effectLst/>
                <a:latin typeface="+mn-lt"/>
                <a:ea typeface="+mn-ea"/>
                <a:cs typeface="+mn-cs"/>
              </a:rPr>
              <a:t> directrices LA Child, page 54 (https://lachild.eu/wp-content/uploads/2021/10/LA-CHILD_EN_LowRes.pdf ) </a:t>
            </a:r>
          </a:p>
          <a:p>
            <a:pPr algn="just"/>
            <a:r>
              <a:rPr lang="en-US" sz="1200" kern="1200" dirty="0">
                <a:solidFill>
                  <a:schemeClr val="tx1"/>
                </a:solidFill>
                <a:effectLst/>
                <a:latin typeface="+mn-lt"/>
                <a:ea typeface="+mn-ea"/>
                <a:cs typeface="+mn-cs"/>
              </a:rPr>
              <a:t>ʺUn </a:t>
            </a:r>
            <a:r>
              <a:rPr lang="en-US" sz="1200" kern="1200" dirty="0" err="1">
                <a:solidFill>
                  <a:schemeClr val="tx1"/>
                </a:solidFill>
                <a:effectLst/>
                <a:latin typeface="+mn-lt"/>
                <a:ea typeface="+mn-ea"/>
                <a:cs typeface="+mn-cs"/>
              </a:rPr>
              <a:t>élément</a:t>
            </a:r>
            <a:r>
              <a:rPr lang="en-US" sz="1200" kern="1200" dirty="0">
                <a:solidFill>
                  <a:schemeClr val="tx1"/>
                </a:solidFill>
                <a:effectLst/>
                <a:latin typeface="+mn-lt"/>
                <a:ea typeface="+mn-ea"/>
                <a:cs typeface="+mn-cs"/>
              </a:rPr>
              <a:t> crucial </a:t>
            </a:r>
            <a:r>
              <a:rPr lang="en-US" sz="1200" kern="1200" dirty="0" err="1">
                <a:solidFill>
                  <a:schemeClr val="tx1"/>
                </a:solidFill>
                <a:effectLst/>
                <a:latin typeface="+mn-lt"/>
                <a:ea typeface="+mn-ea"/>
                <a:cs typeface="+mn-cs"/>
              </a:rPr>
              <a:t>d'une</a:t>
            </a:r>
            <a:r>
              <a:rPr lang="en-US" sz="1200" kern="1200" dirty="0">
                <a:solidFill>
                  <a:schemeClr val="tx1"/>
                </a:solidFill>
                <a:effectLst/>
                <a:latin typeface="+mn-lt"/>
                <a:ea typeface="+mn-ea"/>
                <a:cs typeface="+mn-cs"/>
              </a:rPr>
              <a:t> relation de collaboration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création</a:t>
            </a:r>
            <a:r>
              <a:rPr lang="en-US" sz="1200" kern="1200" dirty="0">
                <a:solidFill>
                  <a:schemeClr val="tx1"/>
                </a:solidFill>
                <a:effectLst/>
                <a:latin typeface="+mn-lt"/>
                <a:ea typeface="+mn-ea"/>
                <a:cs typeface="+mn-cs"/>
              </a:rPr>
              <a:t> d'un sentiment de </a:t>
            </a:r>
            <a:r>
              <a:rPr lang="en-US" sz="1200" kern="1200" dirty="0" err="1">
                <a:solidFill>
                  <a:schemeClr val="tx1"/>
                </a:solidFill>
                <a:effectLst/>
                <a:latin typeface="+mn-lt"/>
                <a:ea typeface="+mn-ea"/>
                <a:cs typeface="+mn-cs"/>
              </a:rPr>
              <a:t>sécurité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émotionnelle</a:t>
            </a:r>
            <a:r>
              <a:rPr lang="en-US" sz="1200" kern="1200" dirty="0">
                <a:solidFill>
                  <a:schemeClr val="tx1"/>
                </a:solidFill>
                <a:effectLst/>
                <a:latin typeface="+mn-lt"/>
                <a:ea typeface="+mn-ea"/>
                <a:cs typeface="+mn-cs"/>
              </a:rPr>
              <a:t>, qui se </a:t>
            </a:r>
            <a:r>
              <a:rPr lang="en-US" sz="1200" kern="1200" dirty="0" err="1">
                <a:solidFill>
                  <a:schemeClr val="tx1"/>
                </a:solidFill>
                <a:effectLst/>
                <a:latin typeface="+mn-lt"/>
                <a:ea typeface="+mn-ea"/>
                <a:cs typeface="+mn-cs"/>
              </a:rPr>
              <a:t>développe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travers : </a:t>
            </a:r>
          </a:p>
          <a:p>
            <a:pPr algn="just"/>
            <a:r>
              <a:rPr lang="en-US" sz="1200" b="1" kern="1200" dirty="0">
                <a:solidFill>
                  <a:schemeClr val="tx1"/>
                </a:solidFill>
                <a:effectLst/>
                <a:latin typeface="+mn-lt"/>
                <a:ea typeface="+mn-ea"/>
                <a:cs typeface="+mn-cs"/>
              </a:rPr>
              <a:t>La </a:t>
            </a:r>
            <a:r>
              <a:rPr lang="en-US" sz="1200" b="1" kern="1200" dirty="0" err="1">
                <a:solidFill>
                  <a:schemeClr val="tx1"/>
                </a:solidFill>
                <a:effectLst/>
                <a:latin typeface="+mn-lt"/>
                <a:ea typeface="+mn-ea"/>
                <a:cs typeface="+mn-cs"/>
              </a:rPr>
              <a:t>confiance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un enfant a </a:t>
            </a:r>
            <a:r>
              <a:rPr lang="en-US" sz="1200" kern="1200" dirty="0" err="1">
                <a:solidFill>
                  <a:schemeClr val="tx1"/>
                </a:solidFill>
                <a:effectLst/>
                <a:latin typeface="+mn-lt"/>
                <a:ea typeface="+mn-ea"/>
                <a:cs typeface="+mn-cs"/>
              </a:rPr>
              <a:t>besoin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d'avoir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confiance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son avocat. Par </a:t>
            </a:r>
            <a:r>
              <a:rPr lang="en-US" sz="1200" kern="1200" dirty="0" err="1">
                <a:solidFill>
                  <a:schemeClr val="tx1"/>
                </a:solidFill>
                <a:effectLst/>
                <a:latin typeface="+mn-lt"/>
                <a:ea typeface="+mn-ea"/>
                <a:cs typeface="+mn-cs"/>
              </a:rPr>
              <a:t>conséquent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devez</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mentir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induire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erreur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faire des </a:t>
            </a:r>
            <a:r>
              <a:rPr lang="en-US" sz="1200" kern="1200" dirty="0" err="1">
                <a:solidFill>
                  <a:schemeClr val="tx1"/>
                </a:solidFill>
                <a:effectLst/>
                <a:latin typeface="+mn-lt"/>
                <a:ea typeface="+mn-ea"/>
                <a:cs typeface="+mn-cs"/>
              </a:rPr>
              <a:t>promesses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pouvez</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tenir</a:t>
            </a:r>
            <a:r>
              <a:rPr lang="en-US" sz="1200" kern="1200" dirty="0">
                <a:solidFill>
                  <a:schemeClr val="tx1"/>
                </a:solidFill>
                <a:effectLst/>
                <a:latin typeface="+mn-lt"/>
                <a:ea typeface="+mn-ea"/>
                <a:cs typeface="+mn-cs"/>
              </a:rPr>
              <a:t>.</a:t>
            </a:r>
          </a:p>
          <a:p>
            <a:pPr algn="just"/>
            <a:r>
              <a:rPr lang="en-US" sz="1200" b="1" kern="1200" dirty="0" err="1">
                <a:solidFill>
                  <a:schemeClr val="tx1"/>
                </a:solidFill>
                <a:effectLst/>
                <a:latin typeface="+mn-lt"/>
                <a:ea typeface="+mn-ea"/>
                <a:cs typeface="+mn-cs"/>
              </a:rPr>
              <a:t>L'honnêteté</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dites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vérité</a:t>
            </a:r>
            <a:r>
              <a:rPr lang="en-US" sz="1200" kern="1200" dirty="0">
                <a:solidFill>
                  <a:schemeClr val="tx1"/>
                </a:solidFill>
                <a:effectLst/>
                <a:latin typeface="+mn-lt"/>
                <a:ea typeface="+mn-ea"/>
                <a:cs typeface="+mn-cs"/>
              </a:rPr>
              <a:t> à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d'une</a:t>
            </a:r>
            <a:r>
              <a:rPr lang="en-US" sz="1200" kern="1200" dirty="0">
                <a:solidFill>
                  <a:schemeClr val="tx1"/>
                </a:solidFill>
                <a:effectLst/>
                <a:latin typeface="+mn-lt"/>
                <a:ea typeface="+mn-ea"/>
                <a:cs typeface="+mn-cs"/>
              </a:rPr>
              <a:t> manière </a:t>
            </a:r>
            <a:r>
              <a:rPr lang="en-US" sz="1200" kern="1200" dirty="0" err="1">
                <a:solidFill>
                  <a:schemeClr val="tx1"/>
                </a:solidFill>
                <a:effectLst/>
                <a:latin typeface="+mn-lt"/>
                <a:ea typeface="+mn-ea"/>
                <a:cs typeface="+mn-cs"/>
              </a:rPr>
              <a:t>adaptée</a:t>
            </a:r>
            <a:r>
              <a:rPr lang="en-US" sz="1200" kern="1200" dirty="0">
                <a:solidFill>
                  <a:schemeClr val="tx1"/>
                </a:solidFill>
                <a:effectLst/>
                <a:latin typeface="+mn-lt"/>
                <a:ea typeface="+mn-ea"/>
                <a:cs typeface="+mn-cs"/>
              </a:rPr>
              <a:t> à son </a:t>
            </a:r>
            <a:r>
              <a:rPr lang="en-US" sz="1200" kern="1200" dirty="0" err="1">
                <a:solidFill>
                  <a:schemeClr val="tx1"/>
                </a:solidFill>
                <a:effectLst/>
                <a:latin typeface="+mn-lt"/>
                <a:ea typeface="+mn-ea"/>
                <a:cs typeface="+mn-cs"/>
              </a:rPr>
              <a:t>âge</a:t>
            </a:r>
            <a:r>
              <a:rPr lang="en-US" sz="1200" kern="1200" dirty="0">
                <a:solidFill>
                  <a:schemeClr val="tx1"/>
                </a:solidFill>
                <a:effectLst/>
                <a:latin typeface="+mn-lt"/>
                <a:ea typeface="+mn-ea"/>
                <a:cs typeface="+mn-cs"/>
              </a:rPr>
              <a:t>, par </a:t>
            </a:r>
            <a:r>
              <a:rPr lang="en-US" sz="1200" kern="1200" dirty="0" err="1">
                <a:solidFill>
                  <a:schemeClr val="tx1"/>
                </a:solidFill>
                <a:effectLst/>
                <a:latin typeface="+mn-lt"/>
                <a:ea typeface="+mn-ea"/>
                <a:cs typeface="+mn-cs"/>
              </a:rPr>
              <a:t>exemple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lorsqu'il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veut</a:t>
            </a:r>
            <a:r>
              <a:rPr lang="en-US" sz="1200" kern="1200" dirty="0">
                <a:solidFill>
                  <a:schemeClr val="tx1"/>
                </a:solidFill>
                <a:effectLst/>
                <a:latin typeface="+mn-lt"/>
                <a:ea typeface="+mn-ea"/>
                <a:cs typeface="+mn-cs"/>
              </a:rPr>
              <a:t> savoir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ferez</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informations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obtenues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N'oubliez</a:t>
            </a:r>
            <a:r>
              <a:rPr lang="en-US" sz="1200" kern="1200" dirty="0">
                <a:solidFill>
                  <a:schemeClr val="tx1"/>
                </a:solidFill>
                <a:effectLst/>
                <a:latin typeface="+mn-lt"/>
                <a:ea typeface="+mn-ea"/>
                <a:cs typeface="+mn-cs"/>
              </a:rPr>
              <a:t> pas que les enfants </a:t>
            </a:r>
            <a:r>
              <a:rPr lang="en-US" sz="1200" kern="1200" dirty="0" err="1">
                <a:solidFill>
                  <a:schemeClr val="tx1"/>
                </a:solidFill>
                <a:effectLst/>
                <a:latin typeface="+mn-lt"/>
                <a:ea typeface="+mn-ea"/>
                <a:cs typeface="+mn-cs"/>
              </a:rPr>
              <a:t>savent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généralement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très</a:t>
            </a:r>
            <a:r>
              <a:rPr lang="en-US" sz="1200" kern="1200" dirty="0">
                <a:solidFill>
                  <a:schemeClr val="tx1"/>
                </a:solidFill>
                <a:effectLst/>
                <a:latin typeface="+mn-lt"/>
                <a:ea typeface="+mn-ea"/>
                <a:cs typeface="+mn-cs"/>
              </a:rPr>
              <a:t> bien lire entre les </a:t>
            </a:r>
            <a:r>
              <a:rPr lang="en-US" sz="1200" kern="1200" dirty="0" err="1">
                <a:solidFill>
                  <a:schemeClr val="tx1"/>
                </a:solidFill>
                <a:effectLst/>
                <a:latin typeface="+mn-lt"/>
                <a:ea typeface="+mn-ea"/>
                <a:cs typeface="+mn-cs"/>
              </a:rPr>
              <a:t>lignes</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qu'ils</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feront</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confiance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éludez</a:t>
            </a:r>
            <a:r>
              <a:rPr lang="en-US" sz="1200" kern="1200" dirty="0">
                <a:solidFill>
                  <a:schemeClr val="tx1"/>
                </a:solidFill>
                <a:effectLst/>
                <a:latin typeface="+mn-lt"/>
                <a:ea typeface="+mn-ea"/>
                <a:cs typeface="+mn-cs"/>
              </a:rPr>
              <a:t> les questions. </a:t>
            </a:r>
          </a:p>
          <a:p>
            <a:pPr algn="just"/>
            <a:r>
              <a:rPr lang="en-US" sz="1200" b="1" kern="1200" dirty="0" err="1">
                <a:solidFill>
                  <a:schemeClr val="tx1"/>
                </a:solidFill>
                <a:effectLst/>
                <a:latin typeface="+mn-lt"/>
                <a:ea typeface="+mn-ea"/>
                <a:cs typeface="+mn-cs"/>
              </a:rPr>
              <a:t>Clarté</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pose des questions (par </a:t>
            </a:r>
            <a:r>
              <a:rPr lang="en-US" sz="1200" kern="1200" dirty="0" err="1">
                <a:solidFill>
                  <a:schemeClr val="tx1"/>
                </a:solidFill>
                <a:effectLst/>
                <a:latin typeface="+mn-lt"/>
                <a:ea typeface="+mn-ea"/>
                <a:cs typeface="+mn-cs"/>
              </a:rPr>
              <a:t>exemple</a:t>
            </a:r>
            <a:r>
              <a:rPr lang="en-US" sz="1200" kern="1200" dirty="0">
                <a:solidFill>
                  <a:schemeClr val="tx1"/>
                </a:solidFill>
                <a:effectLst/>
                <a:latin typeface="+mn-lt"/>
                <a:ea typeface="+mn-ea"/>
                <a:cs typeface="+mn-cs"/>
              </a:rPr>
              <a:t> sur </a:t>
            </a:r>
            <a:r>
              <a:rPr lang="en-US" sz="1200" kern="1200" dirty="0" err="1">
                <a:solidFill>
                  <a:schemeClr val="tx1"/>
                </a:solidFill>
                <a:effectLst/>
                <a:latin typeface="+mn-lt"/>
                <a:ea typeface="+mn-ea"/>
                <a:cs typeface="+mn-cs"/>
              </a:rPr>
              <a:t>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famille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donnez-lui</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réponses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détaillées</a:t>
            </a:r>
            <a:r>
              <a:rPr lang="en-US" sz="1200" kern="1200" dirty="0">
                <a:solidFill>
                  <a:schemeClr val="tx1"/>
                </a:solidFill>
                <a:effectLst/>
                <a:latin typeface="+mn-lt"/>
                <a:ea typeface="+mn-ea"/>
                <a:cs typeface="+mn-cs"/>
              </a:rPr>
              <a:t> dans un </a:t>
            </a:r>
            <a:r>
              <a:rPr lang="en-US" sz="1200" kern="1200" dirty="0" err="1">
                <a:solidFill>
                  <a:schemeClr val="tx1"/>
                </a:solidFill>
                <a:effectLst/>
                <a:latin typeface="+mn-lt"/>
                <a:ea typeface="+mn-ea"/>
                <a:cs typeface="+mn-cs"/>
              </a:rPr>
              <a:t>langage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comprendre</a:t>
            </a:r>
            <a:r>
              <a:rPr lang="en-US" sz="1200" kern="1200" dirty="0">
                <a:solidFill>
                  <a:schemeClr val="tx1"/>
                </a:solidFill>
                <a:effectLst/>
                <a:latin typeface="+mn-lt"/>
                <a:ea typeface="+mn-ea"/>
                <a:cs typeface="+mn-cs"/>
              </a:rPr>
              <a:t>. </a:t>
            </a:r>
          </a:p>
          <a:p>
            <a:pPr algn="just"/>
            <a:r>
              <a:rPr lang="en-US" sz="1200" b="1" kern="1200" dirty="0" err="1">
                <a:solidFill>
                  <a:schemeClr val="tx1"/>
                </a:solidFill>
                <a:effectLst/>
                <a:latin typeface="+mn-lt"/>
                <a:ea typeface="+mn-ea"/>
                <a:cs typeface="+mn-cs"/>
              </a:rPr>
              <a:t>Ouverture</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soyez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ouvert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l'expérience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général</a:t>
            </a:r>
            <a:r>
              <a:rPr lang="en-US" sz="1200" kern="1200" dirty="0">
                <a:solidFill>
                  <a:schemeClr val="tx1"/>
                </a:solidFill>
                <a:effectLst/>
                <a:latin typeface="+mn-lt"/>
                <a:ea typeface="+mn-ea"/>
                <a:cs typeface="+mn-cs"/>
              </a:rPr>
              <a:t>, les enfants </a:t>
            </a:r>
            <a:r>
              <a:rPr lang="en-US" sz="1200" kern="1200" dirty="0" err="1">
                <a:solidFill>
                  <a:schemeClr val="tx1"/>
                </a:solidFill>
                <a:effectLst/>
                <a:latin typeface="+mn-lt"/>
                <a:ea typeface="+mn-ea"/>
                <a:cs typeface="+mn-cs"/>
              </a:rPr>
              <a:t>n'inventent</a:t>
            </a:r>
            <a:r>
              <a:rPr lang="en-US" sz="1200" kern="1200" dirty="0">
                <a:solidFill>
                  <a:schemeClr val="tx1"/>
                </a:solidFill>
                <a:effectLst/>
                <a:latin typeface="+mn-lt"/>
                <a:ea typeface="+mn-ea"/>
                <a:cs typeface="+mn-cs"/>
              </a:rPr>
              <a:t> pas de faux </a:t>
            </a:r>
            <a:r>
              <a:rPr lang="en-US" sz="1200" kern="1200" dirty="0" err="1">
                <a:solidFill>
                  <a:schemeClr val="tx1"/>
                </a:solidFill>
                <a:effectLst/>
                <a:latin typeface="+mn-lt"/>
                <a:ea typeface="+mn-ea"/>
                <a:cs typeface="+mn-cs"/>
              </a:rPr>
              <a:t>détails</a:t>
            </a:r>
            <a:r>
              <a:rPr lang="en-US" sz="1200" kern="1200" dirty="0">
                <a:solidFill>
                  <a:schemeClr val="tx1"/>
                </a:solidFill>
                <a:effectLst/>
                <a:latin typeface="+mn-lt"/>
                <a:ea typeface="+mn-ea"/>
                <a:cs typeface="+mn-cs"/>
              </a:rPr>
              <a:t> sur </a:t>
            </a:r>
            <a:r>
              <a:rPr lang="en-US" sz="1200" kern="1200" dirty="0" err="1">
                <a:solidFill>
                  <a:schemeClr val="tx1"/>
                </a:solidFill>
                <a:effectLst/>
                <a:latin typeface="+mn-lt"/>
                <a:ea typeface="+mn-ea"/>
                <a:cs typeface="+mn-cs"/>
              </a:rPr>
              <a:t>leur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histoire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peuvent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parfois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avoir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diverses</a:t>
            </a:r>
            <a:r>
              <a:rPr lang="en-US" sz="1200" kern="1200" dirty="0">
                <a:solidFill>
                  <a:schemeClr val="tx1"/>
                </a:solidFill>
                <a:effectLst/>
                <a:latin typeface="+mn-lt"/>
                <a:ea typeface="+mn-ea"/>
                <a:cs typeface="+mn-cs"/>
              </a:rPr>
              <a:t> raisons de le faire (par </a:t>
            </a:r>
            <a:r>
              <a:rPr lang="en-US" sz="1200" kern="1200" dirty="0" err="1">
                <a:solidFill>
                  <a:schemeClr val="tx1"/>
                </a:solidFill>
                <a:effectLst/>
                <a:latin typeface="+mn-lt"/>
                <a:ea typeface="+mn-ea"/>
                <a:cs typeface="+mn-cs"/>
              </a:rPr>
              <a:t>exemple</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protéger</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ami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membre</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famille</a:t>
            </a:r>
            <a:r>
              <a:rPr lang="en-US" sz="1200" kern="1200" dirty="0">
                <a:solidFill>
                  <a:schemeClr val="tx1"/>
                </a:solidFill>
                <a:effectLst/>
                <a:latin typeface="+mn-lt"/>
                <a:ea typeface="+mn-ea"/>
                <a:cs typeface="+mn-cs"/>
              </a:rPr>
              <a:t>).</a:t>
            </a:r>
          </a:p>
          <a:p>
            <a:pPr algn="just"/>
            <a:r>
              <a:rPr lang="en-US" sz="1200" kern="1200" dirty="0">
                <a:solidFill>
                  <a:schemeClr val="tx1"/>
                </a:solidFill>
                <a:effectLst/>
                <a:latin typeface="+mn-lt"/>
                <a:ea typeface="+mn-ea"/>
                <a:cs typeface="+mn-cs"/>
              </a:rPr>
              <a:t>(B. Mitchel. (2004). Let's Talk : </a:t>
            </a:r>
            <a:r>
              <a:rPr lang="en-US" sz="1200" kern="1200" dirty="0" err="1">
                <a:solidFill>
                  <a:schemeClr val="tx1"/>
                </a:solidFill>
                <a:effectLst/>
                <a:latin typeface="+mn-lt"/>
                <a:ea typeface="+mn-ea"/>
                <a:cs typeface="+mn-cs"/>
              </a:rPr>
              <a:t>Développer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communication </a:t>
            </a:r>
            <a:r>
              <a:rPr lang="en-US" sz="1200" kern="1200" dirty="0" err="1">
                <a:solidFill>
                  <a:schemeClr val="tx1"/>
                </a:solidFill>
                <a:effectLst/>
                <a:latin typeface="+mn-lt"/>
                <a:ea typeface="+mn-ea"/>
                <a:cs typeface="+mn-cs"/>
              </a:rPr>
              <a:t>efficace</a:t>
            </a:r>
            <a:r>
              <a:rPr lang="en-US" sz="1200" kern="1200" dirty="0">
                <a:solidFill>
                  <a:schemeClr val="tx1"/>
                </a:solidFill>
                <a:effectLst/>
                <a:latin typeface="+mn-lt"/>
                <a:ea typeface="+mn-ea"/>
                <a:cs typeface="+mn-cs"/>
              </a:rPr>
              <a:t> avec les enfants </a:t>
            </a:r>
            <a:r>
              <a:rPr lang="en-US" sz="1200" kern="1200" dirty="0" err="1">
                <a:solidFill>
                  <a:schemeClr val="tx1"/>
                </a:solidFill>
                <a:effectLst/>
                <a:latin typeface="+mn-lt"/>
                <a:ea typeface="+mn-ea"/>
                <a:cs typeface="+mn-cs"/>
              </a:rPr>
              <a:t>victimes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d'abus</a:t>
            </a:r>
            <a:r>
              <a:rPr lang="en-US" sz="1200" kern="1200" dirty="0">
                <a:solidFill>
                  <a:schemeClr val="tx1"/>
                </a:solidFill>
                <a:effectLst/>
                <a:latin typeface="+mn-lt"/>
                <a:ea typeface="+mn-ea"/>
                <a:cs typeface="+mn-cs"/>
              </a:rPr>
              <a:t> et de </a:t>
            </a:r>
            <a:r>
              <a:rPr lang="en-US" sz="1200" kern="1200" dirty="0" err="1">
                <a:solidFill>
                  <a:schemeClr val="tx1"/>
                </a:solidFill>
                <a:effectLst/>
                <a:latin typeface="+mn-lt"/>
                <a:ea typeface="+mn-ea"/>
                <a:cs typeface="+mn-cs"/>
              </a:rPr>
              <a:t>traite</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êtres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humains</a:t>
            </a:r>
            <a:r>
              <a:rPr lang="en-US" sz="1200" kern="1200" dirty="0">
                <a:solidFill>
                  <a:schemeClr val="tx1"/>
                </a:solidFill>
                <a:effectLst/>
                <a:latin typeface="+mn-lt"/>
                <a:ea typeface="+mn-ea"/>
                <a:cs typeface="+mn-cs"/>
              </a:rPr>
              <a:t>. Manuel pratique pour les </a:t>
            </a:r>
            <a:r>
              <a:rPr lang="en-US" sz="1200" kern="1200" dirty="0" err="1">
                <a:solidFill>
                  <a:schemeClr val="tx1"/>
                </a:solidFill>
                <a:effectLst/>
                <a:latin typeface="+mn-lt"/>
                <a:ea typeface="+mn-ea"/>
                <a:cs typeface="+mn-cs"/>
              </a:rPr>
              <a:t>travailleurs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sociaux</a:t>
            </a:r>
            <a:r>
              <a:rPr lang="en-US" sz="1200" kern="1200" dirty="0">
                <a:solidFill>
                  <a:schemeClr val="tx1"/>
                </a:solidFill>
                <a:effectLst/>
                <a:latin typeface="+mn-lt"/>
                <a:ea typeface="+mn-ea"/>
                <a:cs typeface="+mn-cs"/>
              </a:rPr>
              <a:t>, la police et </a:t>
            </a:r>
            <a:r>
              <a:rPr lang="en-US" sz="1200" kern="1200" dirty="0" err="1">
                <a:solidFill>
                  <a:schemeClr val="tx1"/>
                </a:solidFill>
                <a:effectLst/>
                <a:latin typeface="+mn-lt"/>
                <a:ea typeface="+mn-ea"/>
                <a:cs typeface="+mn-cs"/>
              </a:rPr>
              <a:t>autres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professionnels</a:t>
            </a:r>
            <a:r>
              <a:rPr lang="en-US" sz="1200" kern="1200" dirty="0">
                <a:solidFill>
                  <a:schemeClr val="tx1"/>
                </a:solidFill>
                <a:effectLst/>
                <a:latin typeface="+mn-lt"/>
                <a:ea typeface="+mn-ea"/>
                <a:cs typeface="+mn-cs"/>
              </a:rPr>
              <a:t>. UNMIK, </a:t>
            </a:r>
            <a:r>
              <a:rPr lang="en-US" sz="1200" kern="1200" dirty="0" err="1">
                <a:solidFill>
                  <a:schemeClr val="tx1"/>
                </a:solidFill>
                <a:effectLst/>
                <a:latin typeface="+mn-lt"/>
                <a:ea typeface="+mn-ea"/>
                <a:cs typeface="+mn-cs"/>
              </a:rPr>
              <a:t>Gouvernement</a:t>
            </a:r>
            <a:r>
              <a:rPr lang="en-US" sz="1200" kern="1200" dirty="0">
                <a:solidFill>
                  <a:schemeClr val="tx1"/>
                </a:solidFill>
                <a:effectLst/>
                <a:latin typeface="+mn-lt"/>
                <a:ea typeface="+mn-ea"/>
                <a:cs typeface="+mn-cs"/>
              </a:rPr>
              <a:t> du Kosovo, UNICEF, page 33)</a:t>
            </a:r>
          </a:p>
          <a:p>
            <a:pPr algn="just"/>
            <a:endParaRPr lang="en-US"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Les </a:t>
            </a:r>
            <a:r>
              <a:rPr lang="en-US" sz="1200" kern="1200" dirty="0" err="1">
                <a:solidFill>
                  <a:schemeClr val="tx1"/>
                </a:solidFill>
                <a:effectLst/>
                <a:latin typeface="+mn-lt"/>
                <a:ea typeface="+mn-ea"/>
                <a:cs typeface="+mn-cs"/>
              </a:rPr>
              <a:t>éléments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suivants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contribuent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également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établir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cette</a:t>
            </a:r>
            <a:r>
              <a:rPr lang="en-US" sz="1200" kern="1200" dirty="0">
                <a:solidFill>
                  <a:schemeClr val="tx1"/>
                </a:solidFill>
                <a:effectLst/>
                <a:latin typeface="+mn-lt"/>
                <a:ea typeface="+mn-ea"/>
                <a:cs typeface="+mn-cs"/>
              </a:rPr>
              <a:t> relation de </a:t>
            </a:r>
            <a:r>
              <a:rPr lang="en-US" sz="1200" kern="1200" dirty="0" err="1">
                <a:solidFill>
                  <a:schemeClr val="tx1"/>
                </a:solidFill>
                <a:effectLst/>
                <a:latin typeface="+mn-lt"/>
                <a:ea typeface="+mn-ea"/>
                <a:cs typeface="+mn-cs"/>
              </a:rPr>
              <a:t>confiance</a:t>
            </a:r>
            <a:r>
              <a:rPr lang="en-US" sz="1200" kern="1200" dirty="0">
                <a:solidFill>
                  <a:schemeClr val="tx1"/>
                </a:solidFill>
                <a:effectLst/>
                <a:latin typeface="+mn-lt"/>
                <a:ea typeface="+mn-ea"/>
                <a:cs typeface="+mn-cs"/>
              </a:rPr>
              <a:t> avec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 </a:t>
            </a:r>
          </a:p>
          <a:p>
            <a:pPr algn="just"/>
            <a:r>
              <a:rPr lang="en-US" sz="1200" kern="1200" dirty="0" err="1">
                <a:solidFill>
                  <a:schemeClr val="tx1"/>
                </a:solidFill>
                <a:effectLst/>
                <a:latin typeface="+mn-lt"/>
                <a:ea typeface="+mn-ea"/>
                <a:cs typeface="+mn-cs"/>
              </a:rPr>
              <a:t>Démontrer</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intérêt</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situation ;</a:t>
            </a:r>
          </a:p>
          <a:p>
            <a:pPr algn="just"/>
            <a:r>
              <a:rPr lang="en-US" sz="1200" kern="1200" dirty="0">
                <a:solidFill>
                  <a:schemeClr val="tx1"/>
                </a:solidFill>
                <a:effectLst/>
                <a:latin typeface="+mn-lt"/>
                <a:ea typeface="+mn-ea"/>
                <a:cs typeface="+mn-cs"/>
              </a:rPr>
              <a:t>Dans la </a:t>
            </a:r>
            <a:r>
              <a:rPr lang="en-US" sz="1200" kern="1200" dirty="0" err="1">
                <a:solidFill>
                  <a:schemeClr val="tx1"/>
                </a:solidFill>
                <a:effectLst/>
                <a:latin typeface="+mn-lt"/>
                <a:ea typeface="+mn-ea"/>
                <a:cs typeface="+mn-cs"/>
              </a:rPr>
              <a:t>mesure</a:t>
            </a:r>
            <a:r>
              <a:rPr lang="en-US" sz="1200" kern="1200" dirty="0">
                <a:solidFill>
                  <a:schemeClr val="tx1"/>
                </a:solidFill>
                <a:effectLst/>
                <a:latin typeface="+mn-lt"/>
                <a:ea typeface="+mn-ea"/>
                <a:cs typeface="+mn-cs"/>
              </a:rPr>
              <a:t> du possible,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doit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assisté</a:t>
            </a:r>
            <a:r>
              <a:rPr lang="en-US" sz="1200" kern="1200" dirty="0">
                <a:solidFill>
                  <a:schemeClr val="tx1"/>
                </a:solidFill>
                <a:effectLst/>
                <a:latin typeface="+mn-lt"/>
                <a:ea typeface="+mn-ea"/>
                <a:cs typeface="+mn-cs"/>
              </a:rPr>
              <a:t> par le/la </a:t>
            </a:r>
            <a:r>
              <a:rPr lang="en-US" sz="1200" kern="1200" dirty="0" err="1">
                <a:solidFill>
                  <a:schemeClr val="tx1"/>
                </a:solidFill>
                <a:effectLst/>
                <a:latin typeface="+mn-lt"/>
                <a:ea typeface="+mn-ea"/>
                <a:cs typeface="+mn-cs"/>
              </a:rPr>
              <a:t>même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avocat.e</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défense</a:t>
            </a:r>
            <a:r>
              <a:rPr lang="en-US" sz="1200" kern="1200" dirty="0">
                <a:solidFill>
                  <a:schemeClr val="tx1"/>
                </a:solidFill>
                <a:effectLst/>
                <a:latin typeface="+mn-lt"/>
                <a:ea typeface="+mn-ea"/>
                <a:cs typeface="+mn-cs"/>
              </a:rPr>
              <a:t> du début à la fin de la </a:t>
            </a:r>
            <a:r>
              <a:rPr lang="en-US" sz="1200" kern="1200" dirty="0" err="1">
                <a:solidFill>
                  <a:schemeClr val="tx1"/>
                </a:solidFill>
                <a:effectLst/>
                <a:latin typeface="+mn-lt"/>
                <a:ea typeface="+mn-ea"/>
                <a:cs typeface="+mn-cs"/>
              </a:rPr>
              <a:t>procédure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judiciaire</a:t>
            </a:r>
            <a:r>
              <a:rPr lang="en-US" sz="1200" kern="1200" dirty="0">
                <a:solidFill>
                  <a:schemeClr val="tx1"/>
                </a:solidFill>
                <a:effectLst/>
                <a:latin typeface="+mn-lt"/>
                <a:ea typeface="+mn-ea"/>
                <a:cs typeface="+mn-cs"/>
              </a:rPr>
              <a:t> ;</a:t>
            </a:r>
          </a:p>
          <a:p>
            <a:pPr algn="just"/>
            <a:r>
              <a:rPr lang="en-US" sz="1200" kern="1200" dirty="0" err="1">
                <a:solidFill>
                  <a:schemeClr val="tx1"/>
                </a:solidFill>
                <a:effectLst/>
                <a:latin typeface="+mn-lt"/>
                <a:ea typeface="+mn-ea"/>
                <a:cs typeface="+mn-cs"/>
              </a:rPr>
              <a:t>Comprendre</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rôle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l'avocat.e</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1626857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lgn="just"/>
            <a:r>
              <a:rPr lang="fr-BE" sz="1200" b="1" kern="1200" dirty="0">
                <a:solidFill>
                  <a:schemeClr val="tx1"/>
                </a:solidFill>
                <a:effectLst/>
                <a:latin typeface="+mn-lt"/>
                <a:ea typeface="+mn-ea"/>
                <a:cs typeface="+mn-cs"/>
              </a:rPr>
              <a:t>2.3. Environnement</a:t>
            </a:r>
          </a:p>
          <a:p>
            <a:pPr algn="just"/>
            <a:r>
              <a:rPr lang="en-US" sz="1200" kern="1200" dirty="0">
                <a:solidFill>
                  <a:schemeClr val="tx1"/>
                </a:solidFill>
                <a:effectLst/>
                <a:latin typeface="+mn-lt"/>
                <a:ea typeface="+mn-ea"/>
                <a:cs typeface="+mn-cs"/>
              </a:rPr>
              <a:t>Manuel de Fair Trials, page 57 : "Les conversations </a:t>
            </a:r>
            <a:r>
              <a:rPr lang="en-US" sz="1200" kern="1200" dirty="0" err="1">
                <a:solidFill>
                  <a:schemeClr val="tx1"/>
                </a:solidFill>
                <a:effectLst/>
                <a:latin typeface="+mn-lt"/>
                <a:ea typeface="+mn-ea"/>
                <a:cs typeface="+mn-cs"/>
              </a:rPr>
              <a:t>doivent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avoir</a:t>
            </a:r>
            <a:r>
              <a:rPr lang="en-US" sz="1200" kern="1200" dirty="0">
                <a:solidFill>
                  <a:schemeClr val="tx1"/>
                </a:solidFill>
                <a:effectLst/>
                <a:latin typeface="+mn-lt"/>
                <a:ea typeface="+mn-ea"/>
                <a:cs typeface="+mn-cs"/>
              </a:rPr>
              <a:t> lieu dans un </a:t>
            </a:r>
            <a:r>
              <a:rPr lang="en-US" sz="1200" kern="1200" dirty="0" err="1">
                <a:solidFill>
                  <a:schemeClr val="tx1"/>
                </a:solidFill>
                <a:effectLst/>
                <a:latin typeface="+mn-lt"/>
                <a:ea typeface="+mn-ea"/>
                <a:cs typeface="+mn-cs"/>
              </a:rPr>
              <a:t>environnement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calme</a:t>
            </a:r>
            <a:r>
              <a:rPr lang="en-US" sz="1200" kern="1200" dirty="0">
                <a:solidFill>
                  <a:schemeClr val="tx1"/>
                </a:solidFill>
                <a:effectLst/>
                <a:latin typeface="+mn-lt"/>
                <a:ea typeface="+mn-ea"/>
                <a:cs typeface="+mn-cs"/>
              </a:rPr>
              <a:t> et favorable, qui doit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dans la </a:t>
            </a:r>
            <a:r>
              <a:rPr lang="en-US" sz="1200" kern="1200" dirty="0" err="1">
                <a:solidFill>
                  <a:schemeClr val="tx1"/>
                </a:solidFill>
                <a:effectLst/>
                <a:latin typeface="+mn-lt"/>
                <a:ea typeface="+mn-ea"/>
                <a:cs typeface="+mn-cs"/>
              </a:rPr>
              <a:t>mesure</a:t>
            </a:r>
            <a:r>
              <a:rPr lang="en-US" sz="1200" kern="1200" dirty="0">
                <a:solidFill>
                  <a:schemeClr val="tx1"/>
                </a:solidFill>
                <a:effectLst/>
                <a:latin typeface="+mn-lt"/>
                <a:ea typeface="+mn-ea"/>
                <a:cs typeface="+mn-cs"/>
              </a:rPr>
              <a:t> du possible, exempt de distractions (par </a:t>
            </a:r>
            <a:r>
              <a:rPr lang="en-US" sz="1200" kern="1200" dirty="0" err="1">
                <a:solidFill>
                  <a:schemeClr val="tx1"/>
                </a:solidFill>
                <a:effectLst/>
                <a:latin typeface="+mn-lt"/>
                <a:ea typeface="+mn-ea"/>
                <a:cs typeface="+mn-cs"/>
              </a:rPr>
              <a:t>exemple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d'autres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personnes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présentes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entrant dans la zone, du bruit, des </a:t>
            </a:r>
            <a:r>
              <a:rPr lang="en-US" sz="1200" kern="1200" dirty="0" err="1">
                <a:solidFill>
                  <a:schemeClr val="tx1"/>
                </a:solidFill>
                <a:effectLst/>
                <a:latin typeface="+mn-lt"/>
                <a:ea typeface="+mn-ea"/>
                <a:cs typeface="+mn-cs"/>
              </a:rPr>
              <a:t>appels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téléphoniques</a:t>
            </a:r>
            <a:r>
              <a:rPr lang="en-US" sz="1200" kern="1200" dirty="0">
                <a:solidFill>
                  <a:schemeClr val="tx1"/>
                </a:solidFill>
                <a:effectLst/>
                <a:latin typeface="+mn-lt"/>
                <a:ea typeface="+mn-ea"/>
                <a:cs typeface="+mn-cs"/>
              </a:rPr>
              <a:t> entrants). Un </a:t>
            </a:r>
            <a:r>
              <a:rPr lang="en-US" sz="1200" kern="1200" dirty="0" err="1">
                <a:solidFill>
                  <a:schemeClr val="tx1"/>
                </a:solidFill>
                <a:effectLst/>
                <a:latin typeface="+mn-lt"/>
                <a:ea typeface="+mn-ea"/>
                <a:cs typeface="+mn-cs"/>
              </a:rPr>
              <a:t>environnement</a:t>
            </a:r>
            <a:r>
              <a:rPr lang="en-US" sz="1200" kern="1200" dirty="0">
                <a:solidFill>
                  <a:schemeClr val="tx1"/>
                </a:solidFill>
                <a:effectLst/>
                <a:latin typeface="+mn-lt"/>
                <a:ea typeface="+mn-ea"/>
                <a:cs typeface="+mn-cs"/>
              </a:rPr>
              <a:t> sans distractions </a:t>
            </a:r>
            <a:r>
              <a:rPr lang="en-US" sz="1200" kern="1200" dirty="0" err="1">
                <a:solidFill>
                  <a:schemeClr val="tx1"/>
                </a:solidFill>
                <a:effectLst/>
                <a:latin typeface="+mn-lt"/>
                <a:ea typeface="+mn-ea"/>
                <a:cs typeface="+mn-cs"/>
              </a:rPr>
              <a:t>aidera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l'enfant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s'ouvrir</a:t>
            </a:r>
            <a:r>
              <a:rPr lang="en-US" sz="1200" kern="1200" dirty="0">
                <a:solidFill>
                  <a:schemeClr val="tx1"/>
                </a:solidFill>
                <a:effectLst/>
                <a:latin typeface="+mn-lt"/>
                <a:ea typeface="+mn-ea"/>
                <a:cs typeface="+mn-cs"/>
              </a:rPr>
              <a:t> plus </a:t>
            </a:r>
            <a:r>
              <a:rPr lang="en-US" sz="1200" kern="1200" dirty="0" err="1">
                <a:solidFill>
                  <a:schemeClr val="tx1"/>
                </a:solidFill>
                <a:effectLst/>
                <a:latin typeface="+mn-lt"/>
                <a:ea typeface="+mn-ea"/>
                <a:cs typeface="+mn-cs"/>
              </a:rPr>
              <a:t>facilement</a:t>
            </a:r>
            <a:r>
              <a:rPr lang="en-US" sz="1200" kern="1200" dirty="0">
                <a:solidFill>
                  <a:schemeClr val="tx1"/>
                </a:solidFill>
                <a:effectLst/>
                <a:latin typeface="+mn-lt"/>
                <a:ea typeface="+mn-ea"/>
                <a:cs typeface="+mn-cs"/>
              </a:rPr>
              <a:t>, car il </a:t>
            </a:r>
            <a:r>
              <a:rPr lang="en-US" sz="1200" kern="1200" dirty="0" err="1">
                <a:solidFill>
                  <a:schemeClr val="tx1"/>
                </a:solidFill>
                <a:effectLst/>
                <a:latin typeface="+mn-lt"/>
                <a:ea typeface="+mn-ea"/>
                <a:cs typeface="+mn-cs"/>
              </a:rPr>
              <a:t>pourra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plus </a:t>
            </a:r>
            <a:r>
              <a:rPr lang="en-US" sz="1200" kern="1200" dirty="0" err="1">
                <a:solidFill>
                  <a:schemeClr val="tx1"/>
                </a:solidFill>
                <a:effectLst/>
                <a:latin typeface="+mn-lt"/>
                <a:ea typeface="+mn-ea"/>
                <a:cs typeface="+mn-cs"/>
              </a:rPr>
              <a:t>attentif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mieux</a:t>
            </a:r>
            <a:r>
              <a:rPr lang="en-US" sz="1200" kern="1200" dirty="0">
                <a:solidFill>
                  <a:schemeClr val="tx1"/>
                </a:solidFill>
                <a:effectLst/>
                <a:latin typeface="+mn-lt"/>
                <a:ea typeface="+mn-ea"/>
                <a:cs typeface="+mn-cs"/>
              </a:rPr>
              <a:t> se souvenir et </a:t>
            </a:r>
            <a:r>
              <a:rPr lang="en-US" sz="1200" kern="1200" dirty="0" err="1">
                <a:solidFill>
                  <a:schemeClr val="tx1"/>
                </a:solidFill>
                <a:effectLst/>
                <a:latin typeface="+mn-lt"/>
                <a:ea typeface="+mn-ea"/>
                <a:cs typeface="+mn-cs"/>
              </a:rPr>
              <a:t>récupérer</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informations</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plus précis dans </a:t>
            </a:r>
            <a:r>
              <a:rPr lang="en-US" sz="1200" kern="1200" dirty="0" err="1">
                <a:solidFill>
                  <a:schemeClr val="tx1"/>
                </a:solidFill>
                <a:effectLst/>
                <a:latin typeface="+mn-lt"/>
                <a:ea typeface="+mn-ea"/>
                <a:cs typeface="+mn-cs"/>
              </a:rPr>
              <a:t>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réponses</a:t>
            </a:r>
            <a:r>
              <a:rPr lang="en-US" sz="1200" kern="1200" dirty="0">
                <a:solidFill>
                  <a:schemeClr val="tx1"/>
                </a:solidFill>
                <a:effectLst/>
                <a:latin typeface="+mn-lt"/>
                <a:ea typeface="+mn-ea"/>
                <a:cs typeface="+mn-cs"/>
              </a:rPr>
              <a:t>. (Lamb et al., 2008.)".</a:t>
            </a:r>
          </a:p>
          <a:p>
            <a:pPr algn="just"/>
            <a:endParaRPr lang="en-US" sz="1200" b="1" kern="1200" dirty="0">
              <a:solidFill>
                <a:schemeClr val="tx1"/>
              </a:solidFill>
              <a:effectLst/>
              <a:latin typeface="+mn-lt"/>
              <a:ea typeface="+mn-ea"/>
              <a:cs typeface="+mn-cs"/>
            </a:endParaRPr>
          </a:p>
          <a:p>
            <a:pPr lvl="1" algn="just"/>
            <a:r>
              <a:rPr lang="en-US" sz="1200" b="1" kern="1200" dirty="0">
                <a:solidFill>
                  <a:schemeClr val="tx1"/>
                </a:solidFill>
                <a:effectLst/>
                <a:latin typeface="+mn-lt"/>
                <a:ea typeface="+mn-ea"/>
                <a:cs typeface="+mn-cs"/>
              </a:rPr>
              <a:t>2.4. </a:t>
            </a:r>
            <a:r>
              <a:rPr lang="en-US" sz="1200" b="1" kern="1200" dirty="0" err="1">
                <a:solidFill>
                  <a:schemeClr val="tx1"/>
                </a:solidFill>
                <a:effectLst/>
                <a:latin typeface="+mn-lt"/>
                <a:ea typeface="+mn-ea"/>
                <a:cs typeface="+mn-cs"/>
              </a:rPr>
              <a:t>Confidentialité</a:t>
            </a:r>
            <a:r>
              <a:rPr lang="en-US" sz="1200" b="1" kern="1200" dirty="0">
                <a:solidFill>
                  <a:schemeClr val="tx1"/>
                </a:solidFill>
                <a:effectLst/>
                <a:latin typeface="+mn-lt"/>
                <a:ea typeface="+mn-ea"/>
                <a:cs typeface="+mn-cs"/>
              </a:rPr>
              <a:t> </a:t>
            </a:r>
            <a:endParaRPr lang="fr-BE" sz="1200" b="1" kern="1200" dirty="0">
              <a:solidFill>
                <a:schemeClr val="tx1"/>
              </a:solidFill>
              <a:effectLst/>
              <a:latin typeface="+mn-lt"/>
              <a:ea typeface="+mn-ea"/>
              <a:cs typeface="+mn-cs"/>
            </a:endParaRPr>
          </a:p>
          <a:p>
            <a:pPr algn="just"/>
            <a:endParaRPr lang="en-US" sz="1200" kern="1200" dirty="0">
              <a:solidFill>
                <a:schemeClr val="tx1"/>
              </a:solidFill>
              <a:effectLst/>
              <a:latin typeface="+mn-lt"/>
              <a:ea typeface="+mn-ea"/>
              <a:cs typeface="+mn-cs"/>
            </a:endParaRPr>
          </a:p>
          <a:p>
            <a:pPr algn="just"/>
            <a:r>
              <a:rPr lang="fr-BE" sz="1200" kern="1200" dirty="0">
                <a:solidFill>
                  <a:schemeClr val="tx1"/>
                </a:solidFill>
                <a:effectLst/>
                <a:latin typeface="+mn-lt"/>
                <a:ea typeface="+mn-ea"/>
                <a:cs typeface="+mn-cs"/>
              </a:rPr>
              <a:t>Extraits du Manuel de </a:t>
            </a:r>
            <a:r>
              <a:rPr lang="fr-BE" sz="1200" kern="1200" dirty="0" err="1">
                <a:solidFill>
                  <a:schemeClr val="tx1"/>
                </a:solidFill>
                <a:effectLst/>
                <a:latin typeface="+mn-lt"/>
                <a:ea typeface="+mn-ea"/>
                <a:cs typeface="+mn-cs"/>
              </a:rPr>
              <a:t>Fair</a:t>
            </a:r>
            <a:r>
              <a:rPr lang="fr-BE" sz="1200" kern="1200" dirty="0">
                <a:solidFill>
                  <a:schemeClr val="tx1"/>
                </a:solidFill>
                <a:effectLst/>
                <a:latin typeface="+mn-lt"/>
                <a:ea typeface="+mn-ea"/>
                <a:cs typeface="+mn-cs"/>
              </a:rPr>
              <a:t> trials, page 59 :</a:t>
            </a:r>
          </a:p>
          <a:p>
            <a:pPr algn="just"/>
            <a:r>
              <a:rPr lang="fr-BE" sz="1200" kern="1200" dirty="0">
                <a:solidFill>
                  <a:schemeClr val="tx1"/>
                </a:solidFill>
                <a:effectLst/>
                <a:latin typeface="+mn-lt"/>
                <a:ea typeface="+mn-ea"/>
                <a:cs typeface="+mn-cs"/>
              </a:rPr>
              <a:t>« Assurer à l'enfant que les informations </a:t>
            </a:r>
            <a:r>
              <a:rPr lang="fr-BE" sz="1200" b="1" kern="1200" dirty="0">
                <a:solidFill>
                  <a:schemeClr val="tx1"/>
                </a:solidFill>
                <a:effectLst/>
                <a:latin typeface="+mn-lt"/>
                <a:ea typeface="+mn-ea"/>
                <a:cs typeface="+mn-cs"/>
              </a:rPr>
              <a:t>seront traitées de manière confidentielle l'aidera à se sentir plus en sécurité et lui permettra de parler plus librement à ses </a:t>
            </a:r>
            <a:r>
              <a:rPr lang="fr-BE" sz="1200" b="1" kern="1200" dirty="0" err="1">
                <a:solidFill>
                  <a:schemeClr val="tx1"/>
                </a:solidFill>
                <a:effectLst/>
                <a:latin typeface="+mn-lt"/>
                <a:ea typeface="+mn-ea"/>
                <a:cs typeface="+mn-cs"/>
              </a:rPr>
              <a:t>avocat.e.s</a:t>
            </a:r>
            <a:r>
              <a:rPr lang="fr-BE" sz="1200" b="1" kern="1200" dirty="0">
                <a:solidFill>
                  <a:schemeClr val="tx1"/>
                </a:solidFill>
                <a:effectLst/>
                <a:latin typeface="+mn-lt"/>
                <a:ea typeface="+mn-ea"/>
                <a:cs typeface="+mn-cs"/>
              </a:rPr>
              <a:t> </a:t>
            </a:r>
            <a:r>
              <a:rPr lang="fr-BE" sz="1200" kern="1200" dirty="0">
                <a:solidFill>
                  <a:schemeClr val="tx1"/>
                </a:solidFill>
                <a:effectLst/>
                <a:latin typeface="+mn-lt"/>
                <a:ea typeface="+mn-ea"/>
                <a:cs typeface="+mn-cs"/>
              </a:rPr>
              <a:t>(Les recherches sur les soins de santé montrent que les enfants sont plus disposés à divulguer des informations sensibles lorsqu'une visite médicale est commencée par une brève discussion sur la confidentialité » (Grant et al., 2008).</a:t>
            </a:r>
          </a:p>
          <a:p>
            <a:pPr algn="just"/>
            <a:endParaRPr lang="fr-BE" sz="1200" kern="1200" dirty="0">
              <a:solidFill>
                <a:schemeClr val="tx1"/>
              </a:solidFill>
              <a:effectLst/>
              <a:latin typeface="+mn-lt"/>
              <a:ea typeface="+mn-ea"/>
              <a:cs typeface="+mn-cs"/>
            </a:endParaRPr>
          </a:p>
          <a:p>
            <a:pPr algn="just"/>
            <a:r>
              <a:rPr lang="fr-BE" sz="1200" kern="1200" dirty="0">
                <a:solidFill>
                  <a:schemeClr val="tx1"/>
                </a:solidFill>
                <a:effectLst/>
                <a:latin typeface="+mn-lt"/>
                <a:ea typeface="+mn-ea"/>
                <a:cs typeface="+mn-cs"/>
              </a:rPr>
              <a:t>Les études montrent que</a:t>
            </a:r>
            <a:r>
              <a:rPr lang="fr-BE" sz="1200" b="1" kern="1200" dirty="0">
                <a:solidFill>
                  <a:schemeClr val="tx1"/>
                </a:solidFill>
                <a:effectLst/>
                <a:latin typeface="+mn-lt"/>
                <a:ea typeface="+mn-ea"/>
                <a:cs typeface="+mn-cs"/>
              </a:rPr>
              <a:t> les réponses des enfants sont influencées par la présence d'autres personnes.</a:t>
            </a:r>
            <a:r>
              <a:rPr lang="fr-BE" sz="1200" kern="1200" dirty="0">
                <a:solidFill>
                  <a:schemeClr val="tx1"/>
                </a:solidFill>
                <a:effectLst/>
                <a:latin typeface="+mn-lt"/>
                <a:ea typeface="+mn-ea"/>
                <a:cs typeface="+mn-cs"/>
              </a:rPr>
              <a:t> Ils peuvent, par exemple, être réticents à accuser les adultes ou leurs pairs en leur présence, ou ils peuvent chercher des indices auprès des adultes lorsqu'ils donnent des réponses. Les parents peuvent aider les enfants à surmonter ces difficultés, mais cela dépend de la nature de la relation entre le parent et l'enfant, et du type de soutien que le parent apporte. (</a:t>
            </a:r>
            <a:r>
              <a:rPr lang="fr-BE" sz="1200" kern="1200" dirty="0" err="1">
                <a:solidFill>
                  <a:schemeClr val="tx1"/>
                </a:solidFill>
                <a:effectLst/>
                <a:latin typeface="+mn-lt"/>
                <a:ea typeface="+mn-ea"/>
                <a:cs typeface="+mn-cs"/>
              </a:rPr>
              <a:t>Saywitz</a:t>
            </a:r>
            <a:r>
              <a:rPr lang="fr-BE" sz="1200" kern="1200" dirty="0">
                <a:solidFill>
                  <a:schemeClr val="tx1"/>
                </a:solidFill>
                <a:effectLst/>
                <a:latin typeface="+mn-lt"/>
                <a:ea typeface="+mn-ea"/>
                <a:cs typeface="+mn-cs"/>
              </a:rPr>
              <a:t> et al., 2010.)</a:t>
            </a:r>
          </a:p>
          <a:p>
            <a:pPr algn="just"/>
            <a:endParaRPr lang="fr-BE" sz="1200" kern="1200" dirty="0">
              <a:solidFill>
                <a:schemeClr val="tx1"/>
              </a:solidFill>
              <a:effectLst/>
              <a:latin typeface="+mn-lt"/>
              <a:ea typeface="+mn-ea"/>
              <a:cs typeface="+mn-cs"/>
            </a:endParaRPr>
          </a:p>
          <a:p>
            <a:pPr algn="just"/>
            <a:r>
              <a:rPr lang="fr-BE" sz="1200" kern="1200" dirty="0">
                <a:solidFill>
                  <a:schemeClr val="tx1"/>
                </a:solidFill>
                <a:effectLst/>
                <a:latin typeface="+mn-lt"/>
                <a:ea typeface="+mn-ea"/>
                <a:cs typeface="+mn-cs"/>
              </a:rPr>
              <a:t>Il peut être nécessaire d'aborder les questions sensibles seul à seul avec l'enfant en l'absence de ses </a:t>
            </a:r>
            <a:r>
              <a:rPr lang="fr-BE" sz="1200" b="1" kern="1200" dirty="0">
                <a:solidFill>
                  <a:schemeClr val="tx1"/>
                </a:solidFill>
                <a:effectLst/>
                <a:latin typeface="+mn-lt"/>
                <a:ea typeface="+mn-ea"/>
                <a:cs typeface="+mn-cs"/>
              </a:rPr>
              <a:t>parents</a:t>
            </a:r>
            <a:r>
              <a:rPr lang="fr-BE" sz="1200" kern="1200" dirty="0">
                <a:solidFill>
                  <a:schemeClr val="tx1"/>
                </a:solidFill>
                <a:effectLst/>
                <a:latin typeface="+mn-lt"/>
                <a:ea typeface="+mn-ea"/>
                <a:cs typeface="+mn-cs"/>
              </a:rPr>
              <a:t>. Lorsque les parents sont présents, un enfant peut essayer de dissimuler des informations qui pourraient contrarier les parents ou qui changeraient leur perception de l'enfant. Les </a:t>
            </a:r>
            <a:r>
              <a:rPr lang="fr-BE" sz="1200" kern="1200" dirty="0" err="1">
                <a:solidFill>
                  <a:schemeClr val="tx1"/>
                </a:solidFill>
                <a:effectLst/>
                <a:latin typeface="+mn-lt"/>
                <a:ea typeface="+mn-ea"/>
                <a:cs typeface="+mn-cs"/>
              </a:rPr>
              <a:t>avocat.e.s</a:t>
            </a:r>
            <a:r>
              <a:rPr lang="fr-BE" sz="1200" kern="1200" dirty="0">
                <a:solidFill>
                  <a:schemeClr val="tx1"/>
                </a:solidFill>
                <a:effectLst/>
                <a:latin typeface="+mn-lt"/>
                <a:ea typeface="+mn-ea"/>
                <a:cs typeface="+mn-cs"/>
              </a:rPr>
              <a:t> peuvent souhaiter surmonter ce problème en parlant à l'enfant seul à seul et en l'assurant qu'il n'a pas besoin de tout révéler à ses parents. Toutefois, dans le contexte d'une audience au tribunal, cela peut s'avérer plus difficile. L'</a:t>
            </a:r>
            <a:r>
              <a:rPr lang="fr-BE" sz="1200" kern="1200" dirty="0" err="1">
                <a:solidFill>
                  <a:schemeClr val="tx1"/>
                </a:solidFill>
                <a:effectLst/>
                <a:latin typeface="+mn-lt"/>
                <a:ea typeface="+mn-ea"/>
                <a:cs typeface="+mn-cs"/>
              </a:rPr>
              <a:t>avocat.e</a:t>
            </a:r>
            <a:r>
              <a:rPr lang="fr-BE" sz="1200" kern="1200" baseline="0" dirty="0">
                <a:solidFill>
                  <a:schemeClr val="tx1"/>
                </a:solidFill>
                <a:effectLst/>
                <a:latin typeface="+mn-lt"/>
                <a:ea typeface="+mn-ea"/>
                <a:cs typeface="+mn-cs"/>
              </a:rPr>
              <a:t> </a:t>
            </a:r>
            <a:r>
              <a:rPr lang="fr-BE" sz="1200" kern="1200" dirty="0">
                <a:solidFill>
                  <a:schemeClr val="tx1"/>
                </a:solidFill>
                <a:effectLst/>
                <a:latin typeface="+mn-lt"/>
                <a:ea typeface="+mn-ea"/>
                <a:cs typeface="+mn-cs"/>
              </a:rPr>
              <a:t>peut être </a:t>
            </a:r>
            <a:r>
              <a:rPr lang="fr-BE" sz="1200" kern="1200" dirty="0" err="1">
                <a:solidFill>
                  <a:schemeClr val="tx1"/>
                </a:solidFill>
                <a:effectLst/>
                <a:latin typeface="+mn-lt"/>
                <a:ea typeface="+mn-ea"/>
                <a:cs typeface="+mn-cs"/>
              </a:rPr>
              <a:t>amené.e</a:t>
            </a:r>
            <a:r>
              <a:rPr lang="fr-BE" sz="1200" kern="1200" dirty="0">
                <a:solidFill>
                  <a:schemeClr val="tx1"/>
                </a:solidFill>
                <a:effectLst/>
                <a:latin typeface="+mn-lt"/>
                <a:ea typeface="+mn-ea"/>
                <a:cs typeface="+mn-cs"/>
              </a:rPr>
              <a:t> à informer le juge des difficultés que l'enfant pourrait avoir à discuter de certains aspects de l'infraction en présence de ses parents, et à demander que ceux-ci soient exclus de la salle d'audience. Il est également important de </a:t>
            </a:r>
            <a:r>
              <a:rPr lang="fr-BE" sz="1200" b="1" kern="1200" dirty="0">
                <a:solidFill>
                  <a:schemeClr val="tx1"/>
                </a:solidFill>
                <a:effectLst/>
                <a:latin typeface="+mn-lt"/>
                <a:ea typeface="+mn-ea"/>
                <a:cs typeface="+mn-cs"/>
              </a:rPr>
              <a:t>discuter avec l'enfant des informations qui seront données aux parents à leur retour, de la manière dont la conversation peut être résumée et des informations qui resteront confidentielles</a:t>
            </a:r>
            <a:r>
              <a:rPr lang="fr-BE" sz="1200" kern="1200" dirty="0">
                <a:solidFill>
                  <a:schemeClr val="tx1"/>
                </a:solidFill>
                <a:effectLst/>
                <a:latin typeface="+mn-lt"/>
                <a:ea typeface="+mn-ea"/>
                <a:cs typeface="+mn-cs"/>
              </a:rPr>
              <a:t>. (Grant et al., 2008.)"</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242713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b="1" i="1" dirty="0"/>
              <a:t>Quel est le problème avec ces phrases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mn-lt"/>
                <a:ea typeface="+mn-ea"/>
                <a:cs typeface="+mn-cs"/>
              </a:rPr>
              <a:t>Lisez les phrases suivantes et discutez-en avec les participants. Quel est le problème de ces phrases ? Comment pouvons-nous les reformuler pour qu'elles soient plus adaptées aux enfants ?</a:t>
            </a:r>
            <a:endParaRPr lang="fr-B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b="1" i="1" dirty="0"/>
          </a:p>
          <a:p>
            <a:pPr marL="342900" indent="-342900" algn="just">
              <a:lnSpc>
                <a:spcPct val="150000"/>
              </a:lnSpc>
              <a:buFont typeface="+mj-lt"/>
              <a:buAutoNum type="arabicPeriod"/>
            </a:pPr>
            <a:r>
              <a:rPr lang="en-US" i="1" dirty="0"/>
              <a:t>“Au plus </a:t>
            </a:r>
            <a:r>
              <a:rPr lang="en-US" i="1" dirty="0" err="1"/>
              <a:t>vite</a:t>
            </a:r>
            <a:r>
              <a:rPr lang="en-US" i="1" dirty="0"/>
              <a:t> </a:t>
            </a:r>
            <a:r>
              <a:rPr lang="en-US" i="1" dirty="0" err="1"/>
              <a:t>tu</a:t>
            </a:r>
            <a:r>
              <a:rPr lang="en-US" i="1" dirty="0"/>
              <a:t> nous auras dis </a:t>
            </a:r>
            <a:r>
              <a:rPr lang="en-US" i="1" dirty="0" err="1"/>
              <a:t>ce</a:t>
            </a:r>
            <a:r>
              <a:rPr lang="en-US" i="1" dirty="0"/>
              <a:t> </a:t>
            </a:r>
            <a:r>
              <a:rPr lang="en-US" i="1" dirty="0" err="1"/>
              <a:t>qu’il</a:t>
            </a:r>
            <a:r>
              <a:rPr lang="en-US" i="1" dirty="0"/>
              <a:t> </a:t>
            </a:r>
            <a:r>
              <a:rPr lang="en-US" i="1" dirty="0" err="1"/>
              <a:t>s’est</a:t>
            </a:r>
            <a:r>
              <a:rPr lang="en-US" i="1" dirty="0"/>
              <a:t> passé, au plus </a:t>
            </a:r>
            <a:r>
              <a:rPr lang="en-US" i="1" dirty="0" err="1"/>
              <a:t>vite</a:t>
            </a:r>
            <a:r>
              <a:rPr lang="en-US" i="1" dirty="0"/>
              <a:t> </a:t>
            </a:r>
            <a:r>
              <a:rPr lang="en-US" i="1" dirty="0" err="1"/>
              <a:t>tu</a:t>
            </a:r>
            <a:r>
              <a:rPr lang="en-US" i="1" dirty="0"/>
              <a:t> </a:t>
            </a:r>
            <a:r>
              <a:rPr lang="en-US" i="1" dirty="0" err="1"/>
              <a:t>seras</a:t>
            </a:r>
            <a:r>
              <a:rPr lang="en-US" i="1" dirty="0"/>
              <a:t> </a:t>
            </a:r>
            <a:r>
              <a:rPr lang="en-US" i="1" dirty="0" err="1"/>
              <a:t>sortis</a:t>
            </a:r>
            <a:r>
              <a:rPr lang="en-US" i="1" dirty="0"/>
              <a:t> du commissariat.” le </a:t>
            </a:r>
            <a:r>
              <a:rPr lang="en-US" i="1" dirty="0" err="1"/>
              <a:t>problème</a:t>
            </a:r>
            <a:r>
              <a:rPr lang="en-US" i="1" dirty="0"/>
              <a:t> de </a:t>
            </a:r>
            <a:r>
              <a:rPr lang="en-US" i="1" dirty="0" err="1"/>
              <a:t>cette</a:t>
            </a:r>
            <a:r>
              <a:rPr lang="en-US" i="1" dirty="0"/>
              <a:t> phrase </a:t>
            </a:r>
            <a:r>
              <a:rPr lang="en-US" i="1" dirty="0" err="1"/>
              <a:t>est</a:t>
            </a:r>
            <a:r>
              <a:rPr lang="en-US" i="1" dirty="0"/>
              <a:t> </a:t>
            </a:r>
            <a:r>
              <a:rPr lang="en-US" i="1" dirty="0" err="1"/>
              <a:t>qu’elle</a:t>
            </a:r>
            <a:r>
              <a:rPr lang="en-US" i="1" dirty="0"/>
              <a:t> </a:t>
            </a:r>
            <a:r>
              <a:rPr lang="en-US" i="1" dirty="0" err="1"/>
              <a:t>exerce</a:t>
            </a:r>
            <a:r>
              <a:rPr lang="en-US" i="1" dirty="0"/>
              <a:t> </a:t>
            </a:r>
            <a:r>
              <a:rPr lang="en-US" i="1" dirty="0" err="1"/>
              <a:t>une</a:t>
            </a:r>
            <a:r>
              <a:rPr lang="en-US" i="1" dirty="0"/>
              <a:t> </a:t>
            </a:r>
            <a:r>
              <a:rPr lang="en-US" i="1" dirty="0" err="1"/>
              <a:t>certaine</a:t>
            </a:r>
            <a:r>
              <a:rPr lang="en-US" i="1" dirty="0"/>
              <a:t> pression sur </a:t>
            </a:r>
            <a:r>
              <a:rPr lang="en-US" i="1" dirty="0" err="1"/>
              <a:t>l’enfant</a:t>
            </a:r>
            <a:r>
              <a:rPr lang="en-US" i="1" dirty="0"/>
              <a:t> et le </a:t>
            </a:r>
            <a:r>
              <a:rPr lang="en-US" i="1" dirty="0" err="1"/>
              <a:t>pousser</a:t>
            </a:r>
            <a:r>
              <a:rPr lang="en-US" i="1" dirty="0"/>
              <a:t> à </a:t>
            </a:r>
            <a:r>
              <a:rPr lang="en-US" i="1" dirty="0" err="1"/>
              <a:t>être</a:t>
            </a:r>
            <a:r>
              <a:rPr lang="en-US" i="1" dirty="0"/>
              <a:t> “</a:t>
            </a:r>
            <a:r>
              <a:rPr lang="en-US" i="1" dirty="0" err="1"/>
              <a:t>compliante</a:t>
            </a:r>
            <a:r>
              <a:rPr lang="en-US" i="1" dirty="0"/>
              <a:t>” (</a:t>
            </a:r>
            <a:r>
              <a:rPr lang="en-US" i="1" dirty="0" err="1"/>
              <a:t>obtempérer</a:t>
            </a:r>
            <a:r>
              <a:rPr lang="en-US" i="1" dirty="0"/>
              <a:t>/se </a:t>
            </a:r>
            <a:r>
              <a:rPr lang="en-US" i="1" dirty="0" err="1"/>
              <a:t>soumettre</a:t>
            </a:r>
            <a:r>
              <a:rPr lang="en-US" i="1" dirty="0"/>
              <a:t>)</a:t>
            </a:r>
          </a:p>
          <a:p>
            <a:pPr marL="342900" indent="-342900" algn="just">
              <a:lnSpc>
                <a:spcPct val="150000"/>
              </a:lnSpc>
              <a:buFont typeface="+mj-lt"/>
              <a:buAutoNum type="arabicPeriod"/>
            </a:pPr>
            <a:r>
              <a:rPr lang="en-US" i="1" dirty="0"/>
              <a:t>“Toi, </a:t>
            </a:r>
            <a:r>
              <a:rPr lang="en-US" i="1" dirty="0" err="1"/>
              <a:t>tu</a:t>
            </a:r>
            <a:r>
              <a:rPr lang="en-US" i="1" dirty="0"/>
              <a:t> </a:t>
            </a:r>
            <a:r>
              <a:rPr lang="en-US" i="1" dirty="0" err="1"/>
              <a:t>aimes</a:t>
            </a:r>
            <a:r>
              <a:rPr lang="en-US" i="1" dirty="0"/>
              <a:t> passer du temps avec ton </a:t>
            </a:r>
            <a:r>
              <a:rPr lang="en-US" i="1" dirty="0" err="1"/>
              <a:t>père</a:t>
            </a:r>
            <a:r>
              <a:rPr lang="en-US" i="1" dirty="0"/>
              <a:t> ?” </a:t>
            </a:r>
            <a:r>
              <a:rPr lang="fr-FR" i="1" dirty="0"/>
              <a:t>cette question est une question suggestive, elle influence la réponse et il est plus probable que l'enfant réponde "oui" pour ne pas contredire la personne qui pose la question.</a:t>
            </a:r>
            <a:endParaRPr lang="en-US" i="1" dirty="0"/>
          </a:p>
          <a:p>
            <a:pPr marL="342900" indent="-342900" algn="just">
              <a:lnSpc>
                <a:spcPct val="150000"/>
              </a:lnSpc>
              <a:buFont typeface="+mj-lt"/>
              <a:buAutoNum type="arabicPeriod"/>
            </a:pPr>
            <a:r>
              <a:rPr lang="en-US" i="1" dirty="0"/>
              <a:t>“Est-</a:t>
            </a:r>
            <a:r>
              <a:rPr lang="en-US" i="1" dirty="0" err="1"/>
              <a:t>ce</a:t>
            </a:r>
            <a:r>
              <a:rPr lang="en-US" i="1" dirty="0"/>
              <a:t> que le garçons qui vit </a:t>
            </a:r>
            <a:r>
              <a:rPr lang="en-US" i="1" dirty="0" err="1"/>
              <a:t>en</a:t>
            </a:r>
            <a:r>
              <a:rPr lang="en-US" i="1" dirty="0"/>
              <a:t> face de chez </a:t>
            </a:r>
            <a:r>
              <a:rPr lang="en-US" i="1" dirty="0" err="1"/>
              <a:t>toi</a:t>
            </a:r>
            <a:r>
              <a:rPr lang="en-US" i="1" dirty="0"/>
              <a:t> </a:t>
            </a:r>
            <a:r>
              <a:rPr lang="en-US" i="1" dirty="0" err="1"/>
              <a:t>t’a</a:t>
            </a:r>
            <a:r>
              <a:rPr lang="en-US" i="1" dirty="0"/>
              <a:t> </a:t>
            </a:r>
            <a:r>
              <a:rPr lang="en-US" i="1" dirty="0" err="1"/>
              <a:t>dit</a:t>
            </a:r>
            <a:r>
              <a:rPr lang="en-US" i="1" dirty="0"/>
              <a:t> de faire </a:t>
            </a:r>
            <a:r>
              <a:rPr lang="en-US" i="1" dirty="0" err="1"/>
              <a:t>ça</a:t>
            </a:r>
            <a:r>
              <a:rPr lang="en-US" i="1" dirty="0"/>
              <a:t> ?” </a:t>
            </a:r>
            <a:r>
              <a:rPr lang="fr-FR" i="1" dirty="0"/>
              <a:t>le problème de cette phrase est qu'elle contient trop de conjonctions, de propositions relatives. </a:t>
            </a:r>
            <a:endParaRPr lang="en-US" i="1" dirty="0"/>
          </a:p>
          <a:p>
            <a:pPr marL="342900" indent="-342900" algn="just">
              <a:lnSpc>
                <a:spcPct val="150000"/>
              </a:lnSpc>
              <a:buFont typeface="+mj-lt"/>
              <a:buAutoNum type="arabicPeriod"/>
            </a:pPr>
            <a:r>
              <a:rPr lang="en-US" i="1" dirty="0"/>
              <a:t>“</a:t>
            </a:r>
            <a:r>
              <a:rPr lang="en-US" i="1" dirty="0" err="1"/>
              <a:t>Mais</a:t>
            </a:r>
            <a:r>
              <a:rPr lang="en-US" i="1" dirty="0"/>
              <a:t> </a:t>
            </a:r>
            <a:r>
              <a:rPr lang="en-US" i="1" dirty="0" err="1"/>
              <a:t>tu</a:t>
            </a:r>
            <a:r>
              <a:rPr lang="en-US" i="1" dirty="0"/>
              <a:t> </a:t>
            </a:r>
            <a:r>
              <a:rPr lang="en-US" i="1" dirty="0" err="1"/>
              <a:t>n’avais</a:t>
            </a:r>
            <a:r>
              <a:rPr lang="en-US" i="1" dirty="0"/>
              <a:t> </a:t>
            </a:r>
            <a:r>
              <a:rPr lang="en-US" i="1" dirty="0" err="1"/>
              <a:t>rien</a:t>
            </a:r>
            <a:r>
              <a:rPr lang="en-US" i="1" dirty="0"/>
              <a:t> dans les poches, non ?“ le </a:t>
            </a:r>
            <a:r>
              <a:rPr lang="en-US" i="1" dirty="0" err="1"/>
              <a:t>problème</a:t>
            </a:r>
            <a:r>
              <a:rPr lang="en-US" i="1" dirty="0"/>
              <a:t> de </a:t>
            </a:r>
            <a:r>
              <a:rPr lang="en-US" i="1" dirty="0" err="1"/>
              <a:t>cette</a:t>
            </a:r>
            <a:r>
              <a:rPr lang="en-US" i="1" dirty="0"/>
              <a:t> question </a:t>
            </a:r>
            <a:r>
              <a:rPr lang="en-US" i="1" dirty="0" err="1"/>
              <a:t>est</a:t>
            </a:r>
            <a:r>
              <a:rPr lang="en-US" i="1" dirty="0"/>
              <a:t> </a:t>
            </a:r>
            <a:r>
              <a:rPr lang="en-US" i="1" dirty="0" err="1"/>
              <a:t>qu’elle</a:t>
            </a:r>
            <a:r>
              <a:rPr lang="en-US" i="1" dirty="0"/>
              <a:t> </a:t>
            </a:r>
            <a:r>
              <a:rPr lang="en-US" i="1" dirty="0" err="1"/>
              <a:t>utilise</a:t>
            </a:r>
            <a:r>
              <a:rPr lang="en-US" i="1" dirty="0"/>
              <a:t> </a:t>
            </a:r>
            <a:r>
              <a:rPr lang="en-US" i="1" dirty="0" err="1"/>
              <a:t>une</a:t>
            </a:r>
            <a:r>
              <a:rPr lang="en-US" i="1" dirty="0"/>
              <a:t> double </a:t>
            </a:r>
            <a:r>
              <a:rPr lang="en-US" i="1" dirty="0" err="1"/>
              <a:t>négative</a:t>
            </a:r>
            <a:endParaRPr lang="en-US" i="1" dirty="0"/>
          </a:p>
          <a:p>
            <a:pPr marL="342900" indent="-342900" algn="just">
              <a:lnSpc>
                <a:spcPct val="150000"/>
              </a:lnSpc>
              <a:buFont typeface="+mj-lt"/>
              <a:buAutoNum type="arabicPeriod"/>
            </a:pPr>
            <a:r>
              <a:rPr lang="en-US" i="1" dirty="0"/>
              <a:t>“Est-</a:t>
            </a:r>
            <a:r>
              <a:rPr lang="en-US" i="1" dirty="0" err="1"/>
              <a:t>ce</a:t>
            </a:r>
            <a:r>
              <a:rPr lang="en-US" i="1" dirty="0"/>
              <a:t> que </a:t>
            </a:r>
            <a:r>
              <a:rPr lang="en-US" i="1" dirty="0" err="1"/>
              <a:t>tu</a:t>
            </a:r>
            <a:r>
              <a:rPr lang="en-US" i="1" dirty="0"/>
              <a:t> serais </a:t>
            </a:r>
            <a:r>
              <a:rPr lang="en-US" i="1" dirty="0" err="1"/>
              <a:t>allé</a:t>
            </a:r>
            <a:r>
              <a:rPr lang="en-US" i="1" dirty="0"/>
              <a:t> à </a:t>
            </a:r>
            <a:r>
              <a:rPr lang="en-US" i="1" dirty="0" err="1"/>
              <a:t>l’école</a:t>
            </a:r>
            <a:r>
              <a:rPr lang="en-US" i="1" dirty="0"/>
              <a:t> </a:t>
            </a:r>
            <a:r>
              <a:rPr lang="en-US" i="1" dirty="0" err="1"/>
              <a:t>si</a:t>
            </a:r>
            <a:r>
              <a:rPr lang="en-US" i="1" dirty="0"/>
              <a:t> </a:t>
            </a:r>
            <a:r>
              <a:rPr lang="en-US" i="1" dirty="0" err="1"/>
              <a:t>tu</a:t>
            </a:r>
            <a:r>
              <a:rPr lang="en-US" i="1" dirty="0"/>
              <a:t> </a:t>
            </a:r>
            <a:r>
              <a:rPr lang="en-US" i="1" dirty="0" err="1"/>
              <a:t>avais</a:t>
            </a:r>
            <a:r>
              <a:rPr lang="en-US" i="1" dirty="0"/>
              <a:t> fait </a:t>
            </a:r>
            <a:r>
              <a:rPr lang="en-US" i="1" dirty="0" err="1"/>
              <a:t>tes</a:t>
            </a:r>
            <a:r>
              <a:rPr lang="en-US" i="1" dirty="0"/>
              <a:t> devoirs ? “</a:t>
            </a:r>
            <a:r>
              <a:rPr lang="fr-FR" i="1" dirty="0"/>
              <a:t>le problème avec cette question est qu'elle est conditionnelle et encourage l'individu à prétendre ou à imaginer ce qui aurait pu se passer.</a:t>
            </a:r>
            <a:endParaRPr lang="en-GB" i="1"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575942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kern="1200" dirty="0">
                <a:solidFill>
                  <a:schemeClr val="tx1"/>
                </a:solidFill>
                <a:effectLst/>
                <a:latin typeface="+mn-lt"/>
                <a:ea typeface="+mn-ea"/>
                <a:cs typeface="+mn-cs"/>
              </a:rPr>
              <a:t>3. Échanger efficacement des messages</a:t>
            </a:r>
          </a:p>
          <a:p>
            <a:pPr lvl="0"/>
            <a:r>
              <a:rPr lang="fr-FR" sz="1200" b="0" kern="1200" dirty="0">
                <a:solidFill>
                  <a:schemeClr val="tx1"/>
                </a:solidFill>
                <a:effectLst/>
                <a:latin typeface="+mn-lt"/>
                <a:ea typeface="+mn-ea"/>
                <a:cs typeface="+mn-cs"/>
              </a:rPr>
              <a:t>Pour être sûr que le message que nous envoyons est correctement reçu et compris par notre interlocuteur, nous devons adapter notre langage (3.1.) mais aussi utiliser positivement la communication non verbale (3.2).</a:t>
            </a:r>
          </a:p>
          <a:p>
            <a:pPr lvl="0"/>
            <a:endParaRPr lang="fr-FR" sz="1200" b="1"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3.1. Adapter le langage</a:t>
            </a:r>
          </a:p>
          <a:p>
            <a:pPr lvl="0"/>
            <a:r>
              <a:rPr lang="fr-FR" sz="1200" b="1" kern="1200" dirty="0">
                <a:solidFill>
                  <a:schemeClr val="tx1"/>
                </a:solidFill>
                <a:effectLst/>
                <a:latin typeface="+mn-lt"/>
                <a:ea typeface="+mn-ea"/>
                <a:cs typeface="+mn-cs"/>
              </a:rPr>
              <a:t> </a:t>
            </a:r>
          </a:p>
          <a:p>
            <a:pPr lvl="0"/>
            <a:r>
              <a:rPr lang="fr-FR" sz="1200" b="0" kern="1200" dirty="0">
                <a:solidFill>
                  <a:schemeClr val="tx1"/>
                </a:solidFill>
                <a:effectLst/>
                <a:latin typeface="+mn-lt"/>
                <a:ea typeface="+mn-ea"/>
                <a:cs typeface="+mn-cs"/>
              </a:rPr>
              <a:t>Extrait du Manuel de </a:t>
            </a:r>
            <a:r>
              <a:rPr lang="fr-FR" sz="1200" b="0" kern="1200" dirty="0" err="1">
                <a:solidFill>
                  <a:schemeClr val="tx1"/>
                </a:solidFill>
                <a:effectLst/>
                <a:latin typeface="+mn-lt"/>
                <a:ea typeface="+mn-ea"/>
                <a:cs typeface="+mn-cs"/>
              </a:rPr>
              <a:t>Fair</a:t>
            </a:r>
            <a:r>
              <a:rPr lang="fr-FR" sz="1200" b="0" kern="1200" dirty="0">
                <a:solidFill>
                  <a:schemeClr val="tx1"/>
                </a:solidFill>
                <a:effectLst/>
                <a:latin typeface="+mn-lt"/>
                <a:ea typeface="+mn-ea"/>
                <a:cs typeface="+mn-cs"/>
              </a:rPr>
              <a:t> Trials, pages 68-69</a:t>
            </a:r>
          </a:p>
          <a:p>
            <a:pPr lvl="0" algn="just"/>
            <a:r>
              <a:rPr lang="fr-FR" sz="1200" b="0" kern="1200" dirty="0">
                <a:solidFill>
                  <a:schemeClr val="tx1"/>
                </a:solidFill>
                <a:effectLst/>
                <a:latin typeface="+mn-lt"/>
                <a:ea typeface="+mn-ea"/>
                <a:cs typeface="+mn-cs"/>
              </a:rPr>
              <a:t>" Afin d'aider les enfants à comprendre les informations qui leur sont fournies, et de s'assurer qu'ils sont en mesure de participer efficacement à la procédure, il est important que les </a:t>
            </a:r>
            <a:r>
              <a:rPr lang="fr-FR" sz="1200" b="0" kern="1200" dirty="0" err="1">
                <a:solidFill>
                  <a:schemeClr val="tx1"/>
                </a:solidFill>
                <a:effectLst/>
                <a:latin typeface="+mn-lt"/>
                <a:ea typeface="+mn-ea"/>
                <a:cs typeface="+mn-cs"/>
              </a:rPr>
              <a:t>avocat.e.s</a:t>
            </a:r>
            <a:r>
              <a:rPr lang="fr-FR" sz="1200" b="0" kern="1200" dirty="0">
                <a:solidFill>
                  <a:schemeClr val="tx1"/>
                </a:solidFill>
                <a:effectLst/>
                <a:latin typeface="+mn-lt"/>
                <a:ea typeface="+mn-ea"/>
                <a:cs typeface="+mn-cs"/>
              </a:rPr>
              <a:t> soient conscients de la manière dont leur langage peut être adapté afin d'être compris plus clairement. Les </a:t>
            </a:r>
            <a:r>
              <a:rPr lang="fr-FR" sz="1200" b="0" kern="1200" dirty="0" err="1">
                <a:solidFill>
                  <a:schemeClr val="tx1"/>
                </a:solidFill>
                <a:effectLst/>
                <a:latin typeface="+mn-lt"/>
                <a:ea typeface="+mn-ea"/>
                <a:cs typeface="+mn-cs"/>
              </a:rPr>
              <a:t>avocat.e.s</a:t>
            </a:r>
            <a:r>
              <a:rPr lang="fr-FR" sz="1200" b="0" kern="1200" dirty="0">
                <a:solidFill>
                  <a:schemeClr val="tx1"/>
                </a:solidFill>
                <a:effectLst/>
                <a:latin typeface="+mn-lt"/>
                <a:ea typeface="+mn-ea"/>
                <a:cs typeface="+mn-cs"/>
              </a:rPr>
              <a:t> peuvent également avoir besoin d'identifier les cas où un langage adapté aux enfants n'est pas utilisé par les officiers de police, les juges et les procureurs, afin que les ajustements appropriés soient faits. </a:t>
            </a:r>
          </a:p>
          <a:p>
            <a:pPr lvl="0"/>
            <a:endParaRPr lang="fr-FR" sz="1200" b="1" kern="1200" dirty="0">
              <a:solidFill>
                <a:schemeClr val="tx1"/>
              </a:solidFill>
              <a:effectLst/>
              <a:latin typeface="+mn-lt"/>
              <a:ea typeface="+mn-ea"/>
              <a:cs typeface="+mn-cs"/>
            </a:endParaRPr>
          </a:p>
          <a:p>
            <a:pPr lvl="0"/>
            <a:r>
              <a:rPr lang="fr-FR" sz="1200" b="0" i="1" kern="1200" dirty="0">
                <a:solidFill>
                  <a:schemeClr val="tx1"/>
                </a:solidFill>
                <a:effectLst/>
                <a:latin typeface="+mn-lt"/>
                <a:ea typeface="+mn-ea"/>
                <a:cs typeface="+mn-cs"/>
              </a:rPr>
              <a:t>Simplifier le langage </a:t>
            </a:r>
          </a:p>
          <a:p>
            <a:pPr lvl="0" algn="just"/>
            <a:r>
              <a:rPr lang="fr-FR" sz="1200" b="0" kern="1200" dirty="0">
                <a:solidFill>
                  <a:schemeClr val="tx1"/>
                </a:solidFill>
                <a:effectLst/>
                <a:latin typeface="+mn-lt"/>
                <a:ea typeface="+mn-ea"/>
                <a:cs typeface="+mn-cs"/>
              </a:rPr>
              <a:t>En général, lorsque vous parlez à des enfants, en particulier à ceux qui ont un handicap ou un déficit intellectuel et à ceux qui ont moins d'expérience du système judiciaire, vous devez utiliser des phrases courtes et des constructions grammaticales simples, plutôt que des phrases complexes et longues. Vous trouverez ci-dessous quelques suggestions sur la façon de simplifier votre langage :</a:t>
            </a:r>
          </a:p>
          <a:p>
            <a:pPr lvl="0" algn="just"/>
            <a:r>
              <a:rPr lang="fr-FR" sz="1200" b="0" i="1" kern="1200" dirty="0">
                <a:solidFill>
                  <a:schemeClr val="tx1"/>
                </a:solidFill>
                <a:effectLst/>
                <a:latin typeface="+mn-lt"/>
                <a:ea typeface="+mn-ea"/>
                <a:cs typeface="+mn-cs"/>
              </a:rPr>
              <a:t>Conseils - Comment simplifier le langage </a:t>
            </a:r>
          </a:p>
          <a:p>
            <a:pPr lvl="0" algn="just"/>
            <a:r>
              <a:rPr lang="fr-FR" sz="1200" b="0" i="0" kern="1200" dirty="0">
                <a:solidFill>
                  <a:schemeClr val="tx1"/>
                </a:solidFill>
                <a:effectLst/>
                <a:latin typeface="+mn-lt"/>
                <a:ea typeface="+mn-ea"/>
                <a:cs typeface="+mn-cs"/>
              </a:rPr>
              <a:t>1. Utilisez des phrases courtes et des constructions grammaticales simples : Évitez d'utiliser trop de conjonctions, de propositions relatives (par exemple : "Le garçon qui vit en face de chez toi t'a dit de faire ça ?"), de doubles négations (par exemple : "Mais tu n'avais rien dans ta poche, n'est-ce pas ?"), de conditionnels (par exemple : "Tu serais allé à l'école si tu avais fait tes devoirs ?") et, dans certaines langues, de subjonctifs. </a:t>
            </a:r>
          </a:p>
          <a:p>
            <a:pPr lvl="0" algn="just"/>
            <a:r>
              <a:rPr lang="fr-FR" sz="1200" b="0" i="0" kern="1200" dirty="0">
                <a:solidFill>
                  <a:schemeClr val="tx1"/>
                </a:solidFill>
                <a:effectLst/>
                <a:latin typeface="+mn-lt"/>
                <a:ea typeface="+mn-ea"/>
                <a:cs typeface="+mn-cs"/>
              </a:rPr>
              <a:t>2. Utilisez des temps simples : (par exemple, était, a, s'est, que s'est-il passé ?) Évitez les verbes à plusieurs mots (par exemple, "aurait pu être"). </a:t>
            </a:r>
          </a:p>
          <a:p>
            <a:pPr lvl="0" algn="just"/>
            <a:r>
              <a:rPr lang="fr-FR" sz="1200" b="0" i="0" kern="1200" dirty="0">
                <a:solidFill>
                  <a:schemeClr val="tx1"/>
                </a:solidFill>
                <a:effectLst/>
                <a:latin typeface="+mn-lt"/>
                <a:ea typeface="+mn-ea"/>
                <a:cs typeface="+mn-cs"/>
              </a:rPr>
              <a:t>3. Répétez les noms propres : évitez les pronoms (par exemple, il, elle, ils). </a:t>
            </a:r>
          </a:p>
          <a:p>
            <a:pPr lvl="0" algn="just"/>
            <a:r>
              <a:rPr lang="fr-FR" sz="1200" b="0" i="0" kern="1200" dirty="0">
                <a:solidFill>
                  <a:schemeClr val="tx1"/>
                </a:solidFill>
                <a:effectLst/>
                <a:latin typeface="+mn-lt"/>
                <a:ea typeface="+mn-ea"/>
                <a:cs typeface="+mn-cs"/>
              </a:rPr>
              <a:t>5. Évitez le jargon et les références peu claires : (Évitez les prépositions, les référents et les termes relationnels (au-dessus, au-dessous, autour, plus, moins). Répétez plutôt l'antécédent. </a:t>
            </a:r>
          </a:p>
          <a:p>
            <a:pPr lvl="0" algn="just"/>
            <a:r>
              <a:rPr lang="fr-FR" sz="1200" b="0" i="0" kern="1200" dirty="0">
                <a:solidFill>
                  <a:schemeClr val="tx1"/>
                </a:solidFill>
                <a:effectLst/>
                <a:latin typeface="+mn-lt"/>
                <a:ea typeface="+mn-ea"/>
                <a:cs typeface="+mn-cs"/>
              </a:rPr>
              <a:t>6. Soyez prudent avec les termes juridiques, surtout ceux qui ont plus d'un sens. Pour les jeunes enfants, "une 'audition’ a plus à voir avec un concours de chant qu’un interrogatoire de police ou une rencontre avec le.la juge</a:t>
            </a:r>
          </a:p>
          <a:p>
            <a:pPr lvl="0" algn="just"/>
            <a:r>
              <a:rPr lang="fr-FR" sz="1200" b="0" i="0" kern="1200" dirty="0">
                <a:solidFill>
                  <a:schemeClr val="tx1"/>
                </a:solidFill>
                <a:effectLst/>
                <a:latin typeface="+mn-lt"/>
                <a:ea typeface="+mn-ea"/>
                <a:cs typeface="+mn-cs"/>
              </a:rPr>
              <a:t>(</a:t>
            </a:r>
            <a:r>
              <a:rPr lang="fr-FR" sz="1200" b="0" i="0" kern="1200" dirty="0" err="1">
                <a:solidFill>
                  <a:schemeClr val="tx1"/>
                </a:solidFill>
                <a:effectLst/>
                <a:latin typeface="+mn-lt"/>
                <a:ea typeface="+mn-ea"/>
                <a:cs typeface="+mn-cs"/>
              </a:rPr>
              <a:t>Saywitz</a:t>
            </a:r>
            <a:r>
              <a:rPr lang="fr-FR" sz="1200" b="0" i="0" kern="1200" dirty="0">
                <a:solidFill>
                  <a:schemeClr val="tx1"/>
                </a:solidFill>
                <a:effectLst/>
                <a:latin typeface="+mn-lt"/>
                <a:ea typeface="+mn-ea"/>
                <a:cs typeface="+mn-cs"/>
              </a:rPr>
              <a:t> et al., 2010, quelques éléments ont été modifiés pour être adaptés à la langue française depuis ses informations valables pour l’anglais)</a:t>
            </a:r>
            <a:endParaRPr lang="en-US" sz="1200" b="0" i="0" kern="1200" dirty="0">
              <a:solidFill>
                <a:schemeClr val="tx1"/>
              </a:solidFill>
              <a:effectLst/>
              <a:latin typeface="+mn-lt"/>
              <a:ea typeface="+mn-ea"/>
              <a:cs typeface="+mn-cs"/>
            </a:endParaRPr>
          </a:p>
          <a:p>
            <a:pPr algn="just"/>
            <a:endParaRPr lang="fr-BE" sz="1200" kern="1200" dirty="0">
              <a:solidFill>
                <a:schemeClr val="tx1"/>
              </a:solidFill>
              <a:effectLst/>
              <a:latin typeface="+mn-lt"/>
              <a:ea typeface="+mn-ea"/>
              <a:cs typeface="+mn-cs"/>
            </a:endParaRPr>
          </a:p>
          <a:p>
            <a:pPr algn="just"/>
            <a:r>
              <a:rPr lang="fr-FR" sz="1200" i="1" kern="1200" dirty="0">
                <a:solidFill>
                  <a:schemeClr val="tx1"/>
                </a:solidFill>
                <a:effectLst/>
                <a:latin typeface="+mn-lt"/>
                <a:ea typeface="+mn-ea"/>
                <a:cs typeface="+mn-cs"/>
              </a:rPr>
              <a:t>Jargon et termes juridiques</a:t>
            </a:r>
          </a:p>
          <a:p>
            <a:pPr algn="just"/>
            <a:r>
              <a:rPr lang="fr-FR" sz="1200" kern="1200" dirty="0">
                <a:solidFill>
                  <a:schemeClr val="tx1"/>
                </a:solidFill>
                <a:effectLst/>
                <a:latin typeface="+mn-lt"/>
                <a:ea typeface="+mn-ea"/>
                <a:cs typeface="+mn-cs"/>
              </a:rPr>
              <a:t>Les enfants impliqués dans les procédures de justice sont souvent confrontés à des termes juridiques qu'ils ne comprennent pas. Des recherches montrent que les enfants ne comprennent pas toujours ce qui est discuté lors d'une audience au tribunal. (Hazel et al., 2002 ; </a:t>
            </a:r>
            <a:r>
              <a:rPr lang="fr-FR" sz="1200" kern="1200" dirty="0" err="1">
                <a:solidFill>
                  <a:schemeClr val="tx1"/>
                </a:solidFill>
                <a:effectLst/>
                <a:latin typeface="+mn-lt"/>
                <a:ea typeface="+mn-ea"/>
                <a:cs typeface="+mn-cs"/>
              </a:rPr>
              <a:t>Plotnikoff</a:t>
            </a:r>
            <a:r>
              <a:rPr lang="fr-FR" sz="1200" kern="1200" dirty="0">
                <a:solidFill>
                  <a:schemeClr val="tx1"/>
                </a:solidFill>
                <a:effectLst/>
                <a:latin typeface="+mn-lt"/>
                <a:ea typeface="+mn-ea"/>
                <a:cs typeface="+mn-cs"/>
              </a:rPr>
              <a:t> &amp; </a:t>
            </a:r>
            <a:r>
              <a:rPr lang="fr-FR" sz="1200" kern="1200" dirty="0" err="1">
                <a:solidFill>
                  <a:schemeClr val="tx1"/>
                </a:solidFill>
                <a:effectLst/>
                <a:latin typeface="+mn-lt"/>
                <a:ea typeface="+mn-ea"/>
                <a:cs typeface="+mn-cs"/>
              </a:rPr>
              <a:t>Woolfson</a:t>
            </a:r>
            <a:r>
              <a:rPr lang="fr-FR" sz="1200" kern="1200" dirty="0">
                <a:solidFill>
                  <a:schemeClr val="tx1"/>
                </a:solidFill>
                <a:effectLst/>
                <a:latin typeface="+mn-lt"/>
                <a:ea typeface="+mn-ea"/>
                <a:cs typeface="+mn-cs"/>
              </a:rPr>
              <a:t>, 2002) Par conséquent, ils peuvent se sentir anxieux et peu sûrs d'eux pendant l'audience et ils peuvent avoir des craintes irréalistes concernant l'audience et ses conséquences (</a:t>
            </a:r>
            <a:r>
              <a:rPr lang="fr-FR" sz="1200" kern="1200" dirty="0" err="1">
                <a:solidFill>
                  <a:schemeClr val="tx1"/>
                </a:solidFill>
                <a:effectLst/>
                <a:latin typeface="+mn-lt"/>
                <a:ea typeface="+mn-ea"/>
                <a:cs typeface="+mn-cs"/>
              </a:rPr>
              <a:t>Saywitz</a:t>
            </a:r>
            <a:r>
              <a:rPr lang="fr-FR" sz="1200" kern="1200" dirty="0">
                <a:solidFill>
                  <a:schemeClr val="tx1"/>
                </a:solidFill>
                <a:effectLst/>
                <a:latin typeface="+mn-lt"/>
                <a:ea typeface="+mn-ea"/>
                <a:cs typeface="+mn-cs"/>
              </a:rPr>
              <a:t> et al., 2010 ; Crawford &amp; Bull, 2006 ; </a:t>
            </a:r>
            <a:r>
              <a:rPr lang="fr-FR" sz="1200" kern="1200" dirty="0" err="1">
                <a:solidFill>
                  <a:schemeClr val="tx1"/>
                </a:solidFill>
                <a:effectLst/>
                <a:latin typeface="+mn-lt"/>
                <a:ea typeface="+mn-ea"/>
                <a:cs typeface="+mn-cs"/>
              </a:rPr>
              <a:t>Grisso</a:t>
            </a:r>
            <a:r>
              <a:rPr lang="fr-FR" sz="1200" kern="1200" dirty="0">
                <a:solidFill>
                  <a:schemeClr val="tx1"/>
                </a:solidFill>
                <a:effectLst/>
                <a:latin typeface="+mn-lt"/>
                <a:ea typeface="+mn-ea"/>
                <a:cs typeface="+mn-cs"/>
              </a:rPr>
              <a:t> et al., 2003).  Par exemple, les enfants peuvent supposer que le terme "peine" fait nécessairement référence à une peine de prison. Lorsque des discussions ont lieu entre les </a:t>
            </a:r>
            <a:r>
              <a:rPr lang="fr-FR" sz="1200" kern="1200" dirty="0" err="1">
                <a:solidFill>
                  <a:schemeClr val="tx1"/>
                </a:solidFill>
                <a:effectLst/>
                <a:latin typeface="+mn-lt"/>
                <a:ea typeface="+mn-ea"/>
                <a:cs typeface="+mn-cs"/>
              </a:rPr>
              <a:t>professionnel.le.s</a:t>
            </a:r>
            <a:r>
              <a:rPr lang="fr-FR" sz="1200" kern="1200" dirty="0">
                <a:solidFill>
                  <a:schemeClr val="tx1"/>
                </a:solidFill>
                <a:effectLst/>
                <a:latin typeface="+mn-lt"/>
                <a:ea typeface="+mn-ea"/>
                <a:cs typeface="+mn-cs"/>
              </a:rPr>
              <a:t> au tribunal, que l'enfant ne comprend pas, il peut perdre son intérêt et renoncer à participer à l'audience. Compter sur l'enfant pour indiquer verbalement qu'il ne comprend pas ce qui est discuté ne peut être considéré comme suffisant."</a:t>
            </a:r>
          </a:p>
          <a:p>
            <a:pPr algn="just"/>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Pour éviter la compliance (soumission, obtempération) (voir partie 1.), évitez les phrases qui mettront la pression sur l'enfant. </a:t>
            </a:r>
          </a:p>
          <a:p>
            <a:pPr algn="just"/>
            <a:r>
              <a:rPr lang="fr-FR" sz="1200" kern="1200" dirty="0">
                <a:solidFill>
                  <a:schemeClr val="tx1"/>
                </a:solidFill>
                <a:effectLst/>
                <a:latin typeface="+mn-lt"/>
                <a:ea typeface="+mn-ea"/>
                <a:cs typeface="+mn-cs"/>
              </a:rPr>
              <a:t>Pas de questions suggestives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51673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noProof="0" dirty="0">
                <a:solidFill>
                  <a:schemeClr val="tx1"/>
                </a:solidFill>
                <a:effectLst/>
                <a:latin typeface="+mn-lt"/>
                <a:ea typeface="+mn-ea"/>
                <a:cs typeface="+mn-cs"/>
              </a:rPr>
              <a:t>En alternant présentations théoriques et exercices pratiques, ce module vise à améliorer les compétences des participant</a:t>
            </a:r>
            <a:r>
              <a:rPr lang="fr-BE" b="0" i="0" dirty="0">
                <a:solidFill>
                  <a:srgbClr val="4D5156"/>
                </a:solidFill>
                <a:effectLst/>
                <a:latin typeface="arial" panose="020B0604020202020204" pitchFamily="34" charset="0"/>
              </a:rPr>
              <a:t>·e·</a:t>
            </a:r>
            <a:r>
              <a:rPr lang="fr-FR" sz="1200" kern="1200" noProof="0" dirty="0">
                <a:solidFill>
                  <a:schemeClr val="tx1"/>
                </a:solidFill>
                <a:effectLst/>
                <a:latin typeface="+mn-lt"/>
                <a:ea typeface="+mn-ea"/>
                <a:cs typeface="+mn-cs"/>
              </a:rPr>
              <a:t>s en matière de communication adaptée aux enfants. Plus précisément, comment informer et écouter de manière appropriée un</a:t>
            </a:r>
            <a:r>
              <a:rPr lang="fr-BE" b="0" i="0" dirty="0">
                <a:solidFill>
                  <a:srgbClr val="4D5156"/>
                </a:solidFill>
                <a:effectLst/>
                <a:latin typeface="arial" panose="020B0604020202020204" pitchFamily="34" charset="0"/>
              </a:rPr>
              <a:t>·e</a:t>
            </a:r>
            <a:r>
              <a:rPr lang="fr-FR" sz="1200" kern="1200" noProof="0" dirty="0">
                <a:solidFill>
                  <a:schemeClr val="tx1"/>
                </a:solidFill>
                <a:effectLst/>
                <a:latin typeface="+mn-lt"/>
                <a:ea typeface="+mn-ea"/>
                <a:cs typeface="+mn-cs"/>
              </a:rPr>
              <a:t> jeune client</a:t>
            </a:r>
            <a:r>
              <a:rPr lang="fr-BE" b="0" i="0" dirty="0">
                <a:solidFill>
                  <a:srgbClr val="4D5156"/>
                </a:solidFill>
                <a:effectLst/>
                <a:latin typeface="arial" panose="020B0604020202020204" pitchFamily="34" charset="0"/>
              </a:rPr>
              <a:t>·e</a:t>
            </a:r>
            <a:r>
              <a:rPr lang="fr-FR" sz="1200" kern="1200" noProof="0" dirty="0">
                <a:solidFill>
                  <a:schemeClr val="tx1"/>
                </a:solidFill>
                <a:effectLst/>
                <a:latin typeface="+mn-lt"/>
                <a:ea typeface="+mn-ea"/>
                <a:cs typeface="+mn-cs"/>
              </a:rPr>
              <a:t> en conflit avec la loi.</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La première partie sera un jeu de rôle et la seconde une présentation incluant quelques courts exercices.</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054636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kern="1200" dirty="0">
                <a:solidFill>
                  <a:schemeClr val="tx1"/>
                </a:solidFill>
                <a:effectLst/>
                <a:latin typeface="+mn-lt"/>
                <a:ea typeface="+mn-ea"/>
                <a:cs typeface="+mn-cs"/>
              </a:rPr>
              <a:t>3. 2. Utiliser  la communication non verbale de manière positive</a:t>
            </a:r>
          </a:p>
          <a:p>
            <a:pPr lvl="0"/>
            <a:r>
              <a:rPr lang="fr-FR" sz="1200" b="0" kern="1200" dirty="0">
                <a:solidFill>
                  <a:schemeClr val="tx1"/>
                </a:solidFill>
                <a:effectLst/>
                <a:latin typeface="+mn-lt"/>
                <a:ea typeface="+mn-ea"/>
                <a:cs typeface="+mn-cs"/>
              </a:rPr>
              <a:t> "Les </a:t>
            </a:r>
            <a:r>
              <a:rPr lang="fr-FR" sz="1200" b="0" kern="1200" dirty="0" err="1">
                <a:solidFill>
                  <a:schemeClr val="tx1"/>
                </a:solidFill>
                <a:effectLst/>
                <a:latin typeface="+mn-lt"/>
                <a:ea typeface="+mn-ea"/>
                <a:cs typeface="+mn-cs"/>
              </a:rPr>
              <a:t>professionnel.le.s</a:t>
            </a:r>
            <a:r>
              <a:rPr lang="fr-FR" sz="1200" b="0" kern="1200" dirty="0">
                <a:solidFill>
                  <a:schemeClr val="tx1"/>
                </a:solidFill>
                <a:effectLst/>
                <a:latin typeface="+mn-lt"/>
                <a:ea typeface="+mn-ea"/>
                <a:cs typeface="+mn-cs"/>
              </a:rPr>
              <a:t> et les personnes en charge doivent prêter attention non seulement à ce que l'enfant dit, mais aussi à ce qu'il ne dit pas. Ils doivent également prêter attention à la façon dont l'enfant se comporte. Écouter le point de vue de l'enfant aidera les travailleurs sociaux et les autres intervenants à établir une relation de confiance " (</a:t>
            </a:r>
            <a:r>
              <a:rPr lang="fr-FR" sz="1200" b="0" kern="1200" dirty="0" err="1">
                <a:solidFill>
                  <a:schemeClr val="tx1"/>
                </a:solidFill>
                <a:effectLst/>
                <a:latin typeface="+mn-lt"/>
                <a:ea typeface="+mn-ea"/>
                <a:cs typeface="+mn-cs"/>
              </a:rPr>
              <a:t>Cossar</a:t>
            </a:r>
            <a:r>
              <a:rPr lang="fr-FR" sz="1200" b="0" kern="1200" dirty="0">
                <a:solidFill>
                  <a:schemeClr val="tx1"/>
                </a:solidFill>
                <a:effectLst/>
                <a:latin typeface="+mn-lt"/>
                <a:ea typeface="+mn-ea"/>
                <a:cs typeface="+mn-cs"/>
              </a:rPr>
              <a:t> et al, 2011).</a:t>
            </a:r>
          </a:p>
          <a:p>
            <a:pPr lvl="0"/>
            <a:endParaRPr lang="fr-FR" sz="1200" b="1" kern="1200" dirty="0">
              <a:solidFill>
                <a:schemeClr val="tx1"/>
              </a:solidFill>
              <a:effectLst/>
              <a:latin typeface="+mn-lt"/>
              <a:ea typeface="+mn-ea"/>
              <a:cs typeface="+mn-cs"/>
            </a:endParaRPr>
          </a:p>
          <a:p>
            <a:pPr lvl="0"/>
            <a:r>
              <a:rPr lang="fr-FR" sz="1200" b="0" kern="1200" dirty="0">
                <a:solidFill>
                  <a:schemeClr val="tx1"/>
                </a:solidFill>
                <a:effectLst/>
                <a:latin typeface="+mn-lt"/>
                <a:ea typeface="+mn-ea"/>
                <a:cs typeface="+mn-cs"/>
              </a:rPr>
              <a:t>Auparavant, nous avons mentionné comment le langage corporel qui est incohérent avec le message transmis par l'</a:t>
            </a:r>
            <a:r>
              <a:rPr lang="fr-FR" sz="1200" b="0" kern="1200" dirty="0" err="1">
                <a:solidFill>
                  <a:schemeClr val="tx1"/>
                </a:solidFill>
                <a:effectLst/>
                <a:latin typeface="+mn-lt"/>
                <a:ea typeface="+mn-ea"/>
                <a:cs typeface="+mn-cs"/>
              </a:rPr>
              <a:t>avocat.e</a:t>
            </a:r>
            <a:r>
              <a:rPr lang="fr-FR" sz="1200" b="0" kern="1200" dirty="0">
                <a:solidFill>
                  <a:schemeClr val="tx1"/>
                </a:solidFill>
                <a:effectLst/>
                <a:latin typeface="+mn-lt"/>
                <a:ea typeface="+mn-ea"/>
                <a:cs typeface="+mn-cs"/>
              </a:rPr>
              <a:t> ou qui est perçu comme négatif peut avoir un impact négatif sur la communication avec l'enfant, alors les </a:t>
            </a:r>
            <a:r>
              <a:rPr lang="fr-FR" sz="1200" b="0" kern="1200" dirty="0" err="1">
                <a:solidFill>
                  <a:schemeClr val="tx1"/>
                </a:solidFill>
                <a:effectLst/>
                <a:latin typeface="+mn-lt"/>
                <a:ea typeface="+mn-ea"/>
                <a:cs typeface="+mn-cs"/>
              </a:rPr>
              <a:t>avocat.le.s</a:t>
            </a:r>
            <a:r>
              <a:rPr lang="fr-FR" sz="1200" b="0" kern="1200" dirty="0">
                <a:solidFill>
                  <a:schemeClr val="tx1"/>
                </a:solidFill>
                <a:effectLst/>
                <a:latin typeface="+mn-lt"/>
                <a:ea typeface="+mn-ea"/>
                <a:cs typeface="+mn-cs"/>
              </a:rPr>
              <a:t> devraient essayer de gérer leur langage corporel pour influencer positivement l'échange et non l'inverse. </a:t>
            </a:r>
          </a:p>
          <a:p>
            <a:pPr lvl="0"/>
            <a:r>
              <a:rPr lang="fr-FR" sz="1200" b="0" kern="1200" dirty="0">
                <a:solidFill>
                  <a:schemeClr val="tx1"/>
                </a:solidFill>
                <a:effectLst/>
                <a:latin typeface="+mn-lt"/>
                <a:ea typeface="+mn-ea"/>
                <a:cs typeface="+mn-cs"/>
              </a:rPr>
              <a:t>"Il est toujours nécessaire de sourire au début de la conversation et de ne pas la commencer par ce qu'il a fait" Avocat d'enfants en Lituanie</a:t>
            </a:r>
            <a:endParaRPr lang="fr-BE" sz="1200" b="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3848951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dirty="0"/>
              <a:t>4. </a:t>
            </a:r>
            <a:r>
              <a:rPr lang="fr-FR" sz="1200" b="1" dirty="0"/>
              <a:t>Établir une communication efficace avec l'enfant : techniques et outils</a:t>
            </a:r>
            <a:endParaRPr lang="fr-BE" sz="1200" b="1" dirty="0"/>
          </a:p>
          <a:p>
            <a:endParaRPr lang="en-GB" sz="1200" b="1" kern="1200" dirty="0">
              <a:solidFill>
                <a:schemeClr val="tx1"/>
              </a:solidFill>
              <a:effectLst/>
              <a:latin typeface="+mn-lt"/>
              <a:ea typeface="+mn-ea"/>
              <a:cs typeface="+mn-cs"/>
            </a:endParaRPr>
          </a:p>
          <a:p>
            <a:r>
              <a:rPr lang="en-GB" b="1" u="none" dirty="0"/>
              <a:t>4.1. </a:t>
            </a:r>
            <a:r>
              <a:rPr lang="en-GB" b="1" u="none" dirty="0" err="1"/>
              <a:t>L’écoute</a:t>
            </a:r>
            <a:r>
              <a:rPr lang="en-GB" b="1" u="none" dirty="0"/>
              <a:t> active</a:t>
            </a:r>
            <a:endParaRPr lang="fr-BE" b="1" u="none" dirty="0"/>
          </a:p>
          <a:p>
            <a:r>
              <a:rPr lang="en-GB" sz="1200" b="1" kern="1200" dirty="0">
                <a:solidFill>
                  <a:schemeClr val="tx1"/>
                </a:solidFill>
                <a:effectLst/>
                <a:latin typeface="+mn-lt"/>
                <a:ea typeface="+mn-ea"/>
                <a:cs typeface="+mn-cs"/>
              </a:rPr>
              <a:t> </a:t>
            </a:r>
            <a:endParaRPr lang="fr-BE" sz="1200" b="1" kern="1200" dirty="0">
              <a:solidFill>
                <a:schemeClr val="tx1"/>
              </a:solidFill>
              <a:effectLst/>
              <a:latin typeface="+mn-lt"/>
              <a:ea typeface="+mn-ea"/>
              <a:cs typeface="+mn-cs"/>
            </a:endParaRPr>
          </a:p>
          <a:p>
            <a:pPr lvl="0" algn="just"/>
            <a:r>
              <a:rPr lang="fr-FR" sz="1200" b="0" kern="1200" dirty="0">
                <a:solidFill>
                  <a:schemeClr val="tx1"/>
                </a:solidFill>
                <a:effectLst/>
                <a:latin typeface="+mn-lt"/>
                <a:ea typeface="+mn-ea"/>
                <a:cs typeface="+mn-cs"/>
              </a:rPr>
              <a:t>En tant que porte-parole, l'</a:t>
            </a:r>
            <a:r>
              <a:rPr lang="fr-FR" sz="1200" b="0" kern="1200" dirty="0" err="1">
                <a:solidFill>
                  <a:schemeClr val="tx1"/>
                </a:solidFill>
                <a:effectLst/>
                <a:latin typeface="+mn-lt"/>
                <a:ea typeface="+mn-ea"/>
                <a:cs typeface="+mn-cs"/>
              </a:rPr>
              <a:t>avocat.e</a:t>
            </a:r>
            <a:r>
              <a:rPr lang="fr-FR" sz="1200" b="0" kern="1200" dirty="0">
                <a:solidFill>
                  <a:schemeClr val="tx1"/>
                </a:solidFill>
                <a:effectLst/>
                <a:latin typeface="+mn-lt"/>
                <a:ea typeface="+mn-ea"/>
                <a:cs typeface="+mn-cs"/>
              </a:rPr>
              <a:t> doit être capable d'écouter efficacement l'enfant et de recueillir ses opinions. L'écoute active aidera l'avocat à comprendre correctement l'enfant et à montrer qu'il l'écoute (ce qui aura un impact positif sur la relation).</a:t>
            </a:r>
          </a:p>
          <a:p>
            <a:pPr lvl="0" algn="just"/>
            <a:endParaRPr lang="fr-FR" sz="1200" b="0" kern="1200" dirty="0">
              <a:solidFill>
                <a:schemeClr val="tx1"/>
              </a:solidFill>
              <a:effectLst/>
              <a:latin typeface="+mn-lt"/>
              <a:ea typeface="+mn-ea"/>
              <a:cs typeface="+mn-cs"/>
            </a:endParaRPr>
          </a:p>
          <a:p>
            <a:pPr lvl="0" algn="just"/>
            <a:r>
              <a:rPr lang="fr-FR" sz="1200" b="0" kern="1200" dirty="0">
                <a:solidFill>
                  <a:schemeClr val="tx1"/>
                </a:solidFill>
                <a:effectLst/>
                <a:latin typeface="+mn-lt"/>
                <a:ea typeface="+mn-ea"/>
                <a:cs typeface="+mn-cs"/>
              </a:rPr>
              <a:t>CLEAR-</a:t>
            </a:r>
            <a:r>
              <a:rPr lang="fr-FR" sz="1200" b="0" kern="1200" dirty="0" err="1">
                <a:solidFill>
                  <a:schemeClr val="tx1"/>
                </a:solidFill>
                <a:effectLst/>
                <a:latin typeface="+mn-lt"/>
                <a:ea typeface="+mn-ea"/>
                <a:cs typeface="+mn-cs"/>
              </a:rPr>
              <a:t>Rights</a:t>
            </a:r>
            <a:r>
              <a:rPr lang="fr-FR" sz="1200" b="0" kern="1200" dirty="0">
                <a:solidFill>
                  <a:schemeClr val="tx1"/>
                </a:solidFill>
                <a:effectLst/>
                <a:latin typeface="+mn-lt"/>
                <a:ea typeface="+mn-ea"/>
                <a:cs typeface="+mn-cs"/>
              </a:rPr>
              <a:t>, STANDARDS DE QUALITÉ EN MATIÈRE D’ASSISTANCE JURIDIQUE POUR LES ENFANTS SUSPECTÉS ET/OU ACCUSÉS UN GUIDE ÉTAPE PAR ÉTAPE, page 59</a:t>
            </a:r>
          </a:p>
          <a:p>
            <a:pPr lvl="0" algn="just"/>
            <a:r>
              <a:rPr lang="fr-FR" sz="1200" b="0" kern="1200" dirty="0">
                <a:solidFill>
                  <a:schemeClr val="tx1"/>
                </a:solidFill>
                <a:effectLst/>
                <a:latin typeface="+mn-lt"/>
                <a:ea typeface="+mn-ea"/>
                <a:cs typeface="+mn-cs"/>
              </a:rPr>
              <a:t>L'écoute active est une technique qui vous aide à bien écouter et à communiquer de manière positive. Elle comporte 3 étapes :</a:t>
            </a:r>
          </a:p>
          <a:p>
            <a:pPr lvl="0" algn="just"/>
            <a:endParaRPr lang="fr-FR" sz="1200" b="1" kern="1200" dirty="0">
              <a:solidFill>
                <a:schemeClr val="tx1"/>
              </a:solidFill>
              <a:effectLst/>
              <a:latin typeface="+mn-lt"/>
              <a:ea typeface="+mn-ea"/>
              <a:cs typeface="+mn-cs"/>
            </a:endParaRPr>
          </a:p>
          <a:p>
            <a:pPr lvl="0" algn="just"/>
            <a:r>
              <a:rPr lang="fr-FR" sz="1200" b="1" kern="1200" dirty="0">
                <a:solidFill>
                  <a:schemeClr val="tx1"/>
                </a:solidFill>
                <a:effectLst/>
                <a:latin typeface="+mn-lt"/>
                <a:ea typeface="+mn-ea"/>
                <a:cs typeface="+mn-cs"/>
              </a:rPr>
              <a:t>Écoutez attentivement</a:t>
            </a:r>
          </a:p>
          <a:p>
            <a:pPr lvl="0" algn="just"/>
            <a:r>
              <a:rPr lang="fr-FR" sz="1200" b="0" kern="1200" dirty="0">
                <a:solidFill>
                  <a:schemeClr val="tx1"/>
                </a:solidFill>
                <a:effectLst/>
                <a:latin typeface="+mn-lt"/>
                <a:ea typeface="+mn-ea"/>
                <a:cs typeface="+mn-cs"/>
              </a:rPr>
              <a:t>Essayez vraiment de comprendre le point de vue et les sentiments de la personne.</a:t>
            </a:r>
          </a:p>
          <a:p>
            <a:pPr lvl="0" algn="just"/>
            <a:r>
              <a:rPr lang="fr-FR" sz="1200" b="0" kern="1200" dirty="0">
                <a:solidFill>
                  <a:schemeClr val="tx1"/>
                </a:solidFill>
                <a:effectLst/>
                <a:latin typeface="+mn-lt"/>
                <a:ea typeface="+mn-ea"/>
                <a:cs typeface="+mn-cs"/>
              </a:rPr>
              <a:t>Laissez-la parler ; restez silencieux jusqu'à ce qu'elle ait terminé.</a:t>
            </a:r>
          </a:p>
          <a:p>
            <a:pPr lvl="0" algn="just"/>
            <a:r>
              <a:rPr lang="fr-FR" sz="1200" b="0" kern="1200" dirty="0">
                <a:solidFill>
                  <a:schemeClr val="tx1"/>
                </a:solidFill>
                <a:effectLst/>
                <a:latin typeface="+mn-lt"/>
                <a:ea typeface="+mn-ea"/>
                <a:cs typeface="+mn-cs"/>
              </a:rPr>
              <a:t>Faites abstraction des distractions - y a-t-il du bruit dans les environs ? Pouvez-vous aller dans un endroit plus calme ? Pouvez-vous calmer votre esprit et vous concentrer sur la personne et ce qu'elle dit ?</a:t>
            </a:r>
          </a:p>
          <a:p>
            <a:pPr lvl="0" algn="just"/>
            <a:r>
              <a:rPr lang="fr-FR" sz="1200" b="0" kern="1200" dirty="0">
                <a:solidFill>
                  <a:schemeClr val="tx1"/>
                </a:solidFill>
                <a:effectLst/>
                <a:latin typeface="+mn-lt"/>
                <a:ea typeface="+mn-ea"/>
                <a:cs typeface="+mn-cs"/>
              </a:rPr>
              <a:t>Soyez chaleureux, ouvert et détendu dans votre façon de vous présenter.</a:t>
            </a:r>
          </a:p>
          <a:p>
            <a:pPr lvl="0" algn="just"/>
            <a:endParaRPr lang="fr-FR" sz="1200" b="0" kern="1200" dirty="0">
              <a:solidFill>
                <a:schemeClr val="tx1"/>
              </a:solidFill>
              <a:effectLst/>
              <a:latin typeface="+mn-lt"/>
              <a:ea typeface="+mn-ea"/>
              <a:cs typeface="+mn-cs"/>
            </a:endParaRPr>
          </a:p>
          <a:p>
            <a:pPr lvl="0" algn="just"/>
            <a:r>
              <a:rPr lang="fr-FR" sz="1200" b="1" kern="1200" dirty="0">
                <a:solidFill>
                  <a:schemeClr val="tx1"/>
                </a:solidFill>
                <a:effectLst/>
                <a:latin typeface="+mn-lt"/>
                <a:ea typeface="+mn-ea"/>
                <a:cs typeface="+mn-cs"/>
              </a:rPr>
              <a:t>Répétez</a:t>
            </a:r>
          </a:p>
          <a:p>
            <a:pPr lvl="0" algn="just"/>
            <a:r>
              <a:rPr lang="fr-FR" sz="1200" b="0" kern="1200" dirty="0">
                <a:solidFill>
                  <a:schemeClr val="tx1"/>
                </a:solidFill>
                <a:effectLst/>
                <a:latin typeface="+mn-lt"/>
                <a:ea typeface="+mn-ea"/>
                <a:cs typeface="+mn-cs"/>
              </a:rPr>
              <a:t>Répétez les messages et les mots clés que la personne a dits, par exemple : "Vous dites que s'occuper de vos enfants tout en travaillant peut être accablant".</a:t>
            </a:r>
          </a:p>
          <a:p>
            <a:pPr lvl="0" algn="just"/>
            <a:r>
              <a:rPr lang="fr-FR" sz="1200" b="0" kern="1200" dirty="0">
                <a:solidFill>
                  <a:schemeClr val="tx1"/>
                </a:solidFill>
                <a:effectLst/>
                <a:latin typeface="+mn-lt"/>
                <a:ea typeface="+mn-ea"/>
                <a:cs typeface="+mn-cs"/>
              </a:rPr>
              <a:t>Demandez des éclaircissements si vous n'avez pas compris quelque chose, par exemple : "Je n'ai pas bien compris ce que vous venez de dire, pourriez-vous m'expliquer à nouveau ?".</a:t>
            </a:r>
          </a:p>
          <a:p>
            <a:pPr lvl="0" algn="just"/>
            <a:endParaRPr lang="fr-FR" sz="1200" b="0" kern="1200" dirty="0">
              <a:solidFill>
                <a:schemeClr val="tx1"/>
              </a:solidFill>
              <a:effectLst/>
              <a:latin typeface="+mn-lt"/>
              <a:ea typeface="+mn-ea"/>
              <a:cs typeface="+mn-cs"/>
            </a:endParaRPr>
          </a:p>
          <a:p>
            <a:pPr lvl="0" algn="just"/>
            <a:r>
              <a:rPr lang="fr-FR" sz="1200" b="1" kern="1200" dirty="0">
                <a:solidFill>
                  <a:schemeClr val="tx1"/>
                </a:solidFill>
                <a:effectLst/>
                <a:latin typeface="+mn-lt"/>
                <a:ea typeface="+mn-ea"/>
                <a:cs typeface="+mn-cs"/>
              </a:rPr>
              <a:t>Résumez à la fin ce que vous avez compris.</a:t>
            </a:r>
          </a:p>
          <a:p>
            <a:pPr lvl="0" algn="just"/>
            <a:r>
              <a:rPr lang="fr-FR" sz="1200" b="0" kern="1200" dirty="0">
                <a:solidFill>
                  <a:schemeClr val="tx1"/>
                </a:solidFill>
                <a:effectLst/>
                <a:latin typeface="+mn-lt"/>
                <a:ea typeface="+mn-ea"/>
                <a:cs typeface="+mn-cs"/>
              </a:rPr>
              <a:t>Identifiez et reflétez les points clés que vous avez entendus de la personne, pour qu'elle sache que vous l'avez entendue et pour vous assurer que vous avez bien compris, par exemple : "D'après ce que vous venez de dire, je crois comprendre que vous êtes surtout préoccupé par [résumez les principales préoccupations qu'il a exprimées], est-ce exact ?".</a:t>
            </a:r>
          </a:p>
          <a:p>
            <a:pPr lvl="0" algn="just"/>
            <a:r>
              <a:rPr lang="fr-FR" sz="1200" b="0" kern="1200" dirty="0">
                <a:solidFill>
                  <a:schemeClr val="tx1"/>
                </a:solidFill>
                <a:effectLst/>
                <a:latin typeface="+mn-lt"/>
                <a:ea typeface="+mn-ea"/>
                <a:cs typeface="+mn-cs"/>
              </a:rPr>
              <a:t>Décrivez ce que vous avez entendu, plutôt que d'interpréter ce qu'ils ressentent face à la situation (par exemple, ne dites pas : "Vous devez vous sentir horrible/dévasté"). Ne les jugez pas, ni leur situation. </a:t>
            </a:r>
            <a:endParaRPr lang="fr-BE" sz="1200" b="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498253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4.2. </a:t>
            </a:r>
            <a:r>
              <a:rPr lang="fr-BE" sz="1200" b="1" kern="1200" dirty="0">
                <a:solidFill>
                  <a:schemeClr val="tx1"/>
                </a:solidFill>
                <a:effectLst/>
                <a:latin typeface="+mn-lt"/>
                <a:ea typeface="+mn-ea"/>
                <a:cs typeface="+mn-cs"/>
              </a:rPr>
              <a:t>Laisser le temps nécessaire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Extrait du Manuel de </a:t>
            </a:r>
            <a:r>
              <a:rPr lang="fr-BE" sz="1200" kern="1200" dirty="0" err="1">
                <a:solidFill>
                  <a:schemeClr val="tx1"/>
                </a:solidFill>
                <a:effectLst/>
                <a:latin typeface="+mn-lt"/>
                <a:ea typeface="+mn-ea"/>
                <a:cs typeface="+mn-cs"/>
              </a:rPr>
              <a:t>Fair</a:t>
            </a:r>
            <a:r>
              <a:rPr lang="fr-BE" sz="1200" kern="1200" dirty="0">
                <a:solidFill>
                  <a:schemeClr val="tx1"/>
                </a:solidFill>
                <a:effectLst/>
                <a:latin typeface="+mn-lt"/>
                <a:ea typeface="+mn-ea"/>
                <a:cs typeface="+mn-cs"/>
              </a:rPr>
              <a:t> Trials « </a:t>
            </a:r>
            <a:r>
              <a:rPr lang="en-GB" dirty="0"/>
              <a:t>Il </a:t>
            </a:r>
            <a:r>
              <a:rPr lang="en-GB" dirty="0" err="1"/>
              <a:t>est</a:t>
            </a:r>
            <a:r>
              <a:rPr lang="en-GB" dirty="0"/>
              <a:t> important de </a:t>
            </a:r>
            <a:r>
              <a:rPr lang="en-GB" dirty="0" err="1"/>
              <a:t>laisser</a:t>
            </a:r>
            <a:r>
              <a:rPr lang="en-GB" dirty="0"/>
              <a:t> à </a:t>
            </a:r>
            <a:r>
              <a:rPr lang="en-GB" dirty="0" err="1"/>
              <a:t>l’enfant</a:t>
            </a:r>
            <a:r>
              <a:rPr lang="en-GB" dirty="0"/>
              <a:t> le temps de </a:t>
            </a:r>
            <a:r>
              <a:rPr lang="en-GB" dirty="0" err="1"/>
              <a:t>répondre</a:t>
            </a:r>
            <a:r>
              <a:rPr lang="en-GB" dirty="0"/>
              <a:t> aux questions (au </a:t>
            </a:r>
            <a:r>
              <a:rPr lang="en-GB" dirty="0" err="1"/>
              <a:t>moins</a:t>
            </a:r>
            <a:r>
              <a:rPr lang="en-GB" dirty="0"/>
              <a:t> 10 – 20 </a:t>
            </a:r>
            <a:r>
              <a:rPr lang="en-GB" dirty="0" err="1"/>
              <a:t>secondes</a:t>
            </a:r>
            <a:r>
              <a:rPr lang="en-GB" dirty="0"/>
              <a:t>) et de ne pas se </a:t>
            </a:r>
            <a:r>
              <a:rPr lang="en-GB" dirty="0" err="1"/>
              <a:t>précipiter</a:t>
            </a:r>
            <a:r>
              <a:rPr lang="en-GB" dirty="0"/>
              <a:t> pour poser plus de questions</a:t>
            </a:r>
            <a:r>
              <a:rPr lang="en-GB" sz="1200" b="0" i="1" kern="1200" dirty="0">
                <a:solidFill>
                  <a:schemeClr val="tx1"/>
                </a:solidFill>
                <a:effectLst/>
                <a:latin typeface="+mn-lt"/>
                <a:ea typeface="+mn-ea"/>
                <a:cs typeface="+mn-cs"/>
              </a:rPr>
              <a:t>”</a:t>
            </a:r>
            <a:endParaRPr lang="fr-BE" sz="1200" b="1" kern="1200" dirty="0">
              <a:solidFill>
                <a:schemeClr val="tx1"/>
              </a:solidFill>
              <a:effectLst/>
              <a:latin typeface="+mn-lt"/>
              <a:ea typeface="+mn-ea"/>
              <a:cs typeface="+mn-cs"/>
            </a:endParaRPr>
          </a:p>
          <a:p>
            <a:pPr lvl="0"/>
            <a:endParaRPr lang="fr-BE"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2338449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4.3. Conversational techniques</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Extraits du Manuel de Fair Trials, page 61 – 64</a:t>
            </a:r>
            <a:endParaRPr lang="fr-BE" sz="1200" kern="1200" dirty="0">
              <a:solidFill>
                <a:schemeClr val="tx1"/>
              </a:solidFill>
              <a:effectLst/>
              <a:latin typeface="+mn-lt"/>
              <a:ea typeface="+mn-ea"/>
              <a:cs typeface="+mn-cs"/>
            </a:endParaRPr>
          </a:p>
          <a:p>
            <a:pPr lvl="0"/>
            <a:endParaRPr lang="en-US" sz="1200" b="1" i="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Extraits du Manuel du procès équitable page 61 - 64</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Les questions ouvertes </a:t>
            </a:r>
          </a:p>
          <a:p>
            <a:pPr algn="just"/>
            <a:r>
              <a:rPr lang="fr-FR" sz="1200" kern="1200" dirty="0">
                <a:solidFill>
                  <a:schemeClr val="tx1"/>
                </a:solidFill>
                <a:effectLst/>
                <a:latin typeface="+mn-lt"/>
                <a:ea typeface="+mn-ea"/>
                <a:cs typeface="+mn-cs"/>
              </a:rPr>
              <a:t>"Les questions ouvertes ne demandent pas à une personne de répondre d'une manière particulière. Au contraire, elles permettent à la personne de réfléchir à ses réponses. Les questions fermées exigent généralement un simple "oui" ou "non", ou une réponse numérique (Erickson et al., 2005). Les questions fermées et d'autres techniques d'entretien induisant des erreurs (par exemple, les invites verbales qui encouragent l'enfant à imaginer, et les questions à options) ont tendance à susciter des réponses moins détaillées et plus courtes, en particulier chez les jeunes enfants (Lamb et al., 2008). </a:t>
            </a:r>
          </a:p>
          <a:p>
            <a:pPr algn="just"/>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Les enfants ont tendance à être réticents à admettre qu'ils ne connaissent pas la réponse lorsqu'on leur demande de répondre à une question fermée, et ils risquent plutôt d'essayer de deviner. (</a:t>
            </a:r>
            <a:r>
              <a:rPr lang="fr-FR" sz="1200" kern="1200" dirty="0" err="1">
                <a:solidFill>
                  <a:schemeClr val="tx1"/>
                </a:solidFill>
                <a:effectLst/>
                <a:latin typeface="+mn-lt"/>
                <a:ea typeface="+mn-ea"/>
                <a:cs typeface="+mn-cs"/>
              </a:rPr>
              <a:t>Saywitz</a:t>
            </a:r>
            <a:r>
              <a:rPr lang="fr-FR" sz="1200" kern="1200" dirty="0">
                <a:solidFill>
                  <a:schemeClr val="tx1"/>
                </a:solidFill>
                <a:effectLst/>
                <a:latin typeface="+mn-lt"/>
                <a:ea typeface="+mn-ea"/>
                <a:cs typeface="+mn-cs"/>
              </a:rPr>
              <a:t> et al., 2010). En effet, lorsqu'ils ne donnent pas de réponse, ils peuvent avoir l'impression d'échouer, pour les raisons expliquées précédemment (voir paragraphe 5.1.1). Lorsque quelqu'un pose une question deux fois, l'enfant pense souvent qu'il a donné une mauvaise réponse la première fois. C'est encore plus vrai lorsqu'il s'agit d'une question fermée, car non seulement la question est posée, mais la réponse alternative est également suggérée à l'enfant. Vous devez également être prudent lorsque vous posez des questions à options (c'est-à-dire des questions "ou bien ou bien"). Dans ce cas, la dernière option doit toujours être laissée ouverte, afin que l'enfant ait la possibilité de donner sa propre réponse alternative. Toutefois, cela ne signifie pas que les questions fermées doivent être évitées à tout moment. Dans certaines situations, il peut être utile d'entamer la conversation par quelques questions fermées, notamment lorsque l'enfant est très réservé et peu enclin à parler aux autres. Ces questions doivent être neutres et il doit être facile d'y répondre. </a:t>
            </a:r>
            <a:endParaRPr lang="fr-BE" sz="1200" kern="1200" dirty="0">
              <a:solidFill>
                <a:schemeClr val="tx1"/>
              </a:solidFill>
              <a:effectLst/>
              <a:latin typeface="+mn-lt"/>
              <a:ea typeface="+mn-ea"/>
              <a:cs typeface="+mn-cs"/>
            </a:endParaRPr>
          </a:p>
          <a:p>
            <a:pPr algn="just"/>
            <a:endParaRPr lang="fr-BE"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Les </a:t>
            </a:r>
            <a:r>
              <a:rPr lang="fr-FR" sz="1200" kern="1200" dirty="0" err="1">
                <a:solidFill>
                  <a:schemeClr val="tx1"/>
                </a:solidFill>
                <a:effectLst/>
                <a:latin typeface="+mn-lt"/>
                <a:ea typeface="+mn-ea"/>
                <a:cs typeface="+mn-cs"/>
              </a:rPr>
              <a:t>avocat.e.s</a:t>
            </a:r>
            <a:r>
              <a:rPr lang="fr-FR" sz="1200" kern="1200" dirty="0">
                <a:solidFill>
                  <a:schemeClr val="tx1"/>
                </a:solidFill>
                <a:effectLst/>
                <a:latin typeface="+mn-lt"/>
                <a:ea typeface="+mn-ea"/>
                <a:cs typeface="+mn-cs"/>
              </a:rPr>
              <a:t> doivent essayer d'utiliser des questions ouvertes pour permettre à l'enfant de donner son propre avis (c'est-à-dire des invitations). La conversation peut être maintenue en posant des questions de suivi ou en prononçant simplement un seul mot qui provoque la poursuite de l'histoire (facilitateurs), comme "ok", "alors... ?", "et... ?" ou "parce que... ?". Ces mots d'encouragement non suggestifs permettront à l'enfant de parler de manière instructive. (Lamb et al., 2008) La technique du questionnement en chaîne peut également être utilisée. Dans ce cas, l'enquêteur répète une petite partie de la réponse et pose une question complémentaire, afin que l'enfant comprenne pourquoi la question suivante est posée. </a:t>
            </a:r>
          </a:p>
          <a:p>
            <a:pPr algn="just"/>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Les enquêteurs utilisent aussi régulièrement des "énoncés directifs" pour recentrer l'attention de l'enfant sur des détails ou des incidents qui ont été mentionnés auparavant. Cela signifie que l'enquêteur utilise le mot "tu" et demande à l'enfant de développer quelque chose qu'il a déjà dit. Par exemple : "Tu as parlé de Charlie tout à l'heure, peux-tu m'en dire plus sur lui ? Les </a:t>
            </a:r>
            <a:r>
              <a:rPr lang="fr-FR" sz="1200" u="none" kern="1200" dirty="0">
                <a:solidFill>
                  <a:schemeClr val="tx1"/>
                </a:solidFill>
                <a:effectLst/>
                <a:latin typeface="+mn-lt"/>
                <a:ea typeface="+mn-ea"/>
                <a:cs typeface="+mn-cs"/>
              </a:rPr>
              <a:t>questions "</a:t>
            </a:r>
            <a:r>
              <a:rPr lang="fr-FR" sz="1200" u="none" kern="1200" dirty="0" err="1">
                <a:solidFill>
                  <a:schemeClr val="tx1"/>
                </a:solidFill>
                <a:effectLst/>
                <a:latin typeface="+mn-lt"/>
                <a:ea typeface="+mn-ea"/>
                <a:cs typeface="+mn-cs"/>
              </a:rPr>
              <a:t>Qu</a:t>
            </a:r>
            <a:r>
              <a:rPr lang="fr-FR" sz="1200" u="none" kern="1200" dirty="0">
                <a:solidFill>
                  <a:schemeClr val="tx1"/>
                </a:solidFill>
                <a:effectLst/>
                <a:latin typeface="+mn-lt"/>
                <a:ea typeface="+mn-ea"/>
                <a:cs typeface="+mn-cs"/>
              </a:rPr>
              <a:t>-" (par exemple, pourquoi, quand, où, quoi) sont des types courants de questions ouvertes, mais ces questions doivent être placées dans le contexte des informations que l'enfant a déjà révélées pour éviter les questions suggestives. Par exemple : "Tu as dit que Charlie et toi êtes allés au parc ensemble. (Lamb et al., 2008.) Les questions "Pourquoi" doivent être utilisées avec précaution, car elles peuvent susciter une réaction défensive de la part de l'enfant. Il est donc conseillé de reformuler les questions "pourquoi" de différentes manières. </a:t>
            </a:r>
          </a:p>
          <a:p>
            <a:pPr algn="just"/>
            <a:endParaRPr lang="fr-BE" sz="1200" u="sng" kern="1200" dirty="0">
              <a:solidFill>
                <a:schemeClr val="tx1"/>
              </a:solidFill>
              <a:effectLst/>
              <a:latin typeface="+mn-lt"/>
              <a:ea typeface="+mn-ea"/>
              <a:cs typeface="+mn-cs"/>
            </a:endParaRPr>
          </a:p>
          <a:p>
            <a:pPr algn="just"/>
            <a:r>
              <a:rPr lang="fr-FR" sz="1200" u="sng" kern="1200" dirty="0">
                <a:solidFill>
                  <a:schemeClr val="tx1"/>
                </a:solidFill>
                <a:effectLst/>
                <a:latin typeface="+mn-lt"/>
                <a:ea typeface="+mn-ea"/>
                <a:cs typeface="+mn-cs"/>
              </a:rPr>
              <a:t>Lorsque l'on parle avec un enfant d'une infraction présumée ou de son comportement en général, il peut également être utile de lui faire comprendre son comportement et les raisons qui le motivent. Afin d'aider l'enfant à mieux comprendre son comportement, l'</a:t>
            </a:r>
            <a:r>
              <a:rPr lang="fr-FR" sz="1200" u="sng" kern="1200" dirty="0" err="1">
                <a:solidFill>
                  <a:schemeClr val="tx1"/>
                </a:solidFill>
                <a:effectLst/>
                <a:latin typeface="+mn-lt"/>
                <a:ea typeface="+mn-ea"/>
                <a:cs typeface="+mn-cs"/>
              </a:rPr>
              <a:t>avocat.e</a:t>
            </a:r>
            <a:r>
              <a:rPr lang="fr-FR" sz="1200" u="sng" kern="1200" dirty="0">
                <a:solidFill>
                  <a:schemeClr val="tx1"/>
                </a:solidFill>
                <a:effectLst/>
                <a:latin typeface="+mn-lt"/>
                <a:ea typeface="+mn-ea"/>
                <a:cs typeface="+mn-cs"/>
              </a:rPr>
              <a:t> peut lui demander de se projeter dans l'avenir et de voir comment son comportement l'aide ou l'empêche d'atteindre certains objectifs. Donner des conseils non désirés ou des avertissements bien intentionnés n'est pas conseillé, car cela provoque souvent une résistance. (</a:t>
            </a:r>
            <a:r>
              <a:rPr lang="fr-FR" sz="1200" u="sng" kern="1200" dirty="0" err="1">
                <a:solidFill>
                  <a:schemeClr val="tx1"/>
                </a:solidFill>
                <a:effectLst/>
                <a:latin typeface="+mn-lt"/>
                <a:ea typeface="+mn-ea"/>
                <a:cs typeface="+mn-cs"/>
              </a:rPr>
              <a:t>Naar</a:t>
            </a:r>
            <a:r>
              <a:rPr lang="fr-FR" sz="1200" u="sng" kern="1200" dirty="0">
                <a:solidFill>
                  <a:schemeClr val="tx1"/>
                </a:solidFill>
                <a:effectLst/>
                <a:latin typeface="+mn-lt"/>
                <a:ea typeface="+mn-ea"/>
                <a:cs typeface="+mn-cs"/>
              </a:rPr>
              <a:t>-King, 2011) Le changement de comportement doit être motivé en interne.</a:t>
            </a:r>
          </a:p>
          <a:p>
            <a:pPr algn="just"/>
            <a:endParaRPr lang="fr-FR" sz="1200" u="sng" kern="1200" dirty="0">
              <a:solidFill>
                <a:schemeClr val="tx1"/>
              </a:solidFill>
              <a:effectLst/>
              <a:latin typeface="+mn-lt"/>
              <a:ea typeface="+mn-ea"/>
              <a:cs typeface="+mn-cs"/>
            </a:endParaRPr>
          </a:p>
          <a:p>
            <a:pPr algn="just"/>
            <a:r>
              <a:rPr lang="fr-FR" sz="1200" u="sng" kern="1200" dirty="0">
                <a:solidFill>
                  <a:schemeClr val="tx1"/>
                </a:solidFill>
                <a:effectLst/>
                <a:latin typeface="+mn-lt"/>
                <a:ea typeface="+mn-ea"/>
                <a:cs typeface="+mn-cs"/>
              </a:rPr>
              <a:t>Exemples - Questions ouvertes </a:t>
            </a:r>
          </a:p>
          <a:p>
            <a:pPr algn="just"/>
            <a:r>
              <a:rPr lang="fr-FR" sz="1200" u="sng" kern="1200" dirty="0">
                <a:solidFill>
                  <a:schemeClr val="tx1"/>
                </a:solidFill>
                <a:effectLst/>
                <a:latin typeface="+mn-lt"/>
                <a:ea typeface="+mn-ea"/>
                <a:cs typeface="+mn-cs"/>
              </a:rPr>
              <a:t>Dites-moi tout sur ce qui s'est passé. </a:t>
            </a:r>
          </a:p>
          <a:p>
            <a:pPr algn="just"/>
            <a:r>
              <a:rPr lang="fr-FR" sz="1200" u="sng" kern="1200" dirty="0">
                <a:solidFill>
                  <a:schemeClr val="tx1"/>
                </a:solidFill>
                <a:effectLst/>
                <a:latin typeface="+mn-lt"/>
                <a:ea typeface="+mn-ea"/>
                <a:cs typeface="+mn-cs"/>
              </a:rPr>
              <a:t>Que s'est-il passé juste avant ? Juste après ? </a:t>
            </a:r>
          </a:p>
          <a:p>
            <a:pPr algn="just"/>
            <a:r>
              <a:rPr lang="fr-FR" sz="1200" u="sng" kern="1200" dirty="0">
                <a:solidFill>
                  <a:schemeClr val="tx1"/>
                </a:solidFill>
                <a:effectLst/>
                <a:latin typeface="+mn-lt"/>
                <a:ea typeface="+mn-ea"/>
                <a:cs typeface="+mn-cs"/>
              </a:rPr>
              <a:t>Et ensuite, que s'est-il passé ? </a:t>
            </a:r>
          </a:p>
          <a:p>
            <a:pPr algn="just"/>
            <a:r>
              <a:rPr lang="fr-FR" sz="1200" u="sng" kern="1200" dirty="0">
                <a:solidFill>
                  <a:schemeClr val="tx1"/>
                </a:solidFill>
                <a:effectLst/>
                <a:latin typeface="+mn-lt"/>
                <a:ea typeface="+mn-ea"/>
                <a:cs typeface="+mn-cs"/>
              </a:rPr>
              <a:t>Parlez-moi encore de [personne/objet/activité mentionné(e) par l'enfant]. </a:t>
            </a:r>
          </a:p>
          <a:p>
            <a:pPr algn="just"/>
            <a:r>
              <a:rPr lang="fr-FR" sz="1200" u="sng" kern="1200" dirty="0">
                <a:solidFill>
                  <a:schemeClr val="tx1"/>
                </a:solidFill>
                <a:effectLst/>
                <a:latin typeface="+mn-lt"/>
                <a:ea typeface="+mn-ea"/>
                <a:cs typeface="+mn-cs"/>
              </a:rPr>
              <a:t>Quelles sortes de difficultés as-tu rencontrées à cause de ton agressivité ? </a:t>
            </a:r>
          </a:p>
          <a:p>
            <a:pPr algn="just"/>
            <a:r>
              <a:rPr lang="fr-FR" sz="1200" u="sng" kern="1200" dirty="0">
                <a:solidFill>
                  <a:schemeClr val="tx1"/>
                </a:solidFill>
                <a:effectLst/>
                <a:latin typeface="+mn-lt"/>
                <a:ea typeface="+mn-ea"/>
                <a:cs typeface="+mn-cs"/>
              </a:rPr>
              <a:t>Comment imagines-tu ta vie dans un an ?</a:t>
            </a:r>
            <a:endParaRPr lang="fr-BE" sz="1200" u="sng"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562961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4.3. Techniques de conversation</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Extraits du Manuel de Fair Trials page 61 – 64</a:t>
            </a:r>
            <a:endParaRPr lang="fr-BE" sz="1200" kern="1200" dirty="0">
              <a:solidFill>
                <a:schemeClr val="tx1"/>
              </a:solidFill>
              <a:effectLst/>
              <a:latin typeface="+mn-lt"/>
              <a:ea typeface="+mn-ea"/>
              <a:cs typeface="+mn-cs"/>
            </a:endParaRPr>
          </a:p>
          <a:p>
            <a:pPr lvl="0"/>
            <a:endParaRPr lang="en-US" sz="1200" b="1" i="0" kern="1200" dirty="0">
              <a:solidFill>
                <a:schemeClr val="tx1"/>
              </a:solidFill>
              <a:effectLst/>
              <a:latin typeface="+mn-lt"/>
              <a:ea typeface="+mn-ea"/>
              <a:cs typeface="+mn-cs"/>
            </a:endParaRPr>
          </a:p>
          <a:p>
            <a:pPr lvl="0"/>
            <a:r>
              <a:rPr lang="fr-FR" sz="1200" b="1" i="0" kern="1200" dirty="0">
                <a:solidFill>
                  <a:schemeClr val="tx1"/>
                </a:solidFill>
                <a:effectLst/>
                <a:latin typeface="+mn-lt"/>
                <a:ea typeface="+mn-ea"/>
                <a:cs typeface="+mn-cs"/>
              </a:rPr>
              <a:t>Affirmations</a:t>
            </a:r>
          </a:p>
          <a:p>
            <a:pPr lvl="0"/>
            <a:r>
              <a:rPr lang="fr-FR" sz="1200" b="0" i="0" kern="1200" dirty="0">
                <a:solidFill>
                  <a:schemeClr val="tx1"/>
                </a:solidFill>
                <a:effectLst/>
                <a:latin typeface="+mn-lt"/>
                <a:ea typeface="+mn-ea"/>
                <a:cs typeface="+mn-cs"/>
              </a:rPr>
              <a:t> </a:t>
            </a:r>
          </a:p>
          <a:p>
            <a:pPr lvl="0" algn="just"/>
            <a:r>
              <a:rPr lang="fr-FR" sz="1200" b="0" i="0" kern="1200" dirty="0">
                <a:solidFill>
                  <a:schemeClr val="tx1"/>
                </a:solidFill>
                <a:effectLst/>
                <a:latin typeface="+mn-lt"/>
                <a:ea typeface="+mn-ea"/>
                <a:cs typeface="+mn-cs"/>
              </a:rPr>
              <a:t>Les affirmations peuvent être un bon moyen de montrer son soutien et d'établir une bonne relation avec les enfants. Les affirmations peuvent, par exemple, être utilisées pour complimenter l'enfant pour avoir fait l'effort d'être présent, pour reconnaître les petites réussites, ou encore montrer de l'appréciation ou de la compréhension. (</a:t>
            </a:r>
            <a:r>
              <a:rPr lang="fr-FR" sz="1200" b="0" i="0" kern="1200" dirty="0" err="1">
                <a:solidFill>
                  <a:schemeClr val="tx1"/>
                </a:solidFill>
                <a:effectLst/>
                <a:latin typeface="+mn-lt"/>
                <a:ea typeface="+mn-ea"/>
                <a:cs typeface="+mn-cs"/>
              </a:rPr>
              <a:t>Levensky</a:t>
            </a:r>
            <a:r>
              <a:rPr lang="fr-FR" sz="1200" b="0" i="0" kern="1200" dirty="0">
                <a:solidFill>
                  <a:schemeClr val="tx1"/>
                </a:solidFill>
                <a:effectLst/>
                <a:latin typeface="+mn-lt"/>
                <a:ea typeface="+mn-ea"/>
                <a:cs typeface="+mn-cs"/>
              </a:rPr>
              <a:t> et al., 2007) Les affirmations doivent être honnêtes et spécifiques. Les affirmations concernant une force ou un effort spécifique qui se rapportent précisément à ce que l'enfant a dit sont susceptibles d'être les plus efficaces. (</a:t>
            </a:r>
            <a:r>
              <a:rPr lang="fr-FR" sz="1200" b="0" i="0" kern="1200" dirty="0" err="1">
                <a:solidFill>
                  <a:schemeClr val="tx1"/>
                </a:solidFill>
                <a:effectLst/>
                <a:latin typeface="+mn-lt"/>
                <a:ea typeface="+mn-ea"/>
                <a:cs typeface="+mn-cs"/>
              </a:rPr>
              <a:t>Naar</a:t>
            </a:r>
            <a:r>
              <a:rPr lang="fr-FR" sz="1200" b="0" i="0" kern="1200" dirty="0">
                <a:solidFill>
                  <a:schemeClr val="tx1"/>
                </a:solidFill>
                <a:effectLst/>
                <a:latin typeface="+mn-lt"/>
                <a:ea typeface="+mn-ea"/>
                <a:cs typeface="+mn-cs"/>
              </a:rPr>
              <a:t>-King, 2011.) Dans le cadre d'un interrogatoire ou d'un entretien formel, les </a:t>
            </a:r>
            <a:r>
              <a:rPr lang="fr-FR" sz="1200" b="0" i="0" kern="1200" dirty="0" err="1">
                <a:solidFill>
                  <a:schemeClr val="tx1"/>
                </a:solidFill>
                <a:effectLst/>
                <a:latin typeface="+mn-lt"/>
                <a:ea typeface="+mn-ea"/>
                <a:cs typeface="+mn-cs"/>
              </a:rPr>
              <a:t>avocat.e.s</a:t>
            </a:r>
            <a:r>
              <a:rPr lang="fr-FR" sz="1200" b="0" i="0" kern="1200" dirty="0">
                <a:solidFill>
                  <a:schemeClr val="tx1"/>
                </a:solidFill>
                <a:effectLst/>
                <a:latin typeface="+mn-lt"/>
                <a:ea typeface="+mn-ea"/>
                <a:cs typeface="+mn-cs"/>
              </a:rPr>
              <a:t> doivent éviter de complimenter les enfants sur ce qu'ils disent, car cela aura un effet suggestif sur l'enfant. Dans ces situations, l'enquêteur doit avoir une attitude neutre mais amicale, pour éviter la suggestibilité. </a:t>
            </a:r>
          </a:p>
          <a:p>
            <a:pPr lvl="0" algn="just"/>
            <a:endParaRPr lang="fr-FR" sz="1200" b="0" i="0" kern="1200" dirty="0">
              <a:solidFill>
                <a:schemeClr val="tx1"/>
              </a:solidFill>
              <a:effectLst/>
              <a:latin typeface="+mn-lt"/>
              <a:ea typeface="+mn-ea"/>
              <a:cs typeface="+mn-cs"/>
            </a:endParaRPr>
          </a:p>
          <a:p>
            <a:pPr lvl="0" algn="just"/>
            <a:r>
              <a:rPr lang="fr-FR" sz="1200" b="0" i="1" kern="1200" dirty="0">
                <a:solidFill>
                  <a:schemeClr val="tx1"/>
                </a:solidFill>
                <a:effectLst/>
                <a:latin typeface="+mn-lt"/>
                <a:ea typeface="+mn-ea"/>
                <a:cs typeface="+mn-cs"/>
              </a:rPr>
              <a:t>Exemples - Affirmation </a:t>
            </a:r>
          </a:p>
          <a:p>
            <a:pPr lvl="0" algn="just"/>
            <a:r>
              <a:rPr lang="fr-FR" sz="1200" b="0" i="1" kern="1200" dirty="0">
                <a:solidFill>
                  <a:schemeClr val="tx1"/>
                </a:solidFill>
                <a:effectLst/>
                <a:latin typeface="+mn-lt"/>
                <a:ea typeface="+mn-ea"/>
                <a:cs typeface="+mn-cs"/>
              </a:rPr>
              <a:t>"Merci d'être venu aujourd'hui". </a:t>
            </a:r>
          </a:p>
          <a:p>
            <a:pPr lvl="0" algn="just"/>
            <a:r>
              <a:rPr lang="fr-FR" sz="1200" b="0" i="1" kern="1200" dirty="0">
                <a:solidFill>
                  <a:schemeClr val="tx1"/>
                </a:solidFill>
                <a:effectLst/>
                <a:latin typeface="+mn-lt"/>
                <a:ea typeface="+mn-ea"/>
                <a:cs typeface="+mn-cs"/>
              </a:rPr>
              <a:t>"C'est très intelligent de ta part de réfléchir à tes options". </a:t>
            </a:r>
          </a:p>
          <a:p>
            <a:pPr lvl="0" algn="just"/>
            <a:r>
              <a:rPr lang="fr-FR" sz="1200" b="0" i="1" kern="1200" dirty="0">
                <a:solidFill>
                  <a:schemeClr val="tx1"/>
                </a:solidFill>
                <a:effectLst/>
                <a:latin typeface="+mn-lt"/>
                <a:ea typeface="+mn-ea"/>
                <a:cs typeface="+mn-cs"/>
              </a:rPr>
              <a:t>"C'est formidable que tu ai décidé d'arrêter de fumer de la marijuana". </a:t>
            </a:r>
          </a:p>
          <a:p>
            <a:pPr lvl="0" algn="just"/>
            <a:r>
              <a:rPr lang="fr-FR" sz="1200" b="0" i="1" kern="1200" dirty="0">
                <a:solidFill>
                  <a:schemeClr val="tx1"/>
                </a:solidFill>
                <a:effectLst/>
                <a:latin typeface="+mn-lt"/>
                <a:ea typeface="+mn-ea"/>
                <a:cs typeface="+mn-cs"/>
              </a:rPr>
              <a:t>"Je vois que tu es prêt à envisager des options difficiles pour faire le meilleur choix pour toi-même".</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2698964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4.3. Techniques de conversation</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Extraits du </a:t>
            </a:r>
            <a:r>
              <a:rPr lang="en-GB" sz="1200" kern="1200" dirty="0" err="1">
                <a:solidFill>
                  <a:schemeClr val="tx1"/>
                </a:solidFill>
                <a:effectLst/>
                <a:latin typeface="+mn-lt"/>
                <a:ea typeface="+mn-ea"/>
                <a:cs typeface="+mn-cs"/>
              </a:rPr>
              <a:t>manuel</a:t>
            </a:r>
            <a:r>
              <a:rPr lang="en-GB" sz="1200" kern="1200" dirty="0">
                <a:solidFill>
                  <a:schemeClr val="tx1"/>
                </a:solidFill>
                <a:effectLst/>
                <a:latin typeface="+mn-lt"/>
                <a:ea typeface="+mn-ea"/>
                <a:cs typeface="+mn-cs"/>
              </a:rPr>
              <a:t> de Fair Trials page 61 – 64</a:t>
            </a:r>
            <a:endParaRPr lang="fr-BE" sz="1200" kern="1200" dirty="0">
              <a:solidFill>
                <a:schemeClr val="tx1"/>
              </a:solidFill>
              <a:effectLst/>
              <a:latin typeface="+mn-lt"/>
              <a:ea typeface="+mn-ea"/>
              <a:cs typeface="+mn-cs"/>
            </a:endParaRPr>
          </a:p>
          <a:p>
            <a:pPr lvl="0"/>
            <a:endParaRPr lang="fr-BE" sz="1200" b="1" i="1" kern="1200" dirty="0">
              <a:solidFill>
                <a:schemeClr val="tx1"/>
              </a:solidFill>
              <a:effectLst/>
              <a:latin typeface="+mn-lt"/>
              <a:ea typeface="+mn-ea"/>
              <a:cs typeface="+mn-cs"/>
            </a:endParaRPr>
          </a:p>
          <a:p>
            <a:pPr lvl="0"/>
            <a:r>
              <a:rPr lang="fr-FR" sz="1200" b="1" i="0" kern="1200" dirty="0">
                <a:solidFill>
                  <a:schemeClr val="tx1"/>
                </a:solidFill>
                <a:effectLst/>
                <a:latin typeface="+mn-lt"/>
                <a:ea typeface="+mn-ea"/>
                <a:cs typeface="+mn-cs"/>
              </a:rPr>
              <a:t>Résumer</a:t>
            </a:r>
          </a:p>
          <a:p>
            <a:pPr lvl="0"/>
            <a:r>
              <a:rPr lang="fr-FR" sz="1200" b="0" i="0" kern="1200" dirty="0">
                <a:solidFill>
                  <a:schemeClr val="tx1"/>
                </a:solidFill>
                <a:effectLst/>
                <a:latin typeface="+mn-lt"/>
                <a:ea typeface="+mn-ea"/>
                <a:cs typeface="+mn-cs"/>
              </a:rPr>
              <a:t>Lorsque l'on résume les déclarations d'un enfant, il faut lui donner un aperçu complet de son point de vue. Il faut ensuite vérifier si l'</a:t>
            </a:r>
            <a:r>
              <a:rPr lang="fr-FR" sz="1200" b="0" i="0" kern="1200" dirty="0" err="1">
                <a:solidFill>
                  <a:schemeClr val="tx1"/>
                </a:solidFill>
                <a:effectLst/>
                <a:latin typeface="+mn-lt"/>
                <a:ea typeface="+mn-ea"/>
                <a:cs typeface="+mn-cs"/>
              </a:rPr>
              <a:t>avocat.e</a:t>
            </a:r>
            <a:r>
              <a:rPr lang="fr-FR" sz="1200" b="0" i="0" kern="1200" dirty="0">
                <a:solidFill>
                  <a:schemeClr val="tx1"/>
                </a:solidFill>
                <a:effectLst/>
                <a:latin typeface="+mn-lt"/>
                <a:ea typeface="+mn-ea"/>
                <a:cs typeface="+mn-cs"/>
              </a:rPr>
              <a:t> a bien compris le point de vue de l'enfant. (Erickson et al., 2005).</a:t>
            </a:r>
          </a:p>
          <a:p>
            <a:pPr lvl="0"/>
            <a:endParaRPr lang="fr-FR" sz="1200" b="1" i="0" kern="1200" dirty="0">
              <a:solidFill>
                <a:schemeClr val="tx1"/>
              </a:solidFill>
              <a:effectLst/>
              <a:latin typeface="+mn-lt"/>
              <a:ea typeface="+mn-ea"/>
              <a:cs typeface="+mn-cs"/>
            </a:endParaRPr>
          </a:p>
          <a:p>
            <a:pPr lvl="0"/>
            <a:r>
              <a:rPr lang="fr-FR" sz="1200" b="1" i="0" kern="1200" dirty="0">
                <a:solidFill>
                  <a:schemeClr val="tx1"/>
                </a:solidFill>
                <a:effectLst/>
                <a:latin typeface="+mn-lt"/>
                <a:ea typeface="+mn-ea"/>
                <a:cs typeface="+mn-cs"/>
              </a:rPr>
              <a:t>Exemples - Résumer </a:t>
            </a:r>
          </a:p>
          <a:p>
            <a:pPr lvl="0"/>
            <a:r>
              <a:rPr lang="fr-FR" sz="1200" b="0" i="0" kern="1200" dirty="0">
                <a:solidFill>
                  <a:schemeClr val="tx1"/>
                </a:solidFill>
                <a:effectLst/>
                <a:latin typeface="+mn-lt"/>
                <a:ea typeface="+mn-ea"/>
                <a:cs typeface="+mn-cs"/>
              </a:rPr>
              <a:t>Tu m'as dit beaucoup de choses aujourd'hui, et je veux te remercier de m'avoir aidé. </a:t>
            </a:r>
          </a:p>
          <a:p>
            <a:pPr lvl="0"/>
            <a:r>
              <a:rPr lang="fr-FR" sz="1200" b="0" i="0" kern="1200" dirty="0">
                <a:solidFill>
                  <a:schemeClr val="tx1"/>
                </a:solidFill>
                <a:effectLst/>
                <a:latin typeface="+mn-lt"/>
                <a:ea typeface="+mn-ea"/>
                <a:cs typeface="+mn-cs"/>
              </a:rPr>
              <a:t>Y a-t-il autre chose que tu penses que je devrais savoir ? </a:t>
            </a:r>
          </a:p>
          <a:p>
            <a:pPr lvl="0"/>
            <a:r>
              <a:rPr lang="fr-FR" sz="1200" b="0" i="0" kern="1200" dirty="0">
                <a:solidFill>
                  <a:schemeClr val="tx1"/>
                </a:solidFill>
                <a:effectLst/>
                <a:latin typeface="+mn-lt"/>
                <a:ea typeface="+mn-ea"/>
                <a:cs typeface="+mn-cs"/>
              </a:rPr>
              <a:t>Y a-t-il des questions que tu veux me poser ? </a:t>
            </a:r>
          </a:p>
          <a:p>
            <a:pPr lvl="0"/>
            <a:r>
              <a:rPr lang="fr-FR" sz="1200" b="0" i="0" kern="1200" dirty="0">
                <a:solidFill>
                  <a:schemeClr val="tx1"/>
                </a:solidFill>
                <a:effectLst/>
                <a:latin typeface="+mn-lt"/>
                <a:ea typeface="+mn-ea"/>
                <a:cs typeface="+mn-cs"/>
              </a:rPr>
              <a:t>Si tu veux me parler à nouveau, tu peux m'appeler à ce numéro de téléphone.</a:t>
            </a:r>
          </a:p>
          <a:p>
            <a:pPr lvl="0"/>
            <a:endParaRPr lang="fr-FR" sz="1200" b="0" i="0" kern="1200" dirty="0">
              <a:solidFill>
                <a:schemeClr val="tx1"/>
              </a:solidFill>
              <a:effectLst/>
              <a:latin typeface="+mn-lt"/>
              <a:ea typeface="+mn-ea"/>
              <a:cs typeface="+mn-cs"/>
            </a:endParaRPr>
          </a:p>
          <a:p>
            <a:pPr lvl="0"/>
            <a:r>
              <a:rPr lang="fr-FR" sz="1200" b="0" i="0" kern="1200" dirty="0">
                <a:solidFill>
                  <a:schemeClr val="tx1"/>
                </a:solidFill>
                <a:effectLst/>
                <a:latin typeface="+mn-lt"/>
                <a:ea typeface="+mn-ea"/>
                <a:cs typeface="+mn-cs"/>
              </a:rPr>
              <a:t>On peut clore la conversation en demandant à l'enfant s'il a des informations supplémentaires qu'il souhaite communiquer à son </a:t>
            </a:r>
            <a:r>
              <a:rPr lang="fr-FR" sz="1200" b="0" i="0" kern="1200" dirty="0" err="1">
                <a:solidFill>
                  <a:schemeClr val="tx1"/>
                </a:solidFill>
                <a:effectLst/>
                <a:latin typeface="+mn-lt"/>
                <a:ea typeface="+mn-ea"/>
                <a:cs typeface="+mn-cs"/>
              </a:rPr>
              <a:t>avocat.e</a:t>
            </a:r>
            <a:r>
              <a:rPr lang="fr-FR"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4291331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kern="1200" dirty="0">
                <a:solidFill>
                  <a:schemeClr val="tx1"/>
                </a:solidFill>
                <a:effectLst/>
                <a:latin typeface="+mn-lt"/>
                <a:ea typeface="+mn-ea"/>
                <a:cs typeface="+mn-cs"/>
              </a:rPr>
              <a:t>4.4. </a:t>
            </a:r>
            <a:r>
              <a:rPr lang="fr-FR" sz="1200" b="1" kern="1200" dirty="0">
                <a:solidFill>
                  <a:schemeClr val="tx1"/>
                </a:solidFill>
                <a:effectLst/>
                <a:latin typeface="+mn-lt"/>
                <a:ea typeface="+mn-ea"/>
                <a:cs typeface="+mn-cs"/>
              </a:rPr>
              <a:t>Grille/Matrice d'interview axée sur les objectifs : Écouter les enfants </a:t>
            </a:r>
            <a:endParaRPr lang="fr-BE"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Extrait du Manuel de Faire Trials (page 67) </a:t>
            </a:r>
          </a:p>
          <a:p>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grille présentée ci-dessous est conçue pour aider les professionnels à structurer leur conversation en présentant différentes étapes du début à la fin de la conversation.</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Matrice orientée vers les objectifs : Écouter les enfants </a:t>
            </a:r>
          </a:p>
          <a:p>
            <a:r>
              <a:rPr lang="fr-FR" sz="1200" kern="1200" dirty="0">
                <a:solidFill>
                  <a:schemeClr val="tx1"/>
                </a:solidFill>
                <a:effectLst/>
                <a:latin typeface="+mn-lt"/>
                <a:ea typeface="+mn-ea"/>
                <a:cs typeface="+mn-cs"/>
              </a:rPr>
              <a:t>I. Introduction </a:t>
            </a:r>
          </a:p>
          <a:p>
            <a:r>
              <a:rPr lang="fr-FR" sz="1200" kern="1200" dirty="0">
                <a:solidFill>
                  <a:schemeClr val="tx1"/>
                </a:solidFill>
                <a:effectLst/>
                <a:latin typeface="+mn-lt"/>
                <a:ea typeface="+mn-ea"/>
                <a:cs typeface="+mn-cs"/>
              </a:rPr>
              <a:t>- Comment vous assurer-vous que vous êtes vous-même à l'aise ? </a:t>
            </a:r>
          </a:p>
          <a:p>
            <a:r>
              <a:rPr lang="fr-FR" sz="1200" kern="1200" dirty="0">
                <a:solidFill>
                  <a:schemeClr val="tx1"/>
                </a:solidFill>
                <a:effectLst/>
                <a:latin typeface="+mn-lt"/>
                <a:ea typeface="+mn-ea"/>
                <a:cs typeface="+mn-cs"/>
              </a:rPr>
              <a:t>- Comment faites-vous pour que l'enfant soit à l'aise ? </a:t>
            </a:r>
          </a:p>
          <a:p>
            <a:r>
              <a:rPr lang="fr-FR" sz="1200" kern="1200" dirty="0">
                <a:solidFill>
                  <a:schemeClr val="tx1"/>
                </a:solidFill>
                <a:effectLst/>
                <a:latin typeface="+mn-lt"/>
                <a:ea typeface="+mn-ea"/>
                <a:cs typeface="+mn-cs"/>
              </a:rPr>
              <a:t>- Expliquez votre propre rôle et demandez quelles sont les attentes de l'enfant. </a:t>
            </a:r>
          </a:p>
          <a:p>
            <a:r>
              <a:rPr lang="fr-FR" sz="1200" kern="1200" dirty="0">
                <a:solidFill>
                  <a:schemeClr val="tx1"/>
                </a:solidFill>
                <a:effectLst/>
                <a:latin typeface="+mn-lt"/>
                <a:ea typeface="+mn-ea"/>
                <a:cs typeface="+mn-cs"/>
              </a:rPr>
              <a:t>- Faites en sorte que le cadre soit clair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II. Faits/expérience (se concentrer sur le passé) PENSER </a:t>
            </a:r>
          </a:p>
          <a:p>
            <a:r>
              <a:rPr lang="fr-FR" sz="1200" kern="1200" dirty="0">
                <a:solidFill>
                  <a:schemeClr val="tx1"/>
                </a:solidFill>
                <a:effectLst/>
                <a:latin typeface="+mn-lt"/>
                <a:ea typeface="+mn-ea"/>
                <a:cs typeface="+mn-cs"/>
              </a:rPr>
              <a:t>- Qu'est-ce qui t’a amené à être ici ; que s'est-il passé ? </a:t>
            </a:r>
          </a:p>
          <a:p>
            <a:r>
              <a:rPr lang="fr-FR" sz="1200" kern="1200" dirty="0">
                <a:solidFill>
                  <a:schemeClr val="tx1"/>
                </a:solidFill>
                <a:effectLst/>
                <a:latin typeface="+mn-lt"/>
                <a:ea typeface="+mn-ea"/>
                <a:cs typeface="+mn-cs"/>
              </a:rPr>
              <a:t>- Comment vois-tu ta votre situation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III. Conviction/ interprétation/sens (axée sur le présent) RESSENTIR</a:t>
            </a:r>
          </a:p>
          <a:p>
            <a:r>
              <a:rPr lang="fr-FR" sz="1200" kern="1200" dirty="0">
                <a:solidFill>
                  <a:schemeClr val="tx1"/>
                </a:solidFill>
                <a:effectLst/>
                <a:latin typeface="+mn-lt"/>
                <a:ea typeface="+mn-ea"/>
                <a:cs typeface="+mn-cs"/>
              </a:rPr>
              <a:t>- Quel est ton problème actuel ? </a:t>
            </a:r>
          </a:p>
          <a:p>
            <a:r>
              <a:rPr lang="fr-FR" sz="1200" kern="1200" dirty="0">
                <a:solidFill>
                  <a:schemeClr val="tx1"/>
                </a:solidFill>
                <a:effectLst/>
                <a:latin typeface="+mn-lt"/>
                <a:ea typeface="+mn-ea"/>
                <a:cs typeface="+mn-cs"/>
              </a:rPr>
              <a:t>- Que ressens-tu par rapport à cela ; qu'est-ce que cela signifie pour toi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IV. Décision/ objectif (axé sur l'avenir - besoins/ 'rêve’) VOULOIR</a:t>
            </a:r>
          </a:p>
          <a:p>
            <a:r>
              <a:rPr lang="fr-FR" sz="1200" kern="1200" dirty="0">
                <a:solidFill>
                  <a:schemeClr val="tx1"/>
                </a:solidFill>
                <a:effectLst/>
                <a:latin typeface="+mn-lt"/>
                <a:ea typeface="+mn-ea"/>
                <a:cs typeface="+mn-cs"/>
              </a:rPr>
              <a:t>- Qu'est-ce qui est nécessaire pour résoudre ton problème ? </a:t>
            </a:r>
          </a:p>
          <a:p>
            <a:r>
              <a:rPr lang="fr-FR" sz="1200" kern="1200" dirty="0">
                <a:solidFill>
                  <a:schemeClr val="tx1"/>
                </a:solidFill>
                <a:effectLst/>
                <a:latin typeface="+mn-lt"/>
                <a:ea typeface="+mn-ea"/>
                <a:cs typeface="+mn-cs"/>
              </a:rPr>
              <a:t>- Que voudrais-tu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V. Réaction/ comportement (en se concentrant sur l'avenir - action (court terme)/ FAIRE </a:t>
            </a:r>
          </a:p>
          <a:p>
            <a:r>
              <a:rPr lang="fr-FR" sz="1200" kern="1200" dirty="0">
                <a:solidFill>
                  <a:schemeClr val="tx1"/>
                </a:solidFill>
                <a:effectLst/>
                <a:latin typeface="+mn-lt"/>
                <a:ea typeface="+mn-ea"/>
                <a:cs typeface="+mn-cs"/>
              </a:rPr>
              <a:t>attentes (à long terme)) </a:t>
            </a:r>
          </a:p>
          <a:p>
            <a:r>
              <a:rPr lang="fr-FR" sz="1200" kern="1200" dirty="0">
                <a:solidFill>
                  <a:schemeClr val="tx1"/>
                </a:solidFill>
                <a:effectLst/>
                <a:latin typeface="+mn-lt"/>
                <a:ea typeface="+mn-ea"/>
                <a:cs typeface="+mn-cs"/>
              </a:rPr>
              <a:t>- Qu’as-tu l'intention de faire ? </a:t>
            </a:r>
          </a:p>
          <a:p>
            <a:r>
              <a:rPr lang="fr-FR" sz="1200" kern="1200" dirty="0">
                <a:solidFill>
                  <a:schemeClr val="tx1"/>
                </a:solidFill>
                <a:effectLst/>
                <a:latin typeface="+mn-lt"/>
                <a:ea typeface="+mn-ea"/>
                <a:cs typeface="+mn-cs"/>
              </a:rPr>
              <a:t>- Que penses-tu qu'il va se passer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VI. Conclure</a:t>
            </a:r>
          </a:p>
          <a:p>
            <a:r>
              <a:rPr lang="fr-FR" sz="1200" kern="1200" dirty="0">
                <a:solidFill>
                  <a:schemeClr val="tx1"/>
                </a:solidFill>
                <a:effectLst/>
                <a:latin typeface="+mn-lt"/>
                <a:ea typeface="+mn-ea"/>
                <a:cs typeface="+mn-cs"/>
              </a:rPr>
              <a:t>- Qu'est-ce qui a été dit ? résumer  </a:t>
            </a:r>
          </a:p>
          <a:p>
            <a:r>
              <a:rPr lang="fr-FR" sz="1200" kern="1200" dirty="0">
                <a:solidFill>
                  <a:schemeClr val="tx1"/>
                </a:solidFill>
                <a:effectLst/>
                <a:latin typeface="+mn-lt"/>
                <a:ea typeface="+mn-ea"/>
                <a:cs typeface="+mn-cs"/>
              </a:rPr>
              <a:t>- Qu'allez-vous en faire/ qu'allez-vous écrire/ qu'allez-vous décider de faire à ce sujet ? </a:t>
            </a:r>
          </a:p>
          <a:p>
            <a:r>
              <a:rPr lang="fr-FR" sz="1200" kern="1200" dirty="0">
                <a:solidFill>
                  <a:schemeClr val="tx1"/>
                </a:solidFill>
                <a:effectLst/>
                <a:latin typeface="+mn-lt"/>
                <a:ea typeface="+mn-ea"/>
                <a:cs typeface="+mn-cs"/>
              </a:rPr>
              <a:t>- Faites la transition avec l'enfant/ l'enfant vers le moment présent - mettez fin à la conversation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Librement adapté de la matrice de coaching de </a:t>
            </a:r>
            <a:r>
              <a:rPr lang="fr-FR" sz="1200" kern="1200" dirty="0" err="1">
                <a:solidFill>
                  <a:schemeClr val="tx1"/>
                </a:solidFill>
                <a:effectLst/>
                <a:latin typeface="+mn-lt"/>
                <a:ea typeface="+mn-ea"/>
                <a:cs typeface="+mn-cs"/>
              </a:rPr>
              <a:t>Kouwenhoven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Hendriks</a:t>
            </a:r>
            <a:r>
              <a:rPr lang="fr-FR" sz="1200" kern="1200" dirty="0">
                <a:solidFill>
                  <a:schemeClr val="tx1"/>
                </a:solidFill>
                <a:effectLst/>
                <a:latin typeface="+mn-lt"/>
                <a:ea typeface="+mn-ea"/>
                <a:cs typeface="+mn-cs"/>
              </a:rPr>
              <a:t> &amp; Van </a:t>
            </a:r>
            <a:r>
              <a:rPr lang="fr-FR" sz="1200" kern="1200" dirty="0" err="1">
                <a:solidFill>
                  <a:schemeClr val="tx1"/>
                </a:solidFill>
                <a:effectLst/>
                <a:latin typeface="+mn-lt"/>
                <a:ea typeface="+mn-ea"/>
                <a:cs typeface="+mn-cs"/>
              </a:rPr>
              <a:t>Rheenen</a:t>
            </a:r>
            <a:r>
              <a:rPr lang="fr-FR" sz="1200" kern="1200" dirty="0">
                <a:solidFill>
                  <a:schemeClr val="tx1"/>
                </a:solidFill>
                <a:effectLst/>
                <a:latin typeface="+mn-lt"/>
                <a:ea typeface="+mn-ea"/>
                <a:cs typeface="+mn-cs"/>
              </a:rPr>
              <a:t>, 2016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32891354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a:t>
            </a:r>
            <a:r>
              <a:rPr lang="fr-BE" sz="1200" b="1" kern="1200" dirty="0">
                <a:solidFill>
                  <a:schemeClr val="tx1"/>
                </a:solidFill>
                <a:effectLst/>
                <a:latin typeface="+mn-lt"/>
                <a:ea typeface="+mn-ea"/>
                <a:cs typeface="+mn-cs"/>
              </a:rPr>
              <a:t>Dépasser un comportement négatif</a:t>
            </a:r>
          </a:p>
          <a:p>
            <a:r>
              <a:rPr lang="fr-BE" sz="1200" kern="1200" dirty="0">
                <a:solidFill>
                  <a:schemeClr val="tx1"/>
                </a:solidFill>
                <a:effectLst/>
                <a:latin typeface="+mn-lt"/>
                <a:ea typeface="+mn-ea"/>
                <a:cs typeface="+mn-cs"/>
              </a:rPr>
              <a:t>Demandez aux </a:t>
            </a:r>
            <a:r>
              <a:rPr lang="fr-BE" sz="1200" kern="1200" dirty="0" err="1">
                <a:solidFill>
                  <a:schemeClr val="tx1"/>
                </a:solidFill>
                <a:effectLst/>
                <a:latin typeface="+mn-lt"/>
                <a:ea typeface="+mn-ea"/>
                <a:cs typeface="+mn-cs"/>
              </a:rPr>
              <a:t>participant.e.s</a:t>
            </a:r>
            <a:r>
              <a:rPr lang="fr-BE" sz="1200" kern="1200" dirty="0">
                <a:solidFill>
                  <a:schemeClr val="tx1"/>
                </a:solidFill>
                <a:effectLst/>
                <a:latin typeface="+mn-lt"/>
                <a:ea typeface="+mn-ea"/>
                <a:cs typeface="+mn-cs"/>
              </a:rPr>
              <a:t> : « </a:t>
            </a:r>
            <a:r>
              <a:rPr lang="fr-FR" sz="1200" kern="1200" dirty="0">
                <a:solidFill>
                  <a:schemeClr val="tx1"/>
                </a:solidFill>
                <a:effectLst/>
                <a:latin typeface="+mn-lt"/>
                <a:ea typeface="+mn-ea"/>
                <a:cs typeface="+mn-cs"/>
              </a:rPr>
              <a:t> Si un enfant affiche une attitude apathique et indifférente, comment réagir ? » Demandez-leur de partager leur expériences et perspectives. </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820559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Extrait du Manuel Faire Trials – pages 65 – 66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"Comportement négatif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est parfois particulièrement difficile d'avoir une conversation avec un enfant en raison de son comportement. C'est le cas, par exemple, lorsqu'un enfant est indifférent, s'il nie le problème ou s'il est agressif. L'encadré ci-dessous fournit quelques conseils sur la manière de surmonter le comportement qui empêche souvent les avocats d'avoir des conversations constructives avec leurs jeunes </a:t>
            </a:r>
            <a:r>
              <a:rPr lang="fr-FR" sz="1200" kern="1200" dirty="0" err="1">
                <a:solidFill>
                  <a:schemeClr val="tx1"/>
                </a:solidFill>
                <a:effectLst/>
                <a:latin typeface="+mn-lt"/>
                <a:ea typeface="+mn-ea"/>
                <a:cs typeface="+mn-cs"/>
              </a:rPr>
              <a:t>client.e.s</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Si un enfant affiche une attitude apathique, voire indifférente : </a:t>
            </a:r>
          </a:p>
          <a:p>
            <a:r>
              <a:rPr lang="fr-FR" sz="1200" kern="1200" dirty="0">
                <a:solidFill>
                  <a:schemeClr val="tx1"/>
                </a:solidFill>
                <a:effectLst/>
                <a:latin typeface="+mn-lt"/>
                <a:ea typeface="+mn-ea"/>
                <a:cs typeface="+mn-cs"/>
              </a:rPr>
              <a:t>- s'intéresser à sa vie personnelle </a:t>
            </a:r>
          </a:p>
          <a:p>
            <a:r>
              <a:rPr lang="fr-FR" sz="1200" kern="1200" dirty="0">
                <a:solidFill>
                  <a:schemeClr val="tx1"/>
                </a:solidFill>
                <a:effectLst/>
                <a:latin typeface="+mn-lt"/>
                <a:ea typeface="+mn-ea"/>
                <a:cs typeface="+mn-cs"/>
              </a:rPr>
              <a:t>- lui expliquer les conséquences de son comportement </a:t>
            </a:r>
          </a:p>
          <a:p>
            <a:r>
              <a:rPr lang="fr-FR" sz="1200" kern="1200" dirty="0">
                <a:solidFill>
                  <a:schemeClr val="tx1"/>
                </a:solidFill>
                <a:effectLst/>
                <a:latin typeface="+mn-lt"/>
                <a:ea typeface="+mn-ea"/>
                <a:cs typeface="+mn-cs"/>
              </a:rPr>
              <a:t>- continuez à poser des questions </a:t>
            </a:r>
          </a:p>
          <a:p>
            <a:r>
              <a:rPr lang="fr-FR" sz="1200" kern="1200" dirty="0">
                <a:solidFill>
                  <a:schemeClr val="tx1"/>
                </a:solidFill>
                <a:effectLst/>
                <a:latin typeface="+mn-lt"/>
                <a:ea typeface="+mn-ea"/>
                <a:cs typeface="+mn-cs"/>
              </a:rPr>
              <a:t>- parlez-lui de vous </a:t>
            </a:r>
          </a:p>
          <a:p>
            <a:r>
              <a:rPr lang="fr-FR" sz="1200" kern="1200" dirty="0">
                <a:solidFill>
                  <a:schemeClr val="tx1"/>
                </a:solidFill>
                <a:effectLst/>
                <a:latin typeface="+mn-lt"/>
                <a:ea typeface="+mn-ea"/>
                <a:cs typeface="+mn-cs"/>
              </a:rPr>
              <a:t>- demandez-lui ce qui se passe bien </a:t>
            </a:r>
          </a:p>
          <a:p>
            <a:r>
              <a:rPr lang="fr-FR" sz="1200" kern="1200" dirty="0">
                <a:solidFill>
                  <a:schemeClr val="tx1"/>
                </a:solidFill>
                <a:effectLst/>
                <a:latin typeface="+mn-lt"/>
                <a:ea typeface="+mn-ea"/>
                <a:cs typeface="+mn-cs"/>
              </a:rPr>
              <a:t>- posez des questions indirectes (par exemple, au lieu de demander "Où habites-tu ?", demandez "Pourrais-tu me dire où tu habites ?) </a:t>
            </a:r>
          </a:p>
          <a:p>
            <a:r>
              <a:rPr lang="fr-FR" sz="1200" kern="1200" dirty="0">
                <a:solidFill>
                  <a:schemeClr val="tx1"/>
                </a:solidFill>
                <a:effectLst/>
                <a:latin typeface="+mn-lt"/>
                <a:ea typeface="+mn-ea"/>
                <a:cs typeface="+mn-cs"/>
              </a:rPr>
              <a:t>- utiliser l'humour </a:t>
            </a:r>
          </a:p>
          <a:p>
            <a:r>
              <a:rPr lang="fr-FR" sz="1200" kern="1200" dirty="0">
                <a:solidFill>
                  <a:schemeClr val="tx1"/>
                </a:solidFill>
                <a:effectLst/>
                <a:latin typeface="+mn-lt"/>
                <a:ea typeface="+mn-ea"/>
                <a:cs typeface="+mn-cs"/>
              </a:rPr>
              <a:t>- précisez que c'est à l'enfant de communiquer avec vous (par exemple, "si tu n'es pas intéressé, nous pouvons arrêter cette conversation") </a:t>
            </a:r>
          </a:p>
          <a:p>
            <a:r>
              <a:rPr lang="fr-FR" sz="1200" kern="1200" dirty="0">
                <a:solidFill>
                  <a:schemeClr val="tx1"/>
                </a:solidFill>
                <a:effectLst/>
                <a:latin typeface="+mn-lt"/>
                <a:ea typeface="+mn-ea"/>
                <a:cs typeface="+mn-cs"/>
              </a:rPr>
              <a:t>- se concentrer sur les centres d'intérêt de l'enfant </a:t>
            </a:r>
          </a:p>
          <a:p>
            <a:r>
              <a:rPr lang="fr-FR" sz="1200" kern="1200" dirty="0">
                <a:solidFill>
                  <a:schemeClr val="tx1"/>
                </a:solidFill>
                <a:effectLst/>
                <a:latin typeface="+mn-lt"/>
                <a:ea typeface="+mn-ea"/>
                <a:cs typeface="+mn-cs"/>
              </a:rPr>
              <a:t>- donnez à l'enfant la possibilité et la responsabilité de parler. Ne comblez pas rapidement les silences.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2446332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sz="1400" kern="1200" dirty="0">
                <a:solidFill>
                  <a:schemeClr val="tx1"/>
                </a:solidFill>
                <a:effectLst/>
                <a:latin typeface="+mn-lt"/>
                <a:ea typeface="+mn-ea"/>
                <a:cs typeface="+mn-cs"/>
              </a:rPr>
              <a:t>Si l'enfant nie le problème, comment réagir ?  Demandez au participant de partager leurs idées. (quelques réponses sur la diapositive suivante)</a:t>
            </a:r>
          </a:p>
          <a:p>
            <a:pPr lvl="1"/>
            <a:r>
              <a:rPr lang="fr-FR" sz="14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288354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Jeu de </a:t>
            </a:r>
            <a:r>
              <a:rPr lang="en-GB" sz="1200" b="1" kern="1200" dirty="0" err="1">
                <a:solidFill>
                  <a:schemeClr val="tx1"/>
                </a:solidFill>
                <a:effectLst/>
                <a:latin typeface="+mn-lt"/>
                <a:ea typeface="+mn-ea"/>
                <a:cs typeface="+mn-cs"/>
              </a:rPr>
              <a:t>rôle</a:t>
            </a:r>
            <a:endParaRPr lang="en-GB" sz="1200" b="1"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Objectif du jeu de </a:t>
            </a:r>
            <a:r>
              <a:rPr lang="en-GB" sz="1200" b="1" kern="1200" dirty="0" err="1">
                <a:solidFill>
                  <a:schemeClr val="tx1"/>
                </a:solidFill>
                <a:effectLst/>
                <a:latin typeface="+mn-lt"/>
                <a:ea typeface="+mn-ea"/>
                <a:cs typeface="+mn-cs"/>
              </a:rPr>
              <a:t>rôle</a:t>
            </a:r>
            <a:r>
              <a:rPr lang="en-GB" sz="1200" b="1" kern="1200" dirty="0">
                <a:solidFill>
                  <a:schemeClr val="tx1"/>
                </a:solidFill>
                <a:effectLst/>
                <a:latin typeface="+mn-lt"/>
                <a:ea typeface="+mn-ea"/>
                <a:cs typeface="+mn-cs"/>
              </a:rPr>
              <a:t> : </a:t>
            </a:r>
            <a:r>
              <a:rPr lang="en-GB" sz="1200" b="0" kern="1200" dirty="0" err="1">
                <a:solidFill>
                  <a:schemeClr val="tx1"/>
                </a:solidFill>
                <a:effectLst/>
                <a:latin typeface="+mn-lt"/>
                <a:ea typeface="+mn-ea"/>
                <a:cs typeface="+mn-cs"/>
              </a:rPr>
              <a:t>En</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plaçant</a:t>
            </a:r>
            <a:r>
              <a:rPr lang="en-GB" sz="1200" b="0" kern="1200" dirty="0">
                <a:solidFill>
                  <a:schemeClr val="tx1"/>
                </a:solidFill>
                <a:effectLst/>
                <a:latin typeface="+mn-lt"/>
                <a:ea typeface="+mn-ea"/>
                <a:cs typeface="+mn-cs"/>
              </a:rPr>
              <a:t> les participants face à des situations </a:t>
            </a:r>
            <a:r>
              <a:rPr lang="en-GB" sz="1200" b="0" kern="1200" dirty="0" err="1">
                <a:solidFill>
                  <a:schemeClr val="tx1"/>
                </a:solidFill>
                <a:effectLst/>
                <a:latin typeface="+mn-lt"/>
                <a:ea typeface="+mn-ea"/>
                <a:cs typeface="+mn-cs"/>
              </a:rPr>
              <a:t>courantes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d'interaction</a:t>
            </a:r>
            <a:r>
              <a:rPr lang="en-GB" sz="1200" b="0" kern="1200" dirty="0">
                <a:solidFill>
                  <a:schemeClr val="tx1"/>
                </a:solidFill>
                <a:effectLst/>
                <a:latin typeface="+mn-lt"/>
                <a:ea typeface="+mn-ea"/>
                <a:cs typeface="+mn-cs"/>
              </a:rPr>
              <a:t> entre un</a:t>
            </a:r>
            <a:r>
              <a:rPr lang="fr-BE" b="0" i="0" dirty="0">
                <a:solidFill>
                  <a:srgbClr val="4D5156"/>
                </a:solidFill>
                <a:effectLst/>
                <a:latin typeface="arial" panose="020B0604020202020204" pitchFamily="34" charset="0"/>
              </a:rPr>
              <a:t>·e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jeune</a:t>
            </a:r>
            <a:r>
              <a:rPr lang="en-GB" sz="1200" b="0" kern="1200" dirty="0">
                <a:solidFill>
                  <a:schemeClr val="tx1"/>
                </a:solidFill>
                <a:effectLst/>
                <a:latin typeface="+mn-lt"/>
                <a:ea typeface="+mn-ea"/>
                <a:cs typeface="+mn-cs"/>
              </a:rPr>
              <a:t> et son avocat</a:t>
            </a:r>
            <a:r>
              <a:rPr lang="fr-BE" b="0" i="0" dirty="0">
                <a:solidFill>
                  <a:srgbClr val="4D5156"/>
                </a:solidFill>
                <a:effectLst/>
                <a:latin typeface="arial" panose="020B0604020202020204" pitchFamily="34" charset="0"/>
              </a:rPr>
              <a:t>·e</a:t>
            </a:r>
            <a:r>
              <a:rPr lang="en-GB" sz="1200" b="0" kern="1200" dirty="0">
                <a:solidFill>
                  <a:schemeClr val="tx1"/>
                </a:solidFill>
                <a:effectLst/>
                <a:latin typeface="+mn-lt"/>
                <a:ea typeface="+mn-ea"/>
                <a:cs typeface="+mn-cs"/>
              </a:rPr>
              <a:t>, nous </a:t>
            </a:r>
            <a:r>
              <a:rPr lang="en-GB" sz="1200" b="0" kern="1200" dirty="0" err="1">
                <a:solidFill>
                  <a:schemeClr val="tx1"/>
                </a:solidFill>
                <a:effectLst/>
                <a:latin typeface="+mn-lt"/>
                <a:ea typeface="+mn-ea"/>
                <a:cs typeface="+mn-cs"/>
              </a:rPr>
              <a:t>allons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permettre</a:t>
            </a:r>
            <a:r>
              <a:rPr lang="en-GB" sz="1200" b="0" kern="1200" dirty="0">
                <a:solidFill>
                  <a:schemeClr val="tx1"/>
                </a:solidFill>
                <a:effectLst/>
                <a:latin typeface="+mn-lt"/>
                <a:ea typeface="+mn-ea"/>
                <a:cs typeface="+mn-cs"/>
              </a:rPr>
              <a:t> aux participant</a:t>
            </a:r>
            <a:r>
              <a:rPr lang="fr-BE" b="0" i="0" dirty="0">
                <a:solidFill>
                  <a:srgbClr val="4D5156"/>
                </a:solidFill>
                <a:effectLst/>
                <a:latin typeface="arial" panose="020B0604020202020204" pitchFamily="34" charset="0"/>
              </a:rPr>
              <a:t>·e·</a:t>
            </a:r>
            <a:r>
              <a:rPr lang="en-GB" sz="1200" b="0" kern="1200" dirty="0">
                <a:solidFill>
                  <a:schemeClr val="tx1"/>
                </a:solidFill>
                <a:effectLst/>
                <a:latin typeface="+mn-lt"/>
                <a:ea typeface="+mn-ea"/>
                <a:cs typeface="+mn-cs"/>
              </a:rPr>
              <a:t>s </a:t>
            </a:r>
            <a:r>
              <a:rPr lang="en-GB" sz="1200" b="0" kern="1200" dirty="0" err="1">
                <a:solidFill>
                  <a:schemeClr val="tx1"/>
                </a:solidFill>
                <a:effectLst/>
                <a:latin typeface="+mn-lt"/>
                <a:ea typeface="+mn-ea"/>
                <a:cs typeface="+mn-cs"/>
              </a:rPr>
              <a:t>d'identifier</a:t>
            </a:r>
            <a:r>
              <a:rPr lang="en-GB" sz="1200" b="0" kern="1200" dirty="0">
                <a:solidFill>
                  <a:schemeClr val="tx1"/>
                </a:solidFill>
                <a:effectLst/>
                <a:latin typeface="+mn-lt"/>
                <a:ea typeface="+mn-ea"/>
                <a:cs typeface="+mn-cs"/>
              </a:rPr>
              <a:t> les obstacles à la communication et les encourager à </a:t>
            </a:r>
            <a:r>
              <a:rPr lang="en-GB" sz="1200" b="0" kern="1200" dirty="0" err="1">
                <a:solidFill>
                  <a:schemeClr val="tx1"/>
                </a:solidFill>
                <a:effectLst/>
                <a:latin typeface="+mn-lt"/>
                <a:ea typeface="+mn-ea"/>
                <a:cs typeface="+mn-cs"/>
              </a:rPr>
              <a:t>échanger</a:t>
            </a:r>
            <a:r>
              <a:rPr lang="en-GB" sz="1200" b="0" kern="1200" dirty="0">
                <a:solidFill>
                  <a:schemeClr val="tx1"/>
                </a:solidFill>
                <a:effectLst/>
                <a:latin typeface="+mn-lt"/>
                <a:ea typeface="+mn-ea"/>
                <a:cs typeface="+mn-cs"/>
              </a:rPr>
              <a:t> sur les </a:t>
            </a:r>
            <a:r>
              <a:rPr lang="en-GB" sz="1200" b="0" kern="1200" dirty="0" err="1">
                <a:solidFill>
                  <a:schemeClr val="tx1"/>
                </a:solidFill>
                <a:effectLst/>
                <a:latin typeface="+mn-lt"/>
                <a:ea typeface="+mn-ea"/>
                <a:cs typeface="+mn-cs"/>
              </a:rPr>
              <a:t>bonnes</a:t>
            </a:r>
            <a:r>
              <a:rPr lang="en-GB" sz="1200" b="0" kern="1200" dirty="0">
                <a:solidFill>
                  <a:schemeClr val="tx1"/>
                </a:solidFill>
                <a:effectLst/>
                <a:latin typeface="+mn-lt"/>
                <a:ea typeface="+mn-ea"/>
                <a:cs typeface="+mn-cs"/>
              </a:rPr>
              <a:t> pratiques et les solutions pour </a:t>
            </a:r>
            <a:r>
              <a:rPr lang="en-GB" sz="1200" b="0" kern="1200" dirty="0" err="1">
                <a:solidFill>
                  <a:schemeClr val="tx1"/>
                </a:solidFill>
                <a:effectLst/>
                <a:latin typeface="+mn-lt"/>
                <a:ea typeface="+mn-ea"/>
                <a:cs typeface="+mn-cs"/>
              </a:rPr>
              <a:t>surmonter</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ces</a:t>
            </a:r>
            <a:r>
              <a:rPr lang="en-GB" sz="1200" b="0" kern="1200" dirty="0">
                <a:solidFill>
                  <a:schemeClr val="tx1"/>
                </a:solidFill>
                <a:effectLst/>
                <a:latin typeface="+mn-lt"/>
                <a:ea typeface="+mn-ea"/>
                <a:cs typeface="+mn-cs"/>
              </a:rPr>
              <a:t> obstacles.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Les diapositives </a:t>
            </a:r>
            <a:r>
              <a:rPr lang="en-GB" sz="1200" b="0" kern="1200" dirty="0" err="1">
                <a:solidFill>
                  <a:schemeClr val="tx1"/>
                </a:solidFill>
                <a:effectLst/>
                <a:latin typeface="+mn-lt"/>
                <a:ea typeface="+mn-ea"/>
                <a:cs typeface="+mn-cs"/>
              </a:rPr>
              <a:t>suivantes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contiennent</a:t>
            </a:r>
            <a:r>
              <a:rPr lang="en-GB" sz="1200" b="0" kern="1200" dirty="0">
                <a:solidFill>
                  <a:schemeClr val="tx1"/>
                </a:solidFill>
                <a:effectLst/>
                <a:latin typeface="+mn-lt"/>
                <a:ea typeface="+mn-ea"/>
                <a:cs typeface="+mn-cs"/>
              </a:rPr>
              <a:t> les instructions </a:t>
            </a:r>
            <a:r>
              <a:rPr lang="en-GB" sz="1200" b="0" kern="1200" dirty="0" err="1">
                <a:solidFill>
                  <a:schemeClr val="tx1"/>
                </a:solidFill>
                <a:effectLst/>
                <a:latin typeface="+mn-lt"/>
                <a:ea typeface="+mn-ea"/>
                <a:cs typeface="+mn-cs"/>
              </a:rPr>
              <a:t>générales</a:t>
            </a:r>
            <a:r>
              <a:rPr lang="en-GB" sz="1200" b="0" kern="1200" dirty="0">
                <a:solidFill>
                  <a:schemeClr val="tx1"/>
                </a:solidFill>
                <a:effectLst/>
                <a:latin typeface="+mn-lt"/>
                <a:ea typeface="+mn-ea"/>
                <a:cs typeface="+mn-cs"/>
              </a:rPr>
              <a:t> pour le jeu de </a:t>
            </a:r>
            <a:r>
              <a:rPr lang="en-GB" sz="1200" b="0" kern="1200" dirty="0" err="1">
                <a:solidFill>
                  <a:schemeClr val="tx1"/>
                </a:solidFill>
                <a:effectLst/>
                <a:latin typeface="+mn-lt"/>
                <a:ea typeface="+mn-ea"/>
                <a:cs typeface="+mn-cs"/>
              </a:rPr>
              <a:t>rôle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ces</a:t>
            </a:r>
            <a:r>
              <a:rPr lang="en-GB" sz="1200" b="0" kern="1200" dirty="0">
                <a:solidFill>
                  <a:schemeClr val="tx1"/>
                </a:solidFill>
                <a:effectLst/>
                <a:latin typeface="+mn-lt"/>
                <a:ea typeface="+mn-ea"/>
                <a:cs typeface="+mn-cs"/>
              </a:rPr>
              <a:t> diapositives </a:t>
            </a:r>
            <a:r>
              <a:rPr lang="en-GB" sz="1200" b="0" kern="1200" dirty="0" err="1">
                <a:solidFill>
                  <a:schemeClr val="tx1"/>
                </a:solidFill>
                <a:effectLst/>
                <a:latin typeface="+mn-lt"/>
                <a:ea typeface="+mn-ea"/>
                <a:cs typeface="+mn-cs"/>
              </a:rPr>
              <a:t>peuvent</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être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conservées</a:t>
            </a:r>
            <a:r>
              <a:rPr lang="en-GB" sz="1200" b="0" kern="1200" dirty="0">
                <a:solidFill>
                  <a:schemeClr val="tx1"/>
                </a:solidFill>
                <a:effectLst/>
                <a:latin typeface="+mn-lt"/>
                <a:ea typeface="+mn-ea"/>
                <a:cs typeface="+mn-cs"/>
              </a:rPr>
              <a:t> dans la </a:t>
            </a:r>
            <a:r>
              <a:rPr lang="en-GB" sz="1200" b="0" kern="1200" dirty="0" err="1">
                <a:solidFill>
                  <a:schemeClr val="tx1"/>
                </a:solidFill>
                <a:effectLst/>
                <a:latin typeface="+mn-lt"/>
                <a:ea typeface="+mn-ea"/>
                <a:cs typeface="+mn-cs"/>
              </a:rPr>
              <a:t>présentation</a:t>
            </a:r>
            <a:r>
              <a:rPr lang="en-GB" sz="1200" b="0" kern="1200" dirty="0">
                <a:solidFill>
                  <a:schemeClr val="tx1"/>
                </a:solidFill>
                <a:effectLst/>
                <a:latin typeface="+mn-lt"/>
                <a:ea typeface="+mn-ea"/>
                <a:cs typeface="+mn-cs"/>
              </a:rPr>
              <a:t> finale), </a:t>
            </a:r>
            <a:r>
              <a:rPr lang="en-GB" sz="1200" b="0" kern="1200" dirty="0" err="1">
                <a:solidFill>
                  <a:schemeClr val="tx1"/>
                </a:solidFill>
                <a:effectLst/>
                <a:latin typeface="+mn-lt"/>
                <a:ea typeface="+mn-ea"/>
                <a:cs typeface="+mn-cs"/>
              </a:rPr>
              <a:t>puis</a:t>
            </a:r>
            <a:r>
              <a:rPr lang="en-GB" sz="1200" b="0" kern="1200" dirty="0">
                <a:solidFill>
                  <a:schemeClr val="tx1"/>
                </a:solidFill>
                <a:effectLst/>
                <a:latin typeface="+mn-lt"/>
                <a:ea typeface="+mn-ea"/>
                <a:cs typeface="+mn-cs"/>
              </a:rPr>
              <a:t> les fiches de </a:t>
            </a:r>
            <a:r>
              <a:rPr lang="en-GB" sz="1200" b="0" kern="1200" dirty="0" err="1">
                <a:solidFill>
                  <a:schemeClr val="tx1"/>
                </a:solidFill>
                <a:effectLst/>
                <a:latin typeface="+mn-lt"/>
                <a:ea typeface="+mn-ea"/>
                <a:cs typeface="+mn-cs"/>
              </a:rPr>
              <a:t>personnages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elles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doivent</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être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imprimées</a:t>
            </a:r>
            <a:r>
              <a:rPr lang="en-GB" sz="1200" b="0" kern="1200" dirty="0">
                <a:solidFill>
                  <a:schemeClr val="tx1"/>
                </a:solidFill>
                <a:effectLst/>
                <a:latin typeface="+mn-lt"/>
                <a:ea typeface="+mn-ea"/>
                <a:cs typeface="+mn-cs"/>
              </a:rPr>
              <a:t> et </a:t>
            </a:r>
            <a:r>
              <a:rPr lang="en-GB" sz="1200" b="0" kern="1200" dirty="0" err="1">
                <a:solidFill>
                  <a:schemeClr val="tx1"/>
                </a:solidFill>
                <a:effectLst/>
                <a:latin typeface="+mn-lt"/>
                <a:ea typeface="+mn-ea"/>
                <a:cs typeface="+mn-cs"/>
              </a:rPr>
              <a:t>distribuées</a:t>
            </a:r>
            <a:r>
              <a:rPr lang="en-GB" sz="1200" b="0" kern="1200" dirty="0">
                <a:solidFill>
                  <a:schemeClr val="tx1"/>
                </a:solidFill>
                <a:effectLst/>
                <a:latin typeface="+mn-lt"/>
                <a:ea typeface="+mn-ea"/>
                <a:cs typeface="+mn-cs"/>
              </a:rPr>
              <a:t> aux participants </a:t>
            </a:r>
            <a:r>
              <a:rPr lang="en-GB" sz="1200" b="0" kern="1200" dirty="0" err="1">
                <a:solidFill>
                  <a:schemeClr val="tx1"/>
                </a:solidFill>
                <a:effectLst/>
                <a:latin typeface="+mn-lt"/>
                <a:ea typeface="+mn-ea"/>
                <a:cs typeface="+mn-cs"/>
              </a:rPr>
              <a:t>mais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retirées</a:t>
            </a:r>
            <a:r>
              <a:rPr lang="en-GB" sz="1200" b="0" kern="1200" dirty="0">
                <a:solidFill>
                  <a:schemeClr val="tx1"/>
                </a:solidFill>
                <a:effectLst/>
                <a:latin typeface="+mn-lt"/>
                <a:ea typeface="+mn-ea"/>
                <a:cs typeface="+mn-cs"/>
              </a:rPr>
              <a:t> du PowerPoint). Nous </a:t>
            </a:r>
            <a:r>
              <a:rPr lang="en-GB" sz="1200" b="0" kern="1200" dirty="0" err="1">
                <a:solidFill>
                  <a:schemeClr val="tx1"/>
                </a:solidFill>
                <a:effectLst/>
                <a:latin typeface="+mn-lt"/>
                <a:ea typeface="+mn-ea"/>
                <a:cs typeface="+mn-cs"/>
              </a:rPr>
              <a:t>encourageons</a:t>
            </a:r>
            <a:r>
              <a:rPr lang="en-GB" sz="1200" b="0" kern="1200" dirty="0">
                <a:solidFill>
                  <a:schemeClr val="tx1"/>
                </a:solidFill>
                <a:effectLst/>
                <a:latin typeface="+mn-lt"/>
                <a:ea typeface="+mn-ea"/>
                <a:cs typeface="+mn-cs"/>
              </a:rPr>
              <a:t> les </a:t>
            </a:r>
            <a:r>
              <a:rPr lang="en-GB" sz="1200" b="0" kern="1200" dirty="0" err="1">
                <a:solidFill>
                  <a:schemeClr val="tx1"/>
                </a:solidFill>
                <a:effectLst/>
                <a:latin typeface="+mn-lt"/>
                <a:ea typeface="+mn-ea"/>
                <a:cs typeface="+mn-cs"/>
              </a:rPr>
              <a:t>formateurs</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à</a:t>
            </a:r>
            <a:r>
              <a:rPr lang="en-GB" sz="1200" b="0" kern="1200" dirty="0">
                <a:solidFill>
                  <a:schemeClr val="tx1"/>
                </a:solidFill>
                <a:effectLst/>
                <a:latin typeface="+mn-lt"/>
                <a:ea typeface="+mn-ea"/>
                <a:cs typeface="+mn-cs"/>
              </a:rPr>
              <a:t> adapter </a:t>
            </a:r>
            <a:r>
              <a:rPr lang="en-GB" sz="1200" b="0" kern="1200" dirty="0" err="1">
                <a:solidFill>
                  <a:schemeClr val="tx1"/>
                </a:solidFill>
                <a:effectLst/>
                <a:latin typeface="+mn-lt"/>
                <a:ea typeface="+mn-ea"/>
                <a:cs typeface="+mn-cs"/>
              </a:rPr>
              <a:t>ces</a:t>
            </a:r>
            <a:r>
              <a:rPr lang="en-GB" sz="1200" b="0" kern="1200" dirty="0">
                <a:solidFill>
                  <a:schemeClr val="tx1"/>
                </a:solidFill>
                <a:effectLst/>
                <a:latin typeface="+mn-lt"/>
                <a:ea typeface="+mn-ea"/>
                <a:cs typeface="+mn-cs"/>
              </a:rPr>
              <a:t> situations </a:t>
            </a:r>
            <a:r>
              <a:rPr lang="en-GB" sz="1200" b="0" kern="1200" dirty="0" err="1">
                <a:solidFill>
                  <a:schemeClr val="tx1"/>
                </a:solidFill>
                <a:effectLst/>
                <a:latin typeface="+mn-lt"/>
                <a:ea typeface="+mn-ea"/>
                <a:cs typeface="+mn-cs"/>
              </a:rPr>
              <a:t>à</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leur</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contexte</a:t>
            </a:r>
            <a:r>
              <a:rPr lang="en-GB" sz="1200" b="0" kern="1200" dirty="0">
                <a:solidFill>
                  <a:schemeClr val="tx1"/>
                </a:solidFill>
                <a:effectLst/>
                <a:latin typeface="+mn-lt"/>
                <a:ea typeface="+mn-ea"/>
                <a:cs typeface="+mn-cs"/>
              </a:rPr>
              <a:t> national.</a:t>
            </a:r>
          </a:p>
          <a:p>
            <a:endParaRPr lang="en-GB"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147766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Extrait du Manuel Faire Trials – pages 65 – 66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"Comportement négatif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est parfois particulièrement difficile d'avoir une conversation avec un enfant en raison de son comportement. C'est le cas, par exemple, lorsqu'un enfant est indifférent, s'il nie le problème ou s'il est agressif. L'encadré ci-dessous fournit quelques conseils sur la manière de surmonter le comportement qui empêche souvent les avocats d'avoir des conversations constructives avec leurs jeunes clients.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fr-FR" i="1" dirty="0"/>
              <a:t>Si l'enfant nie le problème : </a:t>
            </a:r>
          </a:p>
          <a:p>
            <a:r>
              <a:rPr lang="fr-FR" i="1" dirty="0"/>
              <a:t>- essayez de trouver la cause de ce déni </a:t>
            </a:r>
          </a:p>
          <a:p>
            <a:r>
              <a:rPr lang="fr-FR" i="1" dirty="0"/>
              <a:t>- invitez l'enfant à prendre la responsabilité de communiquer sur le problème (par exemple, "nous pouvons tout simplement arrêter s'il n'y a vraiment aucun problème"). </a:t>
            </a:r>
          </a:p>
          <a:p>
            <a:r>
              <a:rPr lang="fr-FR" i="1" dirty="0"/>
              <a:t>- Sinon, montrez votre étonnement face au déni du problème </a:t>
            </a:r>
          </a:p>
          <a:p>
            <a:r>
              <a:rPr lang="fr-FR" i="1" dirty="0"/>
              <a:t>- confrontez l'enfant avec les faits </a:t>
            </a:r>
          </a:p>
          <a:p>
            <a:r>
              <a:rPr lang="fr-FR" i="1" dirty="0"/>
              <a:t>- laissez l'enfant prendre l'initiative </a:t>
            </a:r>
          </a:p>
          <a:p>
            <a:r>
              <a:rPr lang="fr-FR" i="1" dirty="0"/>
              <a:t>- Demandez-lui comment il perçoit la situation. </a:t>
            </a:r>
          </a:p>
          <a:p>
            <a:r>
              <a:rPr lang="fr-FR" i="1" dirty="0"/>
              <a:t>- veillez à parler également avec l'enfant de choses positives ou de choses qu'il gère bien. </a:t>
            </a:r>
          </a:p>
          <a:p>
            <a:r>
              <a:rPr lang="fr-FR" i="1" dirty="0"/>
              <a:t>- mettez l'accent sur les centres d'intérêt de l'enfant en discutant avec lui. </a:t>
            </a:r>
            <a:endParaRPr lang="en-GB" i="1"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89005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pPr algn="just"/>
            <a:r>
              <a:rPr lang="en-GB" sz="1200" kern="1200" dirty="0" err="1">
                <a:solidFill>
                  <a:schemeClr val="tx1"/>
                </a:solidFill>
                <a:effectLst/>
                <a:latin typeface="+mn-lt"/>
                <a:ea typeface="+mn-ea"/>
                <a:cs typeface="+mn-cs"/>
              </a:rPr>
              <a:t>Cette</a:t>
            </a:r>
            <a:r>
              <a:rPr lang="en-GB" sz="1200" kern="1200" dirty="0">
                <a:solidFill>
                  <a:schemeClr val="tx1"/>
                </a:solidFill>
                <a:effectLst/>
                <a:latin typeface="+mn-lt"/>
                <a:ea typeface="+mn-ea"/>
                <a:cs typeface="+mn-cs"/>
              </a:rPr>
              <a:t> situation a </a:t>
            </a:r>
            <a:r>
              <a:rPr lang="en-GB" sz="1200" kern="1200" dirty="0" err="1">
                <a:solidFill>
                  <a:schemeClr val="tx1"/>
                </a:solidFill>
                <a:effectLst/>
                <a:latin typeface="+mn-lt"/>
                <a:ea typeface="+mn-ea"/>
                <a:cs typeface="+mn-cs"/>
              </a:rPr>
              <a:t>eu</a:t>
            </a:r>
            <a:r>
              <a:rPr lang="en-GB" sz="1200" kern="1200" dirty="0">
                <a:solidFill>
                  <a:schemeClr val="tx1"/>
                </a:solidFill>
                <a:effectLst/>
                <a:latin typeface="+mn-lt"/>
                <a:ea typeface="+mn-ea"/>
                <a:cs typeface="+mn-cs"/>
              </a:rPr>
              <a:t> lieu pendant le premier jeu de role, </a:t>
            </a:r>
            <a:r>
              <a:rPr lang="en-GB" sz="1200" kern="1200" dirty="0" err="1">
                <a:solidFill>
                  <a:schemeClr val="tx1"/>
                </a:solidFill>
                <a:effectLst/>
                <a:latin typeface="+mn-lt"/>
                <a:ea typeface="+mn-ea"/>
                <a:cs typeface="+mn-cs"/>
              </a:rPr>
              <a:t>vous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pouvez</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rapellé</a:t>
            </a:r>
            <a:r>
              <a:rPr lang="en-GB" sz="1200" kern="1200" dirty="0">
                <a:solidFill>
                  <a:schemeClr val="tx1"/>
                </a:solidFill>
                <a:effectLst/>
                <a:latin typeface="+mn-lt"/>
                <a:ea typeface="+mn-ea"/>
                <a:cs typeface="+mn-cs"/>
              </a:rPr>
              <a:t> les strategies qui </a:t>
            </a:r>
            <a:r>
              <a:rPr lang="en-GB" sz="1200" kern="1200" dirty="0" err="1">
                <a:solidFill>
                  <a:schemeClr val="tx1"/>
                </a:solidFill>
                <a:effectLst/>
                <a:latin typeface="+mn-lt"/>
                <a:ea typeface="+mn-ea"/>
                <a:cs typeface="+mn-cs"/>
              </a:rPr>
              <a:t>avaient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alors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mentionnées</a:t>
            </a:r>
            <a:r>
              <a:rPr lang="en-GB" sz="1200" kern="1200" dirty="0">
                <a:solidFill>
                  <a:schemeClr val="tx1"/>
                </a:solidFill>
                <a:effectLst/>
                <a:latin typeface="+mn-lt"/>
                <a:ea typeface="+mn-ea"/>
                <a:cs typeface="+mn-cs"/>
              </a:rPr>
              <a:t> pour </a:t>
            </a:r>
            <a:r>
              <a:rPr lang="en-GB" sz="1200" kern="1200" dirty="0" err="1">
                <a:solidFill>
                  <a:schemeClr val="tx1"/>
                </a:solidFill>
                <a:effectLst/>
                <a:latin typeface="+mn-lt"/>
                <a:ea typeface="+mn-ea"/>
                <a:cs typeface="+mn-cs"/>
              </a:rPr>
              <a:t>débloquer</a:t>
            </a:r>
            <a:r>
              <a:rPr lang="en-GB" sz="1200" kern="1200" dirty="0">
                <a:solidFill>
                  <a:schemeClr val="tx1"/>
                </a:solidFill>
                <a:effectLst/>
                <a:latin typeface="+mn-lt"/>
                <a:ea typeface="+mn-ea"/>
                <a:cs typeface="+mn-cs"/>
              </a:rPr>
              <a:t> la situation. </a:t>
            </a:r>
          </a:p>
          <a:p>
            <a:pPr algn="just"/>
            <a:endParaRPr lang="en-GB"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Extrait du Manuel Faire Trials – pages 65 – 66 </a:t>
            </a:r>
            <a:endParaRPr lang="fr-BE"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"Comportement négatif </a:t>
            </a:r>
          </a:p>
          <a:p>
            <a:pPr algn="just"/>
            <a:r>
              <a:rPr lang="fr-FR" sz="1200" kern="1200" dirty="0">
                <a:solidFill>
                  <a:schemeClr val="tx1"/>
                </a:solidFill>
                <a:effectLst/>
                <a:latin typeface="+mn-lt"/>
                <a:ea typeface="+mn-ea"/>
                <a:cs typeface="+mn-cs"/>
              </a:rPr>
              <a:t> </a:t>
            </a:r>
          </a:p>
          <a:p>
            <a:pPr algn="just"/>
            <a:r>
              <a:rPr lang="fr-FR" sz="1200" kern="1200" dirty="0">
                <a:solidFill>
                  <a:schemeClr val="tx1"/>
                </a:solidFill>
                <a:effectLst/>
                <a:latin typeface="+mn-lt"/>
                <a:ea typeface="+mn-ea"/>
                <a:cs typeface="+mn-cs"/>
              </a:rPr>
              <a:t>Il est parfois particulièrement difficile d'avoir une conversation avec un enfant en raison de son comportement. C'est le cas, par exemple, lorsqu'un enfant est indifférent, s'il nie le problème ou s'il est agressif. L'encadré ci-dessous fournit quelques conseils sur la manière de surmonter le comportement qui empêche souvent les </a:t>
            </a:r>
            <a:r>
              <a:rPr lang="fr-FR" sz="1200" kern="1200" dirty="0" err="1">
                <a:solidFill>
                  <a:schemeClr val="tx1"/>
                </a:solidFill>
                <a:effectLst/>
                <a:latin typeface="+mn-lt"/>
                <a:ea typeface="+mn-ea"/>
                <a:cs typeface="+mn-cs"/>
              </a:rPr>
              <a:t>avocat.e.s</a:t>
            </a:r>
            <a:r>
              <a:rPr lang="fr-FR" sz="1200" kern="1200" dirty="0">
                <a:solidFill>
                  <a:schemeClr val="tx1"/>
                </a:solidFill>
                <a:effectLst/>
                <a:latin typeface="+mn-lt"/>
                <a:ea typeface="+mn-ea"/>
                <a:cs typeface="+mn-cs"/>
              </a:rPr>
              <a:t> d'avoir des conversations constructives avec leurs jeunes clients.</a:t>
            </a:r>
          </a:p>
          <a:p>
            <a:pPr algn="just"/>
            <a:r>
              <a:rPr lang="en-US" sz="1200" kern="1200" dirty="0">
                <a:solidFill>
                  <a:schemeClr val="tx1"/>
                </a:solidFill>
                <a:effectLst/>
                <a:latin typeface="+mn-lt"/>
                <a:ea typeface="+mn-ea"/>
                <a:cs typeface="+mn-cs"/>
              </a:rPr>
              <a:t> </a:t>
            </a:r>
          </a:p>
          <a:p>
            <a:pPr algn="just"/>
            <a:r>
              <a:rPr lang="fr-FR" b="1" u="sng" dirty="0"/>
              <a:t>Si l'enfant ne coopère pas et a besoin d'être motivé : </a:t>
            </a:r>
          </a:p>
          <a:p>
            <a:pPr marL="285750" indent="-285750" algn="just">
              <a:buFont typeface="Arial" panose="020B0604020202020204" pitchFamily="34" charset="0"/>
              <a:buChar char="•"/>
            </a:pPr>
            <a:r>
              <a:rPr lang="fr-FR" dirty="0"/>
              <a:t>Faites comprendre à l'enfant qu'il a besoin de communiquer pour progresser : "alors nous sommes bloqués, nous devons abandonner". </a:t>
            </a:r>
          </a:p>
          <a:p>
            <a:pPr marL="285750" indent="-285750" algn="just">
              <a:buFont typeface="Arial" panose="020B0604020202020204" pitchFamily="34" charset="0"/>
              <a:buChar char="•"/>
            </a:pPr>
            <a:r>
              <a:rPr lang="fr-FR" dirty="0"/>
              <a:t>Expliquez à l'enfant les conséquences d'un manque de coopération. </a:t>
            </a:r>
          </a:p>
          <a:p>
            <a:pPr marL="285750" indent="-285750" algn="just">
              <a:buFont typeface="Arial" panose="020B0604020202020204" pitchFamily="34" charset="0"/>
              <a:buChar char="•"/>
            </a:pPr>
            <a:r>
              <a:rPr lang="fr-FR" dirty="0"/>
              <a:t>Expliquer les "avantages" de la coopération </a:t>
            </a:r>
          </a:p>
          <a:p>
            <a:pPr marL="285750" indent="-285750" algn="just">
              <a:buFont typeface="Arial" panose="020B0604020202020204" pitchFamily="34" charset="0"/>
              <a:buChar char="•"/>
            </a:pPr>
            <a:r>
              <a:rPr lang="fr-FR" dirty="0"/>
              <a:t>Complimentez l'enfant, le cas échéant </a:t>
            </a:r>
            <a:r>
              <a:rPr lang="en-US" dirty="0"/>
              <a:t> </a:t>
            </a:r>
            <a:endParaRPr lang="fr-BE" sz="1400"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2097150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Si l'enfant émet des messages contradictoires, comment réagir ? Demandez aux participants de partager leurs idées. (quelques réponses sur la diapositive suivante)</a:t>
            </a:r>
            <a:endParaRPr lang="fr-BE" sz="14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5000046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Extrait du Manuel Faire Trials – pages 65 – 66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"Comportement négatif </a:t>
            </a:r>
          </a:p>
          <a:p>
            <a:r>
              <a:rPr lang="fr-FR" sz="1200" kern="1200" dirty="0">
                <a:solidFill>
                  <a:schemeClr val="tx1"/>
                </a:solidFill>
                <a:effectLst/>
                <a:latin typeface="+mn-lt"/>
                <a:ea typeface="+mn-ea"/>
                <a:cs typeface="+mn-cs"/>
              </a:rPr>
              <a:t> </a:t>
            </a:r>
          </a:p>
          <a:p>
            <a:pPr algn="just"/>
            <a:r>
              <a:rPr lang="fr-FR" sz="1200" kern="1200" dirty="0">
                <a:solidFill>
                  <a:schemeClr val="tx1"/>
                </a:solidFill>
                <a:effectLst/>
                <a:latin typeface="+mn-lt"/>
                <a:ea typeface="+mn-ea"/>
                <a:cs typeface="+mn-cs"/>
              </a:rPr>
              <a:t>Il est parfois particulièrement difficile d'avoir une conversation avec un enfant en raison de son comportement. C'est le cas, par exemple, lorsqu'un enfant est indifférent, s'il nie le problème ou s'il est agressif. L'encadré ci-dessous fournit quelques conseils sur la manière de surmonter le comportement qui empêche souvent les avocats d'avoir des conversations constructives avec leurs jeunes clients.</a:t>
            </a:r>
          </a:p>
          <a:p>
            <a:pPr algn="just"/>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Si l'enfant donne des messages contradictoires (par exemple, l'enfant dit que tout va bien mais vous voyez de l'irritation dans son comportement) : </a:t>
            </a:r>
          </a:p>
          <a:p>
            <a:pPr algn="just"/>
            <a:r>
              <a:rPr lang="fr-FR" sz="1200" kern="1200" dirty="0">
                <a:solidFill>
                  <a:schemeClr val="tx1"/>
                </a:solidFill>
                <a:effectLst/>
                <a:latin typeface="+mn-lt"/>
                <a:ea typeface="+mn-ea"/>
                <a:cs typeface="+mn-cs"/>
              </a:rPr>
              <a:t>- Soulignez les incohérences (par exemple, "Je vois que tu es en colère") </a:t>
            </a:r>
          </a:p>
          <a:p>
            <a:pPr algn="just"/>
            <a:r>
              <a:rPr lang="fr-FR" sz="1200" kern="1200" dirty="0">
                <a:solidFill>
                  <a:schemeClr val="tx1"/>
                </a:solidFill>
                <a:effectLst/>
                <a:latin typeface="+mn-lt"/>
                <a:ea typeface="+mn-ea"/>
                <a:cs typeface="+mn-cs"/>
              </a:rPr>
              <a:t>- Invitez-le à être plus honnête (par exemple : "Je ne le crois pas"). </a:t>
            </a:r>
            <a:r>
              <a:rPr lang="en-US" sz="12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1622458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2000" i="0" dirty="0"/>
              <a:t>Comment </a:t>
            </a:r>
            <a:r>
              <a:rPr lang="en-GB" sz="2000" i="0" dirty="0" err="1"/>
              <a:t>réagir</a:t>
            </a:r>
            <a:r>
              <a:rPr lang="en-GB" sz="2000" i="0" dirty="0"/>
              <a:t> </a:t>
            </a:r>
            <a:r>
              <a:rPr lang="en-GB" sz="2000" i="0" dirty="0" err="1"/>
              <a:t>si</a:t>
            </a:r>
            <a:r>
              <a:rPr lang="en-GB" sz="2000" i="0" dirty="0"/>
              <a:t> </a:t>
            </a:r>
            <a:r>
              <a:rPr lang="en-GB" sz="2000" i="0" dirty="0" err="1"/>
              <a:t>l’enfant</a:t>
            </a:r>
            <a:r>
              <a:rPr lang="en-GB" sz="2000" i="0" dirty="0"/>
              <a:t> </a:t>
            </a:r>
            <a:r>
              <a:rPr lang="en-GB" sz="2000" i="0" dirty="0" err="1"/>
              <a:t>présente</a:t>
            </a:r>
            <a:r>
              <a:rPr lang="en-GB" sz="2000" i="0" dirty="0"/>
              <a:t> un </a:t>
            </a:r>
            <a:r>
              <a:rPr lang="en-GB" sz="2000" i="0" dirty="0" err="1"/>
              <a:t>comportement</a:t>
            </a:r>
            <a:r>
              <a:rPr lang="en-GB" sz="2000" i="0" dirty="0"/>
              <a:t> </a:t>
            </a:r>
            <a:r>
              <a:rPr lang="en-GB" sz="2000" i="0" dirty="0" err="1"/>
              <a:t>agressif</a:t>
            </a:r>
            <a:r>
              <a:rPr lang="en-GB" sz="2000" i="0" dirty="0"/>
              <a:t> ? Demander aux participants de </a:t>
            </a:r>
            <a:r>
              <a:rPr lang="en-GB" sz="2000" i="0" dirty="0" err="1"/>
              <a:t>partager</a:t>
            </a:r>
            <a:r>
              <a:rPr lang="en-GB" sz="2000" i="0" dirty="0"/>
              <a:t> </a:t>
            </a:r>
            <a:r>
              <a:rPr lang="en-GB" sz="2000" i="0" dirty="0" err="1"/>
              <a:t>leurs</a:t>
            </a:r>
            <a:r>
              <a:rPr lang="en-GB" sz="2000" i="0" dirty="0"/>
              <a:t> </a:t>
            </a:r>
            <a:r>
              <a:rPr lang="en-GB" sz="2000" i="0" dirty="0" err="1"/>
              <a:t>idées</a:t>
            </a:r>
            <a:r>
              <a:rPr lang="en-GB" sz="2000" i="0" dirty="0"/>
              <a:t> et experiences.</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2537556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Extrait du Manuel Faire Trials – pages 65 – 66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"Comportement négatif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est parfois particulièrement difficile d'avoir une conversation avec un enfant en raison de son comportement. C'est le cas, par exemple, lorsqu'un enfant est indifférent, s'il nie le problème ou s'il est agressif. L'encadré ci-dessous fournit quelques conseils sur la manière de surmonter le comportement qui empêche souvent les </a:t>
            </a:r>
            <a:r>
              <a:rPr lang="fr-FR" sz="1200" kern="1200" dirty="0" err="1">
                <a:solidFill>
                  <a:schemeClr val="tx1"/>
                </a:solidFill>
                <a:effectLst/>
                <a:latin typeface="+mn-lt"/>
                <a:ea typeface="+mn-ea"/>
                <a:cs typeface="+mn-cs"/>
              </a:rPr>
              <a:t>avocat.e.s</a:t>
            </a:r>
            <a:r>
              <a:rPr lang="fr-FR" sz="1200" kern="1200" dirty="0">
                <a:solidFill>
                  <a:schemeClr val="tx1"/>
                </a:solidFill>
                <a:effectLst/>
                <a:latin typeface="+mn-lt"/>
                <a:ea typeface="+mn-ea"/>
                <a:cs typeface="+mn-cs"/>
              </a:rPr>
              <a:t> d'avoir des conversations constructives avec leurs jeunes clients.</a:t>
            </a:r>
          </a:p>
          <a:p>
            <a:endParaRPr lang="en-US"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Si l'enfant présente un comportement agressif : </a:t>
            </a:r>
          </a:p>
          <a:p>
            <a:r>
              <a:rPr lang="fr-FR" sz="1200" b="0" kern="1200" dirty="0">
                <a:solidFill>
                  <a:schemeClr val="tx1"/>
                </a:solidFill>
                <a:effectLst/>
                <a:latin typeface="+mn-lt"/>
                <a:ea typeface="+mn-ea"/>
                <a:cs typeface="+mn-cs"/>
              </a:rPr>
              <a:t>- Expliquez les règles de la conversation : "Je ne veux pas que tu me parles comme ça !" ; </a:t>
            </a:r>
          </a:p>
          <a:p>
            <a:r>
              <a:rPr lang="fr-FR" sz="1200" b="0" kern="1200" dirty="0">
                <a:solidFill>
                  <a:schemeClr val="tx1"/>
                </a:solidFill>
                <a:effectLst/>
                <a:latin typeface="+mn-lt"/>
                <a:ea typeface="+mn-ea"/>
                <a:cs typeface="+mn-cs"/>
              </a:rPr>
              <a:t>- Restez calme ; et </a:t>
            </a:r>
          </a:p>
          <a:p>
            <a:r>
              <a:rPr lang="fr-FR" sz="1200" b="0" kern="1200" dirty="0">
                <a:solidFill>
                  <a:schemeClr val="tx1"/>
                </a:solidFill>
                <a:effectLst/>
                <a:latin typeface="+mn-lt"/>
                <a:ea typeface="+mn-ea"/>
                <a:cs typeface="+mn-cs"/>
              </a:rPr>
              <a:t>- Demander la raison de la colère de l'enfant. </a:t>
            </a:r>
            <a:r>
              <a:rPr lang="en-US" sz="1200" b="0" kern="1200" dirty="0">
                <a:solidFill>
                  <a:schemeClr val="tx1"/>
                </a:solidFill>
                <a:effectLst/>
                <a:latin typeface="+mn-lt"/>
                <a:ea typeface="+mn-ea"/>
                <a:cs typeface="+mn-cs"/>
              </a:rPr>
              <a:t> </a:t>
            </a:r>
            <a:endParaRPr lang="fr-BE" sz="1400" b="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1161148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dirty="0"/>
              <a:t>Si un enfant présente un </a:t>
            </a:r>
            <a:r>
              <a:rPr lang="fr-FR" b="1" dirty="0"/>
              <a:t>locus interne (c'est-à-dire qu'ils rejettent tout sur eux-mêmes), comment réagir ? </a:t>
            </a:r>
            <a:r>
              <a:rPr lang="fr-BE" b="1" dirty="0"/>
              <a:t> Demandez aux participants de partager leur expérience et idées.</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3457600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Extrait du Manuel Faire Trials – pages 65 – 66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"Comportement négatif </a:t>
            </a:r>
          </a:p>
          <a:p>
            <a:pPr algn="just"/>
            <a:r>
              <a:rPr lang="fr-FR" sz="1200" kern="1200" dirty="0">
                <a:solidFill>
                  <a:schemeClr val="tx1"/>
                </a:solidFill>
                <a:effectLst/>
                <a:latin typeface="+mn-lt"/>
                <a:ea typeface="+mn-ea"/>
                <a:cs typeface="+mn-cs"/>
              </a:rPr>
              <a:t> </a:t>
            </a:r>
          </a:p>
          <a:p>
            <a:pPr algn="just"/>
            <a:r>
              <a:rPr lang="fr-FR" sz="1200" kern="1200" dirty="0">
                <a:solidFill>
                  <a:schemeClr val="tx1"/>
                </a:solidFill>
                <a:effectLst/>
                <a:latin typeface="+mn-lt"/>
                <a:ea typeface="+mn-ea"/>
                <a:cs typeface="+mn-cs"/>
              </a:rPr>
              <a:t>Il est parfois particulièrement difficile d'avoir une conversation avec un enfant en raison de son comportement. C'est le cas, par exemple, lorsqu'un enfant est indifférent, s'il nie le problème ou s'il est agressif. L'encadré ci-dessous fournit quelques conseils sur la manière de surmonter le comportement qui empêche souvent les </a:t>
            </a:r>
            <a:r>
              <a:rPr lang="fr-FR" sz="1200" kern="1200" dirty="0" err="1">
                <a:solidFill>
                  <a:schemeClr val="tx1"/>
                </a:solidFill>
                <a:effectLst/>
                <a:latin typeface="+mn-lt"/>
                <a:ea typeface="+mn-ea"/>
                <a:cs typeface="+mn-cs"/>
              </a:rPr>
              <a:t>avocat.e.s</a:t>
            </a:r>
            <a:r>
              <a:rPr lang="fr-FR" sz="1200" kern="1200" dirty="0">
                <a:solidFill>
                  <a:schemeClr val="tx1"/>
                </a:solidFill>
                <a:effectLst/>
                <a:latin typeface="+mn-lt"/>
                <a:ea typeface="+mn-ea"/>
                <a:cs typeface="+mn-cs"/>
              </a:rPr>
              <a:t> d'avoir des conversations constructives avec leurs jeunes </a:t>
            </a:r>
            <a:r>
              <a:rPr lang="fr-FR" sz="1200" kern="1200" dirty="0" err="1">
                <a:solidFill>
                  <a:schemeClr val="tx1"/>
                </a:solidFill>
                <a:effectLst/>
                <a:latin typeface="+mn-lt"/>
                <a:ea typeface="+mn-ea"/>
                <a:cs typeface="+mn-cs"/>
              </a:rPr>
              <a:t>client.e.s</a:t>
            </a:r>
            <a:r>
              <a:rPr lang="fr-FR" sz="1200" kern="1200" dirty="0">
                <a:solidFill>
                  <a:schemeClr val="tx1"/>
                </a:solidFill>
                <a:effectLst/>
                <a:latin typeface="+mn-lt"/>
                <a:ea typeface="+mn-ea"/>
                <a:cs typeface="+mn-cs"/>
              </a:rPr>
              <a:t>.</a:t>
            </a:r>
          </a:p>
          <a:p>
            <a:pPr algn="just"/>
            <a:endParaRPr lang="en-US" sz="1200" kern="1200" dirty="0">
              <a:solidFill>
                <a:schemeClr val="tx1"/>
              </a:solidFill>
              <a:effectLst/>
              <a:latin typeface="+mn-lt"/>
              <a:ea typeface="+mn-ea"/>
              <a:cs typeface="+mn-cs"/>
            </a:endParaRPr>
          </a:p>
          <a:p>
            <a:pPr algn="just"/>
            <a:r>
              <a:rPr lang="fr-FR" b="1" dirty="0"/>
              <a:t>Locus interne (c'est-à-dire qu'ils rejettent tout sur eux-mêmes) : </a:t>
            </a:r>
          </a:p>
          <a:p>
            <a:pPr marL="285750" indent="-285750" algn="just">
              <a:buFont typeface="Arial" panose="020B0604020202020204" pitchFamily="34" charset="0"/>
              <a:buChar char="•"/>
            </a:pPr>
            <a:r>
              <a:rPr lang="fr-FR" dirty="0"/>
              <a:t>Travailler pour favoriser la compréhension (dessiner la situation par exemple) ; </a:t>
            </a:r>
          </a:p>
          <a:p>
            <a:pPr marL="285750" indent="-285750" algn="just">
              <a:buFont typeface="Arial" panose="020B0604020202020204" pitchFamily="34" charset="0"/>
              <a:buChar char="•"/>
            </a:pPr>
            <a:r>
              <a:rPr lang="fr-FR" dirty="0"/>
              <a:t>Confronter ;</a:t>
            </a:r>
          </a:p>
          <a:p>
            <a:pPr marL="285750" indent="-285750" algn="just">
              <a:buFont typeface="Arial" panose="020B0604020202020204" pitchFamily="34" charset="0"/>
              <a:buChar char="•"/>
            </a:pPr>
            <a:r>
              <a:rPr lang="fr-FR" dirty="0"/>
              <a:t>Favoriser l'empathie. </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24336912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BE" b="1" dirty="0"/>
              <a:t>Comment réagir si un enfant est très fermé ? Demandez aux </a:t>
            </a:r>
            <a:r>
              <a:rPr lang="fr-BE" b="1" dirty="0" err="1"/>
              <a:t>participant.e.s</a:t>
            </a:r>
            <a:r>
              <a:rPr lang="fr-BE" b="1" dirty="0"/>
              <a:t> de partager leurs idées.</a:t>
            </a:r>
            <a:endParaRPr lang="fr-BE" dirty="0"/>
          </a:p>
          <a:p>
            <a:pPr lvl="1"/>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15929904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Extrait du Manuel Faire Trials – pages 65 – 66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"Comportement négatif </a:t>
            </a:r>
          </a:p>
          <a:p>
            <a:r>
              <a:rPr lang="fr-FR" sz="1200" kern="1200" dirty="0">
                <a:solidFill>
                  <a:schemeClr val="tx1"/>
                </a:solidFill>
                <a:effectLst/>
                <a:latin typeface="+mn-lt"/>
                <a:ea typeface="+mn-ea"/>
                <a:cs typeface="+mn-cs"/>
              </a:rPr>
              <a:t> </a:t>
            </a:r>
          </a:p>
          <a:p>
            <a:pPr algn="just"/>
            <a:r>
              <a:rPr lang="fr-FR" sz="1200" kern="1200" dirty="0">
                <a:solidFill>
                  <a:schemeClr val="tx1"/>
                </a:solidFill>
                <a:effectLst/>
                <a:latin typeface="+mn-lt"/>
                <a:ea typeface="+mn-ea"/>
                <a:cs typeface="+mn-cs"/>
              </a:rPr>
              <a:t>Il est parfois particulièrement difficile d'avoir une conversation avec un enfant en raison de son comportement. C'est le cas, par exemple, lorsqu'un enfant est indifférent, s'il nie le problème ou s'il est agressif. L'encadré ci-dessous fournit quelques conseils sur la manière de surmonter le comportement qui empêche souvent les </a:t>
            </a:r>
            <a:r>
              <a:rPr lang="fr-FR" sz="1200" kern="1200" dirty="0" err="1">
                <a:solidFill>
                  <a:schemeClr val="tx1"/>
                </a:solidFill>
                <a:effectLst/>
                <a:latin typeface="+mn-lt"/>
                <a:ea typeface="+mn-ea"/>
                <a:cs typeface="+mn-cs"/>
              </a:rPr>
              <a:t>avocat.e.s</a:t>
            </a:r>
            <a:r>
              <a:rPr lang="fr-FR" sz="1200" kern="1200" dirty="0">
                <a:solidFill>
                  <a:schemeClr val="tx1"/>
                </a:solidFill>
                <a:effectLst/>
                <a:latin typeface="+mn-lt"/>
                <a:ea typeface="+mn-ea"/>
                <a:cs typeface="+mn-cs"/>
              </a:rPr>
              <a:t> d'avoir des conversations constructives avec leurs jeunes clients.</a:t>
            </a:r>
          </a:p>
          <a:p>
            <a:pPr algn="just"/>
            <a:endParaRPr lang="en-US" sz="1200" kern="1200" dirty="0">
              <a:solidFill>
                <a:schemeClr val="tx1"/>
              </a:solidFill>
              <a:effectLst/>
              <a:latin typeface="+mn-lt"/>
              <a:ea typeface="+mn-ea"/>
              <a:cs typeface="+mn-cs"/>
            </a:endParaRPr>
          </a:p>
          <a:p>
            <a:pPr algn="just"/>
            <a:r>
              <a:rPr lang="fr-FR" b="1" dirty="0"/>
              <a:t>Si un enfant est très fermé : </a:t>
            </a:r>
          </a:p>
          <a:p>
            <a:pPr algn="just"/>
            <a:r>
              <a:rPr lang="fr-FR" dirty="0"/>
              <a:t>- Veillez à ne pas combler tout les vides à la place de l'enfant ; </a:t>
            </a:r>
          </a:p>
          <a:p>
            <a:pPr algn="just"/>
            <a:r>
              <a:rPr lang="fr-FR" dirty="0"/>
              <a:t>- Une discussion ou un jeu pour briser la glace peut être utile ; </a:t>
            </a:r>
          </a:p>
          <a:p>
            <a:pPr algn="just"/>
            <a:r>
              <a:rPr lang="fr-FR" dirty="0"/>
              <a:t>- Cherchez la cause de sa réticence (par exemple, l'anxiété) ; </a:t>
            </a:r>
          </a:p>
          <a:p>
            <a:pPr algn="just"/>
            <a:r>
              <a:rPr lang="fr-FR" dirty="0"/>
              <a:t>- Pensez à des sujets de conversation issus de sa vie personnelle (par exemple, les vêtements, la musique, les loisirs) ; et </a:t>
            </a:r>
          </a:p>
          <a:p>
            <a:pPr algn="just"/>
            <a:r>
              <a:rPr lang="fr-FR" dirty="0"/>
              <a:t>- Impliquer le réseau de soutien immédiat de l'enfant (par exemple, les parents, les enseignants, une personne de confiance). </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297220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Jeu de </a:t>
            </a:r>
            <a:r>
              <a:rPr lang="en-GB" sz="1200" b="1" kern="1200" dirty="0" err="1">
                <a:solidFill>
                  <a:schemeClr val="tx1"/>
                </a:solidFill>
                <a:effectLst/>
                <a:latin typeface="+mn-lt"/>
                <a:ea typeface="+mn-ea"/>
                <a:cs typeface="+mn-cs"/>
              </a:rPr>
              <a:t>rôle</a:t>
            </a:r>
            <a:endParaRPr lang="en-GB" sz="1200" b="1"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US" sz="1200" i="0" u="sng" kern="1200" baseline="0" dirty="0" err="1">
                <a:solidFill>
                  <a:schemeClr val="tx1"/>
                </a:solidFill>
                <a:effectLst/>
                <a:latin typeface="+mn-lt"/>
                <a:ea typeface="+mn-ea"/>
                <a:cs typeface="+mn-cs"/>
              </a:rPr>
              <a:t>Déroulement</a:t>
            </a:r>
            <a:r>
              <a:rPr lang="en-US" sz="1200" i="0" u="sng" kern="1200" baseline="0" dirty="0">
                <a:solidFill>
                  <a:schemeClr val="tx1"/>
                </a:solidFill>
                <a:effectLst/>
                <a:latin typeface="+mn-lt"/>
                <a:ea typeface="+mn-ea"/>
                <a:cs typeface="+mn-cs"/>
              </a:rPr>
              <a:t> de </a:t>
            </a:r>
            <a:r>
              <a:rPr lang="en-US" sz="1200" i="0" u="sng" kern="1200" baseline="0" dirty="0" err="1">
                <a:solidFill>
                  <a:schemeClr val="tx1"/>
                </a:solidFill>
                <a:effectLst/>
                <a:latin typeface="+mn-lt"/>
                <a:ea typeface="+mn-ea"/>
                <a:cs typeface="+mn-cs"/>
              </a:rPr>
              <a:t>l’activité</a:t>
            </a:r>
            <a:r>
              <a:rPr lang="en-US" sz="1200" i="0" u="sng" kern="1200" baseline="0" dirty="0">
                <a:solidFill>
                  <a:schemeClr val="tx1"/>
                </a:solidFill>
                <a:effectLst/>
                <a:latin typeface="+mn-lt"/>
                <a:ea typeface="+mn-ea"/>
                <a:cs typeface="+mn-cs"/>
              </a:rPr>
              <a:t> :</a:t>
            </a:r>
          </a:p>
          <a:p>
            <a:pPr marL="171450" indent="-171450">
              <a:buFontTx/>
              <a:buChar char="-"/>
            </a:pPr>
            <a:r>
              <a:rPr lang="en-US" sz="1200" kern="1200" baseline="0" dirty="0">
                <a:solidFill>
                  <a:schemeClr val="tx1"/>
                </a:solidFill>
                <a:effectLst/>
                <a:latin typeface="+mn-lt"/>
                <a:ea typeface="+mn-ea"/>
                <a:cs typeface="+mn-cs"/>
              </a:rPr>
              <a:t>Travail sur la première situation "Rencontre avec Alex </a:t>
            </a:r>
            <a:r>
              <a:rPr lang="en-US" sz="1200" kern="1200" baseline="0" dirty="0" err="1">
                <a:solidFill>
                  <a:schemeClr val="tx1"/>
                </a:solidFill>
                <a:effectLst/>
                <a:latin typeface="+mn-lt"/>
                <a:ea typeface="+mn-ea"/>
                <a:cs typeface="+mn-cs"/>
              </a:rPr>
              <a:t>avant</a:t>
            </a:r>
            <a:r>
              <a:rPr lang="en-US" sz="1200" kern="1200" baseline="0" dirty="0">
                <a:solidFill>
                  <a:schemeClr val="tx1"/>
                </a:solidFill>
                <a:effectLst/>
                <a:latin typeface="+mn-lt"/>
                <a:ea typeface="+mn-ea"/>
                <a:cs typeface="+mn-cs"/>
              </a:rPr>
              <a:t> son audition par le</a:t>
            </a:r>
            <a:r>
              <a:rPr lang="fr-BE" sz="1200" dirty="0">
                <a:solidFill>
                  <a:prstClr val="black"/>
                </a:solidFill>
              </a:rPr>
              <a:t>·la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juge</a:t>
            </a:r>
            <a:r>
              <a:rPr lang="en-US" sz="1200" kern="1200" baseline="0" dirty="0">
                <a:solidFill>
                  <a:schemeClr val="tx1"/>
                </a:solidFill>
                <a:effectLst/>
                <a:latin typeface="+mn-lt"/>
                <a:ea typeface="+mn-ea"/>
                <a:cs typeface="+mn-cs"/>
              </a:rPr>
              <a:t>" (30minutes)</a:t>
            </a:r>
          </a:p>
          <a:p>
            <a:pPr marL="628650" lvl="1" indent="-171450">
              <a:buFontTx/>
              <a:buChar char="-"/>
            </a:pPr>
            <a:r>
              <a:rPr lang="en-US" sz="1200" kern="1200" baseline="0" dirty="0" err="1">
                <a:solidFill>
                  <a:schemeClr val="tx1"/>
                </a:solidFill>
                <a:effectLst/>
                <a:latin typeface="+mn-lt"/>
                <a:ea typeface="+mn-ea"/>
                <a:cs typeface="+mn-cs"/>
              </a:rPr>
              <a:t>Présentation</a:t>
            </a:r>
            <a:r>
              <a:rPr lang="en-US" sz="1200" kern="1200" baseline="0" dirty="0">
                <a:solidFill>
                  <a:schemeClr val="tx1"/>
                </a:solidFill>
                <a:effectLst/>
                <a:latin typeface="+mn-lt"/>
                <a:ea typeface="+mn-ea"/>
                <a:cs typeface="+mn-cs"/>
              </a:rPr>
              <a:t> de </a:t>
            </a:r>
            <a:r>
              <a:rPr lang="en-US" sz="1200" kern="1200" baseline="0" dirty="0" err="1">
                <a:solidFill>
                  <a:schemeClr val="tx1"/>
                </a:solidFill>
                <a:effectLst/>
                <a:latin typeface="+mn-lt"/>
                <a:ea typeface="+mn-ea"/>
                <a:cs typeface="+mn-cs"/>
              </a:rPr>
              <a:t>l’activité</a:t>
            </a:r>
            <a:r>
              <a:rPr lang="en-US" sz="1200" kern="1200" baseline="0" dirty="0">
                <a:solidFill>
                  <a:schemeClr val="tx1"/>
                </a:solidFill>
                <a:effectLst/>
                <a:latin typeface="+mn-lt"/>
                <a:ea typeface="+mn-ea"/>
                <a:cs typeface="+mn-cs"/>
              </a:rPr>
              <a:t> et des </a:t>
            </a:r>
            <a:r>
              <a:rPr lang="en-US" sz="1200" kern="1200" baseline="0" dirty="0" err="1">
                <a:solidFill>
                  <a:schemeClr val="tx1"/>
                </a:solidFill>
                <a:effectLst/>
                <a:latin typeface="+mn-lt"/>
                <a:ea typeface="+mn-ea"/>
                <a:cs typeface="+mn-cs"/>
              </a:rPr>
              <a:t>consignes</a:t>
            </a:r>
            <a:r>
              <a:rPr lang="en-US" sz="1200" kern="1200" baseline="0" dirty="0">
                <a:solidFill>
                  <a:schemeClr val="tx1"/>
                </a:solidFill>
                <a:effectLst/>
                <a:latin typeface="+mn-lt"/>
                <a:ea typeface="+mn-ea"/>
                <a:cs typeface="+mn-cs"/>
              </a:rPr>
              <a:t> par le</a:t>
            </a:r>
            <a:r>
              <a:rPr lang="fr-BE" sz="1200" dirty="0">
                <a:solidFill>
                  <a:prstClr val="black"/>
                </a:solidFill>
              </a:rPr>
              <a:t>·la </a:t>
            </a:r>
            <a:r>
              <a:rPr lang="fr-BE" sz="1200" dirty="0" err="1">
                <a:solidFill>
                  <a:prstClr val="black"/>
                </a:solidFill>
              </a:rPr>
              <a:t>formateur·ice</a:t>
            </a:r>
            <a:r>
              <a:rPr lang="en-US" sz="1200" kern="1200" baseline="0" dirty="0">
                <a:solidFill>
                  <a:schemeClr val="tx1"/>
                </a:solidFill>
                <a:effectLst/>
                <a:latin typeface="+mn-lt"/>
                <a:ea typeface="+mn-ea"/>
                <a:cs typeface="+mn-cs"/>
              </a:rPr>
              <a:t> (5’)</a:t>
            </a:r>
          </a:p>
          <a:p>
            <a:pPr marL="628650" lvl="1" indent="-171450">
              <a:buFontTx/>
              <a:buChar char="-"/>
            </a:pPr>
            <a:r>
              <a:rPr lang="en-US" sz="1200" kern="1200" baseline="0" dirty="0">
                <a:solidFill>
                  <a:schemeClr val="tx1"/>
                </a:solidFill>
                <a:effectLst/>
                <a:latin typeface="+mn-lt"/>
                <a:ea typeface="+mn-ea"/>
                <a:cs typeface="+mn-cs"/>
              </a:rPr>
              <a:t>Choix de deux </a:t>
            </a:r>
            <a:r>
              <a:rPr lang="en-US" sz="1200" kern="1200" baseline="0" dirty="0" err="1">
                <a:solidFill>
                  <a:schemeClr val="tx1"/>
                </a:solidFill>
                <a:effectLst/>
                <a:latin typeface="+mn-lt"/>
                <a:ea typeface="+mn-ea"/>
                <a:cs typeface="+mn-cs"/>
              </a:rPr>
              <a:t>volontaires</a:t>
            </a:r>
            <a:r>
              <a:rPr lang="en-US" sz="1200" kern="1200" baseline="0" dirty="0">
                <a:solidFill>
                  <a:schemeClr val="tx1"/>
                </a:solidFill>
                <a:effectLst/>
                <a:latin typeface="+mn-lt"/>
                <a:ea typeface="+mn-ea"/>
                <a:cs typeface="+mn-cs"/>
              </a:rPr>
              <a:t> pour </a:t>
            </a:r>
            <a:r>
              <a:rPr lang="en-US" sz="1200" kern="1200" baseline="0" dirty="0" err="1">
                <a:solidFill>
                  <a:schemeClr val="tx1"/>
                </a:solidFill>
                <a:effectLst/>
                <a:latin typeface="+mn-lt"/>
                <a:ea typeface="+mn-ea"/>
                <a:cs typeface="+mn-cs"/>
              </a:rPr>
              <a:t>jouer</a:t>
            </a:r>
            <a:r>
              <a:rPr lang="en-US" sz="1200" kern="1200" baseline="0" dirty="0">
                <a:solidFill>
                  <a:schemeClr val="tx1"/>
                </a:solidFill>
                <a:effectLst/>
                <a:latin typeface="+mn-lt"/>
                <a:ea typeface="+mn-ea"/>
                <a:cs typeface="+mn-cs"/>
              </a:rPr>
              <a:t> les </a:t>
            </a:r>
            <a:r>
              <a:rPr lang="en-US" sz="1200" kern="1200" baseline="0" dirty="0" err="1">
                <a:solidFill>
                  <a:schemeClr val="tx1"/>
                </a:solidFill>
                <a:effectLst/>
                <a:latin typeface="+mn-lt"/>
                <a:ea typeface="+mn-ea"/>
                <a:cs typeface="+mn-cs"/>
              </a:rPr>
              <a:t>rôles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d’Alex</a:t>
            </a:r>
            <a:r>
              <a:rPr lang="en-US" sz="1200" kern="1200" baseline="0" dirty="0">
                <a:solidFill>
                  <a:schemeClr val="tx1"/>
                </a:solidFill>
                <a:effectLst/>
                <a:latin typeface="+mn-lt"/>
                <a:ea typeface="+mn-ea"/>
                <a:cs typeface="+mn-cs"/>
              </a:rPr>
              <a:t> et de </a:t>
            </a:r>
            <a:r>
              <a:rPr lang="en-US" sz="1200" kern="1200" baseline="0" dirty="0" err="1">
                <a:solidFill>
                  <a:schemeClr val="tx1"/>
                </a:solidFill>
                <a:effectLst/>
                <a:latin typeface="+mn-lt"/>
                <a:ea typeface="+mn-ea"/>
                <a:cs typeface="+mn-cs"/>
              </a:rPr>
              <a:t>l’avocat</a:t>
            </a:r>
            <a:r>
              <a:rPr lang="fr-BE" sz="1200" dirty="0">
                <a:solidFill>
                  <a:prstClr val="black"/>
                </a:solidFill>
              </a:rPr>
              <a:t>·e</a:t>
            </a:r>
            <a:endParaRPr lang="en-US" sz="1200" kern="1200" baseline="0" dirty="0">
              <a:solidFill>
                <a:schemeClr val="tx1"/>
              </a:solidFill>
              <a:effectLst/>
              <a:latin typeface="+mn-lt"/>
              <a:ea typeface="+mn-ea"/>
              <a:cs typeface="+mn-cs"/>
            </a:endParaRPr>
          </a:p>
          <a:p>
            <a:pPr marL="628650" lvl="1" indent="-171450">
              <a:buFontTx/>
              <a:buChar char="-"/>
            </a:pPr>
            <a:r>
              <a:rPr lang="en-US" sz="1200" kern="1200" baseline="0" dirty="0">
                <a:solidFill>
                  <a:schemeClr val="tx1"/>
                </a:solidFill>
                <a:effectLst/>
                <a:latin typeface="+mn-lt"/>
                <a:ea typeface="+mn-ea"/>
                <a:cs typeface="+mn-cs"/>
              </a:rPr>
              <a:t>Distribution des fiches aux </a:t>
            </a:r>
            <a:r>
              <a:rPr lang="en-US" sz="1200" kern="1200" baseline="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ice·s</a:t>
            </a:r>
            <a:r>
              <a:rPr lang="en-US" sz="1200" kern="1200" baseline="0" dirty="0">
                <a:solidFill>
                  <a:schemeClr val="tx1"/>
                </a:solidFill>
                <a:effectLst/>
                <a:latin typeface="+mn-lt"/>
                <a:ea typeface="+mn-ea"/>
                <a:cs typeface="+mn-cs"/>
              </a:rPr>
              <a:t> et aux </a:t>
            </a:r>
            <a:r>
              <a:rPr lang="en-US" sz="1200" kern="1200" baseline="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ice·s</a:t>
            </a:r>
            <a:endParaRPr lang="en-US" sz="1200" kern="1200" baseline="0" dirty="0">
              <a:solidFill>
                <a:schemeClr val="tx1"/>
              </a:solidFill>
              <a:effectLst/>
              <a:latin typeface="+mn-lt"/>
              <a:ea typeface="+mn-ea"/>
              <a:cs typeface="+mn-cs"/>
            </a:endParaRPr>
          </a:p>
          <a:p>
            <a:pPr marL="628650" lvl="1" indent="-171450">
              <a:buFontTx/>
              <a:buChar char="-"/>
            </a:pPr>
            <a:r>
              <a:rPr lang="en-US" sz="1200" kern="1200" baseline="0" dirty="0">
                <a:solidFill>
                  <a:schemeClr val="tx1"/>
                </a:solidFill>
                <a:effectLst/>
                <a:latin typeface="+mn-lt"/>
                <a:ea typeface="+mn-ea"/>
                <a:cs typeface="+mn-cs"/>
              </a:rPr>
              <a:t>Les participant</a:t>
            </a:r>
            <a:r>
              <a:rPr lang="fr-BE" sz="1200" dirty="0">
                <a:solidFill>
                  <a:prstClr val="black"/>
                </a:solidFill>
              </a:rPr>
              <a:t>·e·</a:t>
            </a:r>
            <a:r>
              <a:rPr lang="en-US" sz="1200" kern="1200" baseline="0" dirty="0">
                <a:solidFill>
                  <a:schemeClr val="tx1"/>
                </a:solidFill>
                <a:effectLst/>
                <a:latin typeface="+mn-lt"/>
                <a:ea typeface="+mn-ea"/>
                <a:cs typeface="+mn-cs"/>
              </a:rPr>
              <a:t>s </a:t>
            </a:r>
            <a:r>
              <a:rPr lang="en-US" sz="1200" kern="1200" baseline="0" dirty="0" err="1">
                <a:solidFill>
                  <a:schemeClr val="tx1"/>
                </a:solidFill>
                <a:effectLst/>
                <a:latin typeface="+mn-lt"/>
                <a:ea typeface="+mn-ea"/>
                <a:cs typeface="+mn-cs"/>
              </a:rPr>
              <a:t>lisent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leurs</a:t>
            </a:r>
            <a:r>
              <a:rPr lang="en-US" sz="1200" kern="1200" baseline="0" dirty="0">
                <a:solidFill>
                  <a:schemeClr val="tx1"/>
                </a:solidFill>
                <a:effectLst/>
                <a:latin typeface="+mn-lt"/>
                <a:ea typeface="+mn-ea"/>
                <a:cs typeface="+mn-cs"/>
              </a:rPr>
              <a:t> fiches (la situation et les </a:t>
            </a:r>
            <a:r>
              <a:rPr lang="en-US" sz="1200" kern="1200" baseline="0" dirty="0" err="1">
                <a:solidFill>
                  <a:schemeClr val="tx1"/>
                </a:solidFill>
                <a:effectLst/>
                <a:latin typeface="+mn-lt"/>
                <a:ea typeface="+mn-ea"/>
                <a:cs typeface="+mn-cs"/>
              </a:rPr>
              <a:t>informations</a:t>
            </a:r>
            <a:r>
              <a:rPr lang="en-US" sz="1200" kern="1200" baseline="0" dirty="0">
                <a:solidFill>
                  <a:schemeClr val="tx1"/>
                </a:solidFill>
                <a:effectLst/>
                <a:latin typeface="+mn-lt"/>
                <a:ea typeface="+mn-ea"/>
                <a:cs typeface="+mn-cs"/>
              </a:rPr>
              <a:t> sur </a:t>
            </a:r>
            <a:r>
              <a:rPr lang="en-US" sz="1200" kern="1200" baseline="0" dirty="0" err="1">
                <a:solidFill>
                  <a:schemeClr val="tx1"/>
                </a:solidFill>
                <a:effectLst/>
                <a:latin typeface="+mn-lt"/>
                <a:ea typeface="+mn-ea"/>
                <a:cs typeface="+mn-cs"/>
              </a:rPr>
              <a:t>leurs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rôles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même</a:t>
            </a:r>
            <a:r>
              <a:rPr lang="en-US" sz="1200" kern="1200" baseline="0" dirty="0">
                <a:solidFill>
                  <a:schemeClr val="tx1"/>
                </a:solidFill>
                <a:effectLst/>
                <a:latin typeface="+mn-lt"/>
                <a:ea typeface="+mn-ea"/>
                <a:cs typeface="+mn-cs"/>
              </a:rPr>
              <a:t> temps que le</a:t>
            </a:r>
            <a:r>
              <a:rPr lang="fr-BE" sz="1200" dirty="0">
                <a:solidFill>
                  <a:prstClr val="black"/>
                </a:solidFill>
              </a:rPr>
              <a:t>·la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formateur</a:t>
            </a:r>
            <a:r>
              <a:rPr lang="fr-BE" sz="1200" dirty="0">
                <a:solidFill>
                  <a:prstClr val="black"/>
                </a:solidFill>
              </a:rPr>
              <a:t>·</a:t>
            </a:r>
            <a:r>
              <a:rPr lang="fr-BE" sz="1200" dirty="0" err="1">
                <a:solidFill>
                  <a:prstClr val="black"/>
                </a:solidFill>
              </a:rPr>
              <a:t>ice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prépare</a:t>
            </a:r>
            <a:r>
              <a:rPr lang="en-US" sz="1200" kern="1200" baseline="0" dirty="0">
                <a:solidFill>
                  <a:schemeClr val="tx1"/>
                </a:solidFill>
                <a:effectLst/>
                <a:latin typeface="+mn-lt"/>
                <a:ea typeface="+mn-ea"/>
                <a:cs typeface="+mn-cs"/>
              </a:rPr>
              <a:t> la salle (5’)</a:t>
            </a:r>
          </a:p>
          <a:p>
            <a:pPr marL="628650" lvl="1" indent="-171450">
              <a:buFontTx/>
              <a:buChar char="-"/>
            </a:pPr>
            <a:r>
              <a:rPr lang="en-US" sz="1200" kern="1200" baseline="0" dirty="0">
                <a:solidFill>
                  <a:schemeClr val="tx1"/>
                </a:solidFill>
                <a:effectLst/>
                <a:latin typeface="+mn-lt"/>
                <a:ea typeface="+mn-ea"/>
                <a:cs typeface="+mn-cs"/>
              </a:rPr>
              <a:t>Les </a:t>
            </a:r>
            <a:r>
              <a:rPr lang="en-US" sz="1200" kern="1200" baseline="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US" sz="1200" kern="1200" baseline="0" dirty="0">
                <a:solidFill>
                  <a:schemeClr val="tx1"/>
                </a:solidFill>
                <a:effectLst/>
                <a:latin typeface="+mn-lt"/>
                <a:ea typeface="+mn-ea"/>
                <a:cs typeface="+mn-cs"/>
              </a:rPr>
              <a:t>s </a:t>
            </a:r>
            <a:r>
              <a:rPr lang="en-US" sz="1200" kern="1200" baseline="0" dirty="0" err="1">
                <a:solidFill>
                  <a:schemeClr val="tx1"/>
                </a:solidFill>
                <a:effectLst/>
                <a:latin typeface="+mn-lt"/>
                <a:ea typeface="+mn-ea"/>
                <a:cs typeface="+mn-cs"/>
              </a:rPr>
              <a:t>jouent</a:t>
            </a:r>
            <a:r>
              <a:rPr lang="en-US" sz="1200" kern="1200" baseline="0" dirty="0">
                <a:solidFill>
                  <a:schemeClr val="tx1"/>
                </a:solidFill>
                <a:effectLst/>
                <a:latin typeface="+mn-lt"/>
                <a:ea typeface="+mn-ea"/>
                <a:cs typeface="+mn-cs"/>
              </a:rPr>
              <a:t> la scène pendant que les </a:t>
            </a:r>
            <a:r>
              <a:rPr lang="en-US" sz="1200" kern="1200" baseline="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US" sz="1200" kern="1200" baseline="0" dirty="0">
                <a:solidFill>
                  <a:schemeClr val="tx1"/>
                </a:solidFill>
                <a:effectLst/>
                <a:latin typeface="+mn-lt"/>
                <a:ea typeface="+mn-ea"/>
                <a:cs typeface="+mn-cs"/>
              </a:rPr>
              <a:t>s </a:t>
            </a:r>
            <a:r>
              <a:rPr lang="en-US" sz="1200" kern="1200" baseline="0" dirty="0" err="1">
                <a:solidFill>
                  <a:schemeClr val="tx1"/>
                </a:solidFill>
                <a:effectLst/>
                <a:latin typeface="+mn-lt"/>
                <a:ea typeface="+mn-ea"/>
                <a:cs typeface="+mn-cs"/>
              </a:rPr>
              <a:t>observent</a:t>
            </a:r>
            <a:r>
              <a:rPr lang="en-US" sz="1200" kern="1200" baseline="0" dirty="0">
                <a:solidFill>
                  <a:schemeClr val="tx1"/>
                </a:solidFill>
                <a:effectLst/>
                <a:latin typeface="+mn-lt"/>
                <a:ea typeface="+mn-ea"/>
                <a:cs typeface="+mn-cs"/>
              </a:rPr>
              <a:t> (5 – 10’)</a:t>
            </a:r>
          </a:p>
          <a:p>
            <a:pPr marL="628650" lvl="1" indent="-171450">
              <a:buFontTx/>
              <a:buChar char="-"/>
            </a:pPr>
            <a:r>
              <a:rPr lang="en-US" sz="1200" kern="1200" baseline="0" dirty="0" err="1">
                <a:solidFill>
                  <a:schemeClr val="tx1"/>
                </a:solidFill>
                <a:effectLst/>
                <a:latin typeface="+mn-lt"/>
                <a:ea typeface="+mn-ea"/>
                <a:cs typeface="+mn-cs"/>
              </a:rPr>
              <a:t>Débriefing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collectif</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mené</a:t>
            </a:r>
            <a:r>
              <a:rPr lang="en-US" sz="1200" kern="1200" baseline="0" dirty="0">
                <a:solidFill>
                  <a:schemeClr val="tx1"/>
                </a:solidFill>
                <a:effectLst/>
                <a:latin typeface="+mn-lt"/>
                <a:ea typeface="+mn-ea"/>
                <a:cs typeface="+mn-cs"/>
              </a:rPr>
              <a:t> par le</a:t>
            </a:r>
            <a:r>
              <a:rPr lang="fr-BE" sz="1200" dirty="0">
                <a:solidFill>
                  <a:prstClr val="black"/>
                </a:solidFill>
              </a:rPr>
              <a:t>·la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formateur</a:t>
            </a:r>
            <a:r>
              <a:rPr lang="fr-BE" sz="1200" dirty="0">
                <a:solidFill>
                  <a:prstClr val="black"/>
                </a:solidFill>
              </a:rPr>
              <a:t>·</a:t>
            </a:r>
            <a:r>
              <a:rPr lang="fr-BE" sz="1200" dirty="0" err="1">
                <a:solidFill>
                  <a:prstClr val="black"/>
                </a:solidFill>
              </a:rPr>
              <a:t>ice</a:t>
            </a:r>
            <a:r>
              <a:rPr lang="en-US" sz="1200" kern="1200" baseline="0" dirty="0">
                <a:solidFill>
                  <a:schemeClr val="tx1"/>
                </a:solidFill>
                <a:effectLst/>
                <a:latin typeface="+mn-lt"/>
                <a:ea typeface="+mn-ea"/>
                <a:cs typeface="+mn-cs"/>
              </a:rPr>
              <a:t> (10-15’)</a:t>
            </a:r>
            <a:endParaRPr lang="en-GB" dirty="0"/>
          </a:p>
          <a:p>
            <a:endParaRPr lang="en-US" sz="1200" i="0" u="sng" kern="1200" baseline="0" dirty="0">
              <a:solidFill>
                <a:schemeClr val="tx1"/>
              </a:solidFill>
              <a:effectLst/>
              <a:latin typeface="+mn-lt"/>
              <a:ea typeface="+mn-ea"/>
              <a:cs typeface="+mn-cs"/>
            </a:endParaRPr>
          </a:p>
          <a:p>
            <a:pPr marL="171450" indent="-171450">
              <a:buFontTx/>
              <a:buChar char="-"/>
            </a:pPr>
            <a:r>
              <a:rPr lang="en-US" sz="1200" kern="1200" baseline="0" dirty="0">
                <a:solidFill>
                  <a:schemeClr val="tx1"/>
                </a:solidFill>
                <a:effectLst/>
                <a:latin typeface="+mn-lt"/>
                <a:ea typeface="+mn-ea"/>
                <a:cs typeface="+mn-cs"/>
              </a:rPr>
              <a:t>Travail sur la </a:t>
            </a:r>
            <a:r>
              <a:rPr lang="en-US" sz="1200" kern="1200" baseline="0" dirty="0" err="1">
                <a:solidFill>
                  <a:schemeClr val="tx1"/>
                </a:solidFill>
                <a:effectLst/>
                <a:latin typeface="+mn-lt"/>
                <a:ea typeface="+mn-ea"/>
                <a:cs typeface="+mn-cs"/>
              </a:rPr>
              <a:t>deuxième</a:t>
            </a:r>
            <a:r>
              <a:rPr lang="en-US" sz="1200" kern="1200" baseline="0" dirty="0">
                <a:solidFill>
                  <a:schemeClr val="tx1"/>
                </a:solidFill>
                <a:effectLst/>
                <a:latin typeface="+mn-lt"/>
                <a:ea typeface="+mn-ea"/>
                <a:cs typeface="+mn-cs"/>
              </a:rPr>
              <a:t> situation "Situation 2 - Audience de la chambre de Lauren" (30minutes)</a:t>
            </a:r>
          </a:p>
          <a:p>
            <a:pPr marL="628650" lvl="1" indent="-171450">
              <a:buFontTx/>
              <a:buChar char="-"/>
            </a:pPr>
            <a:r>
              <a:rPr lang="en-US" sz="1200" kern="1200" baseline="0" dirty="0" err="1">
                <a:solidFill>
                  <a:schemeClr val="tx1"/>
                </a:solidFill>
                <a:effectLst/>
                <a:latin typeface="+mn-lt"/>
                <a:ea typeface="+mn-ea"/>
                <a:cs typeface="+mn-cs"/>
              </a:rPr>
              <a:t>Présentation</a:t>
            </a:r>
            <a:r>
              <a:rPr lang="en-US" sz="1200" kern="1200" baseline="0" dirty="0">
                <a:solidFill>
                  <a:schemeClr val="tx1"/>
                </a:solidFill>
                <a:effectLst/>
                <a:latin typeface="+mn-lt"/>
                <a:ea typeface="+mn-ea"/>
                <a:cs typeface="+mn-cs"/>
              </a:rPr>
              <a:t> de </a:t>
            </a:r>
            <a:r>
              <a:rPr lang="en-US" sz="1200" kern="1200" baseline="0" dirty="0" err="1">
                <a:solidFill>
                  <a:schemeClr val="tx1"/>
                </a:solidFill>
                <a:effectLst/>
                <a:latin typeface="+mn-lt"/>
                <a:ea typeface="+mn-ea"/>
                <a:cs typeface="+mn-cs"/>
              </a:rPr>
              <a:t>l’activité</a:t>
            </a:r>
            <a:r>
              <a:rPr lang="en-US" sz="1200" kern="1200" baseline="0" dirty="0">
                <a:solidFill>
                  <a:schemeClr val="tx1"/>
                </a:solidFill>
                <a:effectLst/>
                <a:latin typeface="+mn-lt"/>
                <a:ea typeface="+mn-ea"/>
                <a:cs typeface="+mn-cs"/>
              </a:rPr>
              <a:t> et des instructions par le</a:t>
            </a:r>
            <a:r>
              <a:rPr lang="fr-BE" sz="1200" dirty="0">
                <a:solidFill>
                  <a:prstClr val="black"/>
                </a:solidFill>
              </a:rPr>
              <a:t>·la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formateur</a:t>
            </a:r>
            <a:r>
              <a:rPr lang="fr-BE" sz="1200" dirty="0">
                <a:solidFill>
                  <a:prstClr val="black"/>
                </a:solidFill>
              </a:rPr>
              <a:t>·</a:t>
            </a:r>
            <a:r>
              <a:rPr lang="fr-BE" sz="1200" dirty="0" err="1">
                <a:solidFill>
                  <a:prstClr val="black"/>
                </a:solidFill>
              </a:rPr>
              <a:t>ice</a:t>
            </a:r>
            <a:r>
              <a:rPr lang="en-US" sz="1200" kern="1200" baseline="0" dirty="0">
                <a:solidFill>
                  <a:schemeClr val="tx1"/>
                </a:solidFill>
                <a:effectLst/>
                <a:latin typeface="+mn-lt"/>
                <a:ea typeface="+mn-ea"/>
                <a:cs typeface="+mn-cs"/>
              </a:rPr>
              <a:t> (5’)</a:t>
            </a:r>
          </a:p>
          <a:p>
            <a:pPr marL="628650" lvl="1" indent="-171450">
              <a:buFontTx/>
              <a:buChar char="-"/>
            </a:pPr>
            <a:r>
              <a:rPr lang="en-US" sz="1200" kern="1200" baseline="0" dirty="0">
                <a:solidFill>
                  <a:schemeClr val="tx1"/>
                </a:solidFill>
                <a:effectLst/>
                <a:latin typeface="+mn-lt"/>
                <a:ea typeface="+mn-ea"/>
                <a:cs typeface="+mn-cs"/>
              </a:rPr>
              <a:t>Choix de quatre </a:t>
            </a:r>
            <a:r>
              <a:rPr lang="en-US" sz="1200" kern="1200" baseline="0" dirty="0" err="1">
                <a:solidFill>
                  <a:schemeClr val="tx1"/>
                </a:solidFill>
                <a:effectLst/>
                <a:latin typeface="+mn-lt"/>
                <a:ea typeface="+mn-ea"/>
                <a:cs typeface="+mn-cs"/>
              </a:rPr>
              <a:t>volontaires</a:t>
            </a:r>
            <a:r>
              <a:rPr lang="en-US" sz="1200" kern="1200" baseline="0" dirty="0">
                <a:solidFill>
                  <a:schemeClr val="tx1"/>
                </a:solidFill>
                <a:effectLst/>
                <a:latin typeface="+mn-lt"/>
                <a:ea typeface="+mn-ea"/>
                <a:cs typeface="+mn-cs"/>
              </a:rPr>
              <a:t> pour </a:t>
            </a:r>
            <a:r>
              <a:rPr lang="en-US" sz="1200" kern="1200" baseline="0" dirty="0" err="1">
                <a:solidFill>
                  <a:schemeClr val="tx1"/>
                </a:solidFill>
                <a:effectLst/>
                <a:latin typeface="+mn-lt"/>
                <a:ea typeface="+mn-ea"/>
                <a:cs typeface="+mn-cs"/>
              </a:rPr>
              <a:t>jouer</a:t>
            </a:r>
            <a:r>
              <a:rPr lang="en-US" sz="1200" kern="1200" baseline="0" dirty="0">
                <a:solidFill>
                  <a:schemeClr val="tx1"/>
                </a:solidFill>
                <a:effectLst/>
                <a:latin typeface="+mn-lt"/>
                <a:ea typeface="+mn-ea"/>
                <a:cs typeface="+mn-cs"/>
              </a:rPr>
              <a:t> Alex, </a:t>
            </a:r>
            <a:r>
              <a:rPr lang="en-US" sz="1200" kern="1200" baseline="0" dirty="0" err="1">
                <a:solidFill>
                  <a:schemeClr val="tx1"/>
                </a:solidFill>
                <a:effectLst/>
                <a:latin typeface="+mn-lt"/>
                <a:ea typeface="+mn-ea"/>
                <a:cs typeface="+mn-cs"/>
              </a:rPr>
              <a:t>l’avocat</a:t>
            </a:r>
            <a:r>
              <a:rPr lang="fr-BE" sz="1200" dirty="0">
                <a:solidFill>
                  <a:prstClr val="black"/>
                </a:solidFill>
              </a:rPr>
              <a:t>·e</a:t>
            </a:r>
            <a:r>
              <a:rPr lang="en-US" sz="1200" kern="1200" baseline="0" dirty="0">
                <a:solidFill>
                  <a:schemeClr val="tx1"/>
                </a:solidFill>
                <a:effectLst/>
                <a:latin typeface="+mn-lt"/>
                <a:ea typeface="+mn-ea"/>
                <a:cs typeface="+mn-cs"/>
              </a:rPr>
              <a:t>, le parent et le</a:t>
            </a:r>
            <a:r>
              <a:rPr lang="fr-BE" sz="1200" dirty="0">
                <a:solidFill>
                  <a:prstClr val="black"/>
                </a:solidFill>
              </a:rPr>
              <a:t>·la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juge</a:t>
            </a:r>
            <a:endParaRPr lang="en-US" sz="1200" kern="1200" baseline="0" dirty="0">
              <a:solidFill>
                <a:schemeClr val="tx1"/>
              </a:solidFill>
              <a:effectLst/>
              <a:latin typeface="+mn-lt"/>
              <a:ea typeface="+mn-ea"/>
              <a:cs typeface="+mn-cs"/>
            </a:endParaRPr>
          </a:p>
          <a:p>
            <a:pPr marL="628650" lvl="1" indent="-171450">
              <a:buFontTx/>
              <a:buChar char="-"/>
            </a:pPr>
            <a:r>
              <a:rPr lang="en-US" sz="1200" kern="1200" baseline="0" dirty="0">
                <a:solidFill>
                  <a:schemeClr val="tx1"/>
                </a:solidFill>
                <a:effectLst/>
                <a:latin typeface="+mn-lt"/>
                <a:ea typeface="+mn-ea"/>
                <a:cs typeface="+mn-cs"/>
              </a:rPr>
              <a:t>Distribution des fiches aux </a:t>
            </a:r>
            <a:r>
              <a:rPr lang="en-US" sz="1200" kern="1200" baseline="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US" sz="1200" kern="1200" baseline="0" dirty="0">
                <a:solidFill>
                  <a:schemeClr val="tx1"/>
                </a:solidFill>
                <a:effectLst/>
                <a:latin typeface="+mn-lt"/>
                <a:ea typeface="+mn-ea"/>
                <a:cs typeface="+mn-cs"/>
              </a:rPr>
              <a:t>s et </a:t>
            </a:r>
            <a:r>
              <a:rPr lang="en-US" sz="1200" kern="1200" baseline="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US" sz="1200" kern="1200" baseline="0" dirty="0">
                <a:solidFill>
                  <a:schemeClr val="tx1"/>
                </a:solidFill>
                <a:effectLst/>
                <a:latin typeface="+mn-lt"/>
                <a:ea typeface="+mn-ea"/>
                <a:cs typeface="+mn-cs"/>
              </a:rPr>
              <a:t>s</a:t>
            </a:r>
          </a:p>
          <a:p>
            <a:pPr marL="628650" lvl="1" indent="-171450">
              <a:buFontTx/>
              <a:buChar char="-"/>
            </a:pPr>
            <a:r>
              <a:rPr lang="en-US" sz="1200" kern="1200" baseline="0" dirty="0">
                <a:solidFill>
                  <a:schemeClr val="tx1"/>
                </a:solidFill>
                <a:effectLst/>
                <a:latin typeface="+mn-lt"/>
                <a:ea typeface="+mn-ea"/>
                <a:cs typeface="+mn-cs"/>
              </a:rPr>
              <a:t>Les participant</a:t>
            </a:r>
            <a:r>
              <a:rPr lang="fr-BE" sz="1200" dirty="0">
                <a:solidFill>
                  <a:prstClr val="black"/>
                </a:solidFill>
              </a:rPr>
              <a:t>·e·</a:t>
            </a:r>
            <a:r>
              <a:rPr lang="en-US" sz="1200" kern="1200" baseline="0" dirty="0">
                <a:solidFill>
                  <a:schemeClr val="tx1"/>
                </a:solidFill>
                <a:effectLst/>
                <a:latin typeface="+mn-lt"/>
                <a:ea typeface="+mn-ea"/>
                <a:cs typeface="+mn-cs"/>
              </a:rPr>
              <a:t>s </a:t>
            </a:r>
            <a:r>
              <a:rPr lang="en-US" sz="1200" kern="1200" baseline="0" dirty="0" err="1">
                <a:solidFill>
                  <a:schemeClr val="tx1"/>
                </a:solidFill>
                <a:effectLst/>
                <a:latin typeface="+mn-lt"/>
                <a:ea typeface="+mn-ea"/>
                <a:cs typeface="+mn-cs"/>
              </a:rPr>
              <a:t>lisent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leurs</a:t>
            </a:r>
            <a:r>
              <a:rPr lang="en-US" sz="1200" kern="1200" baseline="0" dirty="0">
                <a:solidFill>
                  <a:schemeClr val="tx1"/>
                </a:solidFill>
                <a:effectLst/>
                <a:latin typeface="+mn-lt"/>
                <a:ea typeface="+mn-ea"/>
                <a:cs typeface="+mn-cs"/>
              </a:rPr>
              <a:t> fiches (la situation et les </a:t>
            </a:r>
            <a:r>
              <a:rPr lang="en-US" sz="1200" kern="1200" baseline="0" dirty="0" err="1">
                <a:solidFill>
                  <a:schemeClr val="tx1"/>
                </a:solidFill>
                <a:effectLst/>
                <a:latin typeface="+mn-lt"/>
                <a:ea typeface="+mn-ea"/>
                <a:cs typeface="+mn-cs"/>
              </a:rPr>
              <a:t>informations</a:t>
            </a:r>
            <a:r>
              <a:rPr lang="en-US" sz="1200" kern="1200" baseline="0" dirty="0">
                <a:solidFill>
                  <a:schemeClr val="tx1"/>
                </a:solidFill>
                <a:effectLst/>
                <a:latin typeface="+mn-lt"/>
                <a:ea typeface="+mn-ea"/>
                <a:cs typeface="+mn-cs"/>
              </a:rPr>
              <a:t> sur </a:t>
            </a:r>
            <a:r>
              <a:rPr lang="en-US" sz="1200" kern="1200" baseline="0" dirty="0" err="1">
                <a:solidFill>
                  <a:schemeClr val="tx1"/>
                </a:solidFill>
                <a:effectLst/>
                <a:latin typeface="+mn-lt"/>
                <a:ea typeface="+mn-ea"/>
                <a:cs typeface="+mn-cs"/>
              </a:rPr>
              <a:t>leur</a:t>
            </a:r>
            <a:r>
              <a:rPr lang="en-US" sz="1200" kern="1200" baseline="0" dirty="0">
                <a:solidFill>
                  <a:schemeClr val="tx1"/>
                </a:solidFill>
                <a:effectLst/>
                <a:latin typeface="+mn-lt"/>
                <a:ea typeface="+mn-ea"/>
                <a:cs typeface="+mn-cs"/>
              </a:rPr>
              <a:t> role) </a:t>
            </a:r>
            <a:r>
              <a:rPr lang="en-US" sz="1200" kern="1200" baseline="0" dirty="0" err="1">
                <a:solidFill>
                  <a:schemeClr val="tx1"/>
                </a:solidFill>
                <a:effectLst/>
                <a:latin typeface="+mn-lt"/>
                <a:ea typeface="+mn-ea"/>
                <a:cs typeface="+mn-cs"/>
              </a:rPr>
              <a:t>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même</a:t>
            </a:r>
            <a:r>
              <a:rPr lang="en-US" sz="1200" kern="1200" baseline="0" dirty="0">
                <a:solidFill>
                  <a:schemeClr val="tx1"/>
                </a:solidFill>
                <a:effectLst/>
                <a:latin typeface="+mn-lt"/>
                <a:ea typeface="+mn-ea"/>
                <a:cs typeface="+mn-cs"/>
              </a:rPr>
              <a:t> temps que le</a:t>
            </a:r>
            <a:r>
              <a:rPr lang="fr-BE" sz="1200" dirty="0">
                <a:solidFill>
                  <a:prstClr val="black"/>
                </a:solidFill>
              </a:rPr>
              <a:t>·la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formateur</a:t>
            </a:r>
            <a:r>
              <a:rPr lang="fr-BE" sz="1200" dirty="0">
                <a:solidFill>
                  <a:prstClr val="black"/>
                </a:solidFill>
              </a:rPr>
              <a:t>·</a:t>
            </a:r>
            <a:r>
              <a:rPr lang="fr-BE" sz="1200" dirty="0" err="1">
                <a:solidFill>
                  <a:prstClr val="black"/>
                </a:solidFill>
              </a:rPr>
              <a:t>ice</a:t>
            </a:r>
            <a:r>
              <a:rPr lang="en-US" sz="1200" kern="1200" baseline="0" dirty="0">
                <a:solidFill>
                  <a:schemeClr val="tx1"/>
                </a:solidFill>
                <a:effectLst/>
                <a:latin typeface="+mn-lt"/>
                <a:ea typeface="+mn-ea"/>
                <a:cs typeface="+mn-cs"/>
              </a:rPr>
              <a:t> prepare la </a:t>
            </a:r>
            <a:r>
              <a:rPr lang="en-US" sz="1200" kern="1200" baseline="0" dirty="0" err="1">
                <a:solidFill>
                  <a:schemeClr val="tx1"/>
                </a:solidFill>
                <a:effectLst/>
                <a:latin typeface="+mn-lt"/>
                <a:ea typeface="+mn-ea"/>
                <a:cs typeface="+mn-cs"/>
              </a:rPr>
              <a:t>salle</a:t>
            </a:r>
            <a:r>
              <a:rPr lang="en-US" sz="1200" kern="1200" baseline="0" dirty="0">
                <a:solidFill>
                  <a:schemeClr val="tx1"/>
                </a:solidFill>
                <a:effectLst/>
                <a:latin typeface="+mn-lt"/>
                <a:ea typeface="+mn-ea"/>
                <a:cs typeface="+mn-cs"/>
              </a:rPr>
              <a:t> (5’)</a:t>
            </a:r>
          </a:p>
          <a:p>
            <a:pPr marL="628650" lvl="1" indent="-171450">
              <a:buFontTx/>
              <a:buChar char="-"/>
            </a:pPr>
            <a:r>
              <a:rPr lang="en-US" sz="1200" kern="1200" baseline="0" dirty="0">
                <a:solidFill>
                  <a:schemeClr val="tx1"/>
                </a:solidFill>
                <a:effectLst/>
                <a:latin typeface="+mn-lt"/>
                <a:ea typeface="+mn-ea"/>
                <a:cs typeface="+mn-cs"/>
              </a:rPr>
              <a:t>Les </a:t>
            </a:r>
            <a:r>
              <a:rPr lang="en-US" sz="1200" kern="1200" baseline="0" dirty="0" err="1">
                <a:solidFill>
                  <a:schemeClr val="tx1"/>
                </a:solidFill>
                <a:effectLst/>
                <a:latin typeface="+mn-lt"/>
                <a:ea typeface="+mn-ea"/>
                <a:cs typeface="+mn-cs"/>
              </a:rPr>
              <a:t>acteurs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jouent</a:t>
            </a:r>
            <a:r>
              <a:rPr lang="en-US" sz="1200" kern="1200" baseline="0" dirty="0">
                <a:solidFill>
                  <a:schemeClr val="tx1"/>
                </a:solidFill>
                <a:effectLst/>
                <a:latin typeface="+mn-lt"/>
                <a:ea typeface="+mn-ea"/>
                <a:cs typeface="+mn-cs"/>
              </a:rPr>
              <a:t> la scène pendant que les </a:t>
            </a:r>
            <a:r>
              <a:rPr lang="en-US" sz="1200" kern="1200" baseline="0" dirty="0" err="1">
                <a:solidFill>
                  <a:schemeClr val="tx1"/>
                </a:solidFill>
                <a:effectLst/>
                <a:latin typeface="+mn-lt"/>
                <a:ea typeface="+mn-ea"/>
                <a:cs typeface="+mn-cs"/>
              </a:rPr>
              <a:t>observateurs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observent</a:t>
            </a:r>
            <a:r>
              <a:rPr lang="en-US" sz="1200" kern="1200" baseline="0" dirty="0">
                <a:solidFill>
                  <a:schemeClr val="tx1"/>
                </a:solidFill>
                <a:effectLst/>
                <a:latin typeface="+mn-lt"/>
                <a:ea typeface="+mn-ea"/>
                <a:cs typeface="+mn-cs"/>
              </a:rPr>
              <a:t> (5 – 10’)</a:t>
            </a:r>
          </a:p>
          <a:p>
            <a:pPr marL="628650" lvl="1" indent="-171450">
              <a:buFontTx/>
              <a:buChar char="-"/>
            </a:pPr>
            <a:r>
              <a:rPr lang="en-US" sz="1200" kern="1200" baseline="0" dirty="0" err="1">
                <a:solidFill>
                  <a:schemeClr val="tx1"/>
                </a:solidFill>
                <a:effectLst/>
                <a:latin typeface="+mn-lt"/>
                <a:ea typeface="+mn-ea"/>
                <a:cs typeface="+mn-cs"/>
              </a:rPr>
              <a:t>Débriefing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collectif</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mené</a:t>
            </a:r>
            <a:r>
              <a:rPr lang="en-US" sz="1200" kern="1200" baseline="0" dirty="0">
                <a:solidFill>
                  <a:schemeClr val="tx1"/>
                </a:solidFill>
                <a:effectLst/>
                <a:latin typeface="+mn-lt"/>
                <a:ea typeface="+mn-ea"/>
                <a:cs typeface="+mn-cs"/>
              </a:rPr>
              <a:t> par le</a:t>
            </a:r>
            <a:r>
              <a:rPr lang="fr-BE" sz="1200" dirty="0">
                <a:solidFill>
                  <a:prstClr val="black"/>
                </a:solidFill>
              </a:rPr>
              <a:t>·la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formateur</a:t>
            </a:r>
            <a:r>
              <a:rPr lang="fr-BE" sz="1200" dirty="0">
                <a:solidFill>
                  <a:prstClr val="black"/>
                </a:solidFill>
              </a:rPr>
              <a:t>·</a:t>
            </a:r>
            <a:r>
              <a:rPr lang="fr-BE" sz="1200" dirty="0" err="1">
                <a:solidFill>
                  <a:prstClr val="black"/>
                </a:solidFill>
              </a:rPr>
              <a:t>ice</a:t>
            </a:r>
            <a:r>
              <a:rPr lang="en-US" sz="1200" kern="1200" baseline="0" dirty="0">
                <a:solidFill>
                  <a:schemeClr val="tx1"/>
                </a:solidFill>
                <a:effectLst/>
                <a:latin typeface="+mn-lt"/>
                <a:ea typeface="+mn-ea"/>
                <a:cs typeface="+mn-cs"/>
              </a:rPr>
              <a:t> (10-15’)</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4129009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Si un enfant présente un trouble de la personnalité ou un trouble du comportement, comment réagir ? Demandez aux participants de partager leurs idées et expériences à ce propos. </a:t>
            </a:r>
            <a:endParaRPr lang="en-GB" i="1"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19853675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Extrait du Manuel Faire Trials – pages 65 – 66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"Comportement négatif </a:t>
            </a:r>
          </a:p>
          <a:p>
            <a:r>
              <a:rPr lang="fr-FR" sz="1200" kern="1200" dirty="0">
                <a:solidFill>
                  <a:schemeClr val="tx1"/>
                </a:solidFill>
                <a:effectLst/>
                <a:latin typeface="+mn-lt"/>
                <a:ea typeface="+mn-ea"/>
                <a:cs typeface="+mn-cs"/>
              </a:rPr>
              <a:t> </a:t>
            </a:r>
          </a:p>
          <a:p>
            <a:pPr algn="just"/>
            <a:r>
              <a:rPr lang="fr-FR" sz="1200" kern="1200" dirty="0">
                <a:solidFill>
                  <a:schemeClr val="tx1"/>
                </a:solidFill>
                <a:effectLst/>
                <a:latin typeface="+mn-lt"/>
                <a:ea typeface="+mn-ea"/>
                <a:cs typeface="+mn-cs"/>
              </a:rPr>
              <a:t>Il est parfois particulièrement difficile d'avoir une conversation avec un enfant en raison de son comportement. C'est le cas, par exemple, lorsqu'un enfant est indifférent, s'il nie le problème ou s'il est agressif. L'encadré ci-dessous fournit quelques conseils sur la manière de surmonter le comportement qui empêche souvent les avocats d'avoir des conversations constructives avec leurs jeunes clients.</a:t>
            </a:r>
          </a:p>
          <a:p>
            <a:pPr algn="just"/>
            <a:endParaRPr lang="en-US" sz="1200" kern="1200" dirty="0">
              <a:solidFill>
                <a:schemeClr val="tx1"/>
              </a:solidFill>
              <a:effectLst/>
              <a:latin typeface="+mn-lt"/>
              <a:ea typeface="+mn-ea"/>
              <a:cs typeface="+mn-cs"/>
            </a:endParaRPr>
          </a:p>
          <a:p>
            <a:pPr algn="just"/>
            <a:r>
              <a:rPr lang="fr-FR" dirty="0"/>
              <a:t>Si un enfant présente un trouble de la personnalité ou un trouble du comportement, </a:t>
            </a:r>
          </a:p>
          <a:p>
            <a:pPr algn="just"/>
            <a:r>
              <a:rPr lang="fr-FR" sz="1200" b="0" kern="1200" dirty="0">
                <a:solidFill>
                  <a:schemeClr val="tx1"/>
                </a:solidFill>
                <a:effectLst/>
                <a:latin typeface="+mn-lt"/>
                <a:ea typeface="+mn-ea"/>
                <a:cs typeface="+mn-cs"/>
              </a:rPr>
              <a:t>- Gardez la conversation et les questions courtes et limitées ; </a:t>
            </a:r>
          </a:p>
          <a:p>
            <a:pPr algn="just"/>
            <a:r>
              <a:rPr lang="fr-FR" sz="1200" b="0" kern="1200" dirty="0">
                <a:solidFill>
                  <a:schemeClr val="tx1"/>
                </a:solidFill>
                <a:effectLst/>
                <a:latin typeface="+mn-lt"/>
                <a:ea typeface="+mn-ea"/>
                <a:cs typeface="+mn-cs"/>
              </a:rPr>
              <a:t>- Ne perdez pas le sens ou l'objectif de la conversation ; </a:t>
            </a:r>
          </a:p>
          <a:p>
            <a:pPr algn="just"/>
            <a:r>
              <a:rPr lang="fr-FR" sz="1200" b="0" kern="1200" dirty="0">
                <a:solidFill>
                  <a:schemeClr val="tx1"/>
                </a:solidFill>
                <a:effectLst/>
                <a:latin typeface="+mn-lt"/>
                <a:ea typeface="+mn-ea"/>
                <a:cs typeface="+mn-cs"/>
              </a:rPr>
              <a:t>- Faites bien la distinction entre l'enfant et son comportement. Expliquez clairement que même si le comportement n'est pas acceptable, cela n'affecte en rien votre soutien et votre empathie envers lui en tant que personne. </a:t>
            </a:r>
          </a:p>
          <a:p>
            <a:pPr algn="just"/>
            <a:r>
              <a:rPr lang="fr-FR" sz="1200" b="0" kern="1200" dirty="0">
                <a:solidFill>
                  <a:schemeClr val="tx1"/>
                </a:solidFill>
                <a:effectLst/>
                <a:latin typeface="+mn-lt"/>
                <a:ea typeface="+mn-ea"/>
                <a:cs typeface="+mn-cs"/>
              </a:rPr>
              <a:t>- Responsabilisez l'enfant et demandez-lui de trouver sa propre solution ; </a:t>
            </a:r>
          </a:p>
          <a:p>
            <a:pPr algn="just"/>
            <a:r>
              <a:rPr lang="fr-FR" sz="1200" b="0" kern="1200" dirty="0">
                <a:solidFill>
                  <a:schemeClr val="tx1"/>
                </a:solidFill>
                <a:effectLst/>
                <a:latin typeface="+mn-lt"/>
                <a:ea typeface="+mn-ea"/>
                <a:cs typeface="+mn-cs"/>
              </a:rPr>
              <a:t>- Confrontez l'enfant aux conséquences de son comportement ; </a:t>
            </a:r>
          </a:p>
          <a:p>
            <a:pPr algn="just"/>
            <a:r>
              <a:rPr lang="fr-FR" sz="1200" b="0" kern="1200" dirty="0">
                <a:solidFill>
                  <a:schemeClr val="tx1"/>
                </a:solidFill>
                <a:effectLst/>
                <a:latin typeface="+mn-lt"/>
                <a:ea typeface="+mn-ea"/>
                <a:cs typeface="+mn-cs"/>
              </a:rPr>
              <a:t>- Laissez peu de place à la négociation ; et </a:t>
            </a:r>
          </a:p>
          <a:p>
            <a:pPr algn="just"/>
            <a:r>
              <a:rPr lang="fr-FR" sz="1200" b="0" kern="1200" dirty="0">
                <a:solidFill>
                  <a:schemeClr val="tx1"/>
                </a:solidFill>
                <a:effectLst/>
                <a:latin typeface="+mn-lt"/>
                <a:ea typeface="+mn-ea"/>
                <a:cs typeface="+mn-cs"/>
              </a:rPr>
              <a:t>- Soyez cohérent. </a:t>
            </a:r>
            <a:endParaRPr lang="fr-BE" sz="1200" b="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42818967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Si un enfant a été abusé ou maltraité, comment réagir ? Demandez aux participants de partager leurs idées.</a:t>
            </a:r>
            <a:endParaRPr lang="en-GB" i="1"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36135606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Extrait du Manuel Faire Trials – pages 65 – 66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"Comportement négatif </a:t>
            </a:r>
          </a:p>
          <a:p>
            <a:r>
              <a:rPr lang="fr-FR" sz="1200" kern="1200" dirty="0">
                <a:solidFill>
                  <a:schemeClr val="tx1"/>
                </a:solidFill>
                <a:effectLst/>
                <a:latin typeface="+mn-lt"/>
                <a:ea typeface="+mn-ea"/>
                <a:cs typeface="+mn-cs"/>
              </a:rPr>
              <a:t> </a:t>
            </a:r>
          </a:p>
          <a:p>
            <a:pPr algn="just"/>
            <a:r>
              <a:rPr lang="fr-FR" sz="1200" kern="1200" dirty="0">
                <a:solidFill>
                  <a:schemeClr val="tx1"/>
                </a:solidFill>
                <a:effectLst/>
                <a:latin typeface="+mn-lt"/>
                <a:ea typeface="+mn-ea"/>
                <a:cs typeface="+mn-cs"/>
              </a:rPr>
              <a:t>Il est parfois particulièrement difficile d'avoir une conversation avec un enfant en raison de son comportement. C'est le cas, par exemple, lorsqu'un enfant est indifférent, s'il nie le problème ou s'il est agressif. L'encadré ci-dessous fournit quelques conseils sur la manière de surmonter le comportement qui empêche souvent les </a:t>
            </a:r>
            <a:r>
              <a:rPr lang="fr-FR" sz="1200" kern="1200" dirty="0" err="1">
                <a:solidFill>
                  <a:schemeClr val="tx1"/>
                </a:solidFill>
                <a:effectLst/>
                <a:latin typeface="+mn-lt"/>
                <a:ea typeface="+mn-ea"/>
                <a:cs typeface="+mn-cs"/>
              </a:rPr>
              <a:t>avocat.e.s</a:t>
            </a:r>
            <a:r>
              <a:rPr lang="fr-FR" sz="1200" kern="1200" dirty="0">
                <a:solidFill>
                  <a:schemeClr val="tx1"/>
                </a:solidFill>
                <a:effectLst/>
                <a:latin typeface="+mn-lt"/>
                <a:ea typeface="+mn-ea"/>
                <a:cs typeface="+mn-cs"/>
              </a:rPr>
              <a:t> d'avoir des conversations constructives avec leurs jeunes clients.</a:t>
            </a:r>
          </a:p>
          <a:p>
            <a:pPr algn="just"/>
            <a:endParaRPr lang="en-US" sz="1200" kern="1200" dirty="0">
              <a:solidFill>
                <a:schemeClr val="tx1"/>
              </a:solidFill>
              <a:effectLst/>
              <a:latin typeface="+mn-lt"/>
              <a:ea typeface="+mn-ea"/>
              <a:cs typeface="+mn-cs"/>
            </a:endParaRPr>
          </a:p>
          <a:p>
            <a:pPr algn="just"/>
            <a:r>
              <a:rPr lang="fr-FR" b="1" dirty="0"/>
              <a:t>Si un enfant a subi des abus ou été maltraité :</a:t>
            </a:r>
          </a:p>
          <a:p>
            <a:pPr marL="285750" indent="-285750" algn="just">
              <a:buFont typeface="Arial" panose="020B0604020202020204" pitchFamily="34" charset="0"/>
              <a:buChar char="•"/>
            </a:pPr>
            <a:r>
              <a:rPr lang="fr-FR" dirty="0"/>
              <a:t>Prenez l'enfant au sérieux, reconnaissez sa douleur, donnez-lui l'espace nécessaire pour raconter son histoire ; </a:t>
            </a:r>
          </a:p>
          <a:p>
            <a:pPr marL="285750" indent="-285750" algn="just">
              <a:buFont typeface="Arial" panose="020B0604020202020204" pitchFamily="34" charset="0"/>
              <a:buChar char="•"/>
            </a:pPr>
            <a:r>
              <a:rPr lang="fr-FR" dirty="0"/>
              <a:t>Soutenez l'enfant </a:t>
            </a:r>
          </a:p>
          <a:p>
            <a:pPr marL="285750" indent="-285750" algn="just">
              <a:buFont typeface="Arial" panose="020B0604020202020204" pitchFamily="34" charset="0"/>
              <a:buChar char="•"/>
            </a:pPr>
            <a:r>
              <a:rPr lang="fr-FR" dirty="0"/>
              <a:t>Respectez les limites de l'enfant ; et </a:t>
            </a:r>
          </a:p>
          <a:p>
            <a:pPr marL="285750" indent="-285750" algn="just">
              <a:buFont typeface="Arial" panose="020B0604020202020204" pitchFamily="34" charset="0"/>
              <a:buChar char="•"/>
            </a:pPr>
            <a:r>
              <a:rPr lang="fr-FR" dirty="0"/>
              <a:t>Soyez conscient qu’il</a:t>
            </a:r>
            <a:r>
              <a:rPr lang="fr-BE" dirty="0"/>
              <a:t>·elle</a:t>
            </a:r>
            <a:r>
              <a:rPr lang="fr-FR" dirty="0"/>
              <a:t> peut faire preuve d'une loyauté injustifiée ou abusive envers certaines personnes. </a:t>
            </a:r>
            <a:endParaRPr lang="en-GB" dirty="0"/>
          </a:p>
          <a:p>
            <a:pPr lvl="0" algn="just"/>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Adapted from: Van </a:t>
            </a:r>
            <a:r>
              <a:rPr lang="en-US" sz="1200" kern="1200" dirty="0" err="1">
                <a:solidFill>
                  <a:schemeClr val="tx1"/>
                </a:solidFill>
                <a:effectLst/>
                <a:latin typeface="+mn-lt"/>
                <a:ea typeface="+mn-ea"/>
                <a:cs typeface="+mn-cs"/>
              </a:rPr>
              <a:t>Rheenen</a:t>
            </a:r>
            <a:r>
              <a:rPr lang="en-US" sz="1200" kern="1200" dirty="0">
                <a:solidFill>
                  <a:schemeClr val="tx1"/>
                </a:solidFill>
                <a:effectLst/>
                <a:latin typeface="+mn-lt"/>
                <a:ea typeface="+mn-ea"/>
                <a:cs typeface="+mn-cs"/>
              </a:rPr>
              <a:t>, 2016”</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15681111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lgn="just"/>
            <a:r>
              <a:rPr lang="fr-FR" sz="1200" kern="1200" dirty="0">
                <a:solidFill>
                  <a:schemeClr val="tx1"/>
                </a:solidFill>
                <a:effectLst/>
                <a:latin typeface="+mn-lt"/>
                <a:ea typeface="+mn-ea"/>
                <a:cs typeface="+mn-cs"/>
              </a:rPr>
              <a:t>4.6. Outils (matériel adapté aux enfants) - communication basée sur des activités (marche, etc.)</a:t>
            </a:r>
          </a:p>
          <a:p>
            <a:pPr lvl="1" algn="just"/>
            <a:r>
              <a:rPr lang="fr-FR" sz="1200" kern="1200" dirty="0">
                <a:solidFill>
                  <a:schemeClr val="tx1"/>
                </a:solidFill>
                <a:effectLst/>
                <a:latin typeface="+mn-lt"/>
                <a:ea typeface="+mn-ea"/>
                <a:cs typeface="+mn-cs"/>
              </a:rPr>
              <a:t> </a:t>
            </a:r>
          </a:p>
          <a:p>
            <a:pPr lvl="1" algn="just"/>
            <a:r>
              <a:rPr lang="fr-FR" sz="1200" kern="1200" dirty="0">
                <a:solidFill>
                  <a:schemeClr val="tx1"/>
                </a:solidFill>
                <a:effectLst/>
                <a:latin typeface="+mn-lt"/>
                <a:ea typeface="+mn-ea"/>
                <a:cs typeface="+mn-cs"/>
              </a:rPr>
              <a:t>Le matériel adapté aux enfants peut faciliter le processus de communication. "Pour les jeunes enfants, il peut s'agir de jouets, de crayons de couleur et de flashcards ; pour les jeunes, les outils peuvent inclure des agendas, des appareils photo et des arts créatifs. La communication basée sur les activités aide les enfants et les jeunes à se sentir plus à l'aise pour exprimer leurs sentiments, et contribue à instaurer la confiance. "(https://fosteringandadoption.rip.org.uk/topics/communicating-effectively/)</a:t>
            </a:r>
          </a:p>
          <a:p>
            <a:pPr lvl="1" algn="just"/>
            <a:endParaRPr lang="fr-FR" sz="1200" kern="1200" dirty="0">
              <a:solidFill>
                <a:schemeClr val="tx1"/>
              </a:solidFill>
              <a:effectLst/>
              <a:latin typeface="+mn-lt"/>
              <a:ea typeface="+mn-ea"/>
              <a:cs typeface="+mn-cs"/>
            </a:endParaRPr>
          </a:p>
          <a:p>
            <a:pPr lvl="1" algn="just"/>
            <a:r>
              <a:rPr lang="fr-FR" sz="1200" kern="1200" dirty="0">
                <a:solidFill>
                  <a:schemeClr val="tx1"/>
                </a:solidFill>
                <a:effectLst/>
                <a:latin typeface="+mn-lt"/>
                <a:ea typeface="+mn-ea"/>
                <a:cs typeface="+mn-cs"/>
              </a:rPr>
              <a:t>En Belgique par exemple, une jeune avocate interrogée dans le cadre du projet LA Child a mentionné que lorsque la conversation avec l'un de ses jeunes clients est difficile, elle propose d'aller promener son chien ou entame la conversation en conduisant sa voiture. Le fait d'avoir une autre activité peut faciliter la communication et détendre la situation. De plus, cela peut être un moyen de parler sans être face à face, ce qui peut parfois aider à dire les choses. </a:t>
            </a:r>
          </a:p>
          <a:p>
            <a:pPr lvl="1" algn="just"/>
            <a:r>
              <a:rPr lang="fr-FR" sz="1200" kern="1200" dirty="0">
                <a:solidFill>
                  <a:schemeClr val="tx1"/>
                </a:solidFill>
                <a:effectLst/>
                <a:latin typeface="+mn-lt"/>
                <a:ea typeface="+mn-ea"/>
                <a:cs typeface="+mn-cs"/>
              </a:rPr>
              <a:t>Le matériel adapté aux enfants peut être des affiches, des dessins, etc. de la procédure, des jeux de cartes...</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3448885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lgn="just"/>
            <a:r>
              <a:rPr lang="fr-FR" sz="1200" b="1" kern="1200" dirty="0">
                <a:solidFill>
                  <a:schemeClr val="tx1"/>
                </a:solidFill>
                <a:effectLst/>
                <a:latin typeface="+mn-lt"/>
                <a:ea typeface="+mn-ea"/>
                <a:cs typeface="+mn-cs"/>
              </a:rPr>
              <a:t>4.7. Fournir des informations adaptées aux enfants en conflit avec la loi</a:t>
            </a:r>
          </a:p>
          <a:p>
            <a:pPr lvl="1" algn="just"/>
            <a:r>
              <a:rPr lang="fr-FR" sz="1200" kern="1200" dirty="0">
                <a:solidFill>
                  <a:schemeClr val="tx1"/>
                </a:solidFill>
                <a:effectLst/>
                <a:latin typeface="+mn-lt"/>
                <a:ea typeface="+mn-ea"/>
                <a:cs typeface="+mn-cs"/>
              </a:rPr>
              <a:t> </a:t>
            </a:r>
          </a:p>
          <a:p>
            <a:pPr lvl="1" algn="just"/>
            <a:r>
              <a:rPr lang="fr-FR" sz="1200" kern="1200" dirty="0">
                <a:solidFill>
                  <a:schemeClr val="tx1"/>
                </a:solidFill>
                <a:effectLst/>
                <a:latin typeface="+mn-lt"/>
                <a:ea typeface="+mn-ea"/>
                <a:cs typeface="+mn-cs"/>
              </a:rPr>
              <a:t>En ce qui concerne l'information sur les droits et la procédure, l'</a:t>
            </a:r>
            <a:r>
              <a:rPr lang="fr-FR" sz="1200" kern="1200" dirty="0" err="1">
                <a:solidFill>
                  <a:schemeClr val="tx1"/>
                </a:solidFill>
                <a:effectLst/>
                <a:latin typeface="+mn-lt"/>
                <a:ea typeface="+mn-ea"/>
                <a:cs typeface="+mn-cs"/>
              </a:rPr>
              <a:t>avocat.e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doit "donner les informations les plus détaillées et les plus appropriées à la situation et à l'enfant" (rapport LA Child), l'</a:t>
            </a:r>
            <a:r>
              <a:rPr lang="fr-FR" sz="1200" kern="1200" dirty="0" err="1">
                <a:solidFill>
                  <a:schemeClr val="tx1"/>
                </a:solidFill>
                <a:effectLst/>
                <a:latin typeface="+mn-lt"/>
                <a:ea typeface="+mn-ea"/>
                <a:cs typeface="+mn-cs"/>
              </a:rPr>
              <a:t>avocat.e</a:t>
            </a:r>
            <a:r>
              <a:rPr lang="fr-FR" sz="1200" kern="1200" dirty="0">
                <a:solidFill>
                  <a:schemeClr val="tx1"/>
                </a:solidFill>
                <a:effectLst/>
                <a:latin typeface="+mn-lt"/>
                <a:ea typeface="+mn-ea"/>
                <a:cs typeface="+mn-cs"/>
              </a:rPr>
              <a:t> doit :</a:t>
            </a:r>
          </a:p>
          <a:p>
            <a:pPr marL="628650" lvl="1" indent="-171450" algn="just">
              <a:buFont typeface="Arial" panose="020B0604020202020204" pitchFamily="34" charset="0"/>
              <a:buChar char="•"/>
            </a:pPr>
            <a:r>
              <a:rPr lang="fr-FR" sz="1200" kern="1200" dirty="0">
                <a:solidFill>
                  <a:schemeClr val="tx1"/>
                </a:solidFill>
                <a:effectLst/>
                <a:latin typeface="+mn-lt"/>
                <a:ea typeface="+mn-ea"/>
                <a:cs typeface="+mn-cs"/>
              </a:rPr>
              <a:t>Donner l'information de manière adaptée à chaque enfant : en tenant compte de son âge, de sa vulnérabilité, de sa capacité de compréhension, de son expérience et de sa connaissance de la justice et de son état émotionnel ;</a:t>
            </a:r>
          </a:p>
          <a:p>
            <a:pPr marL="628650" lvl="1" indent="-171450" algn="just">
              <a:buFont typeface="Arial" panose="020B0604020202020204" pitchFamily="34" charset="0"/>
              <a:buChar char="•"/>
            </a:pPr>
            <a:r>
              <a:rPr lang="fr-FR" sz="1200" kern="1200" dirty="0">
                <a:solidFill>
                  <a:schemeClr val="tx1"/>
                </a:solidFill>
                <a:effectLst/>
                <a:latin typeface="+mn-lt"/>
                <a:ea typeface="+mn-ea"/>
                <a:cs typeface="+mn-cs"/>
              </a:rPr>
              <a:t>En tenant compte de ces éléments, l'</a:t>
            </a:r>
            <a:r>
              <a:rPr lang="fr-FR" sz="1200" kern="1200" dirty="0" err="1">
                <a:solidFill>
                  <a:schemeClr val="tx1"/>
                </a:solidFill>
                <a:effectLst/>
                <a:latin typeface="+mn-lt"/>
                <a:ea typeface="+mn-ea"/>
                <a:cs typeface="+mn-cs"/>
              </a:rPr>
              <a:t>avocat.e</a:t>
            </a:r>
            <a:r>
              <a:rPr lang="fr-FR" sz="1200" kern="1200" dirty="0">
                <a:solidFill>
                  <a:schemeClr val="tx1"/>
                </a:solidFill>
                <a:effectLst/>
                <a:latin typeface="+mn-lt"/>
                <a:ea typeface="+mn-ea"/>
                <a:cs typeface="+mn-cs"/>
              </a:rPr>
              <a:t> doit donner les informations les plus claires, les plus adaptées à la situation et les plus complètes possibles ;</a:t>
            </a:r>
          </a:p>
          <a:p>
            <a:pPr marL="628650" lvl="1" indent="-171450" algn="just">
              <a:buFont typeface="Arial" panose="020B0604020202020204" pitchFamily="34" charset="0"/>
              <a:buChar char="•"/>
            </a:pPr>
            <a:r>
              <a:rPr lang="fr-FR" sz="1200" kern="1200" dirty="0">
                <a:solidFill>
                  <a:schemeClr val="tx1"/>
                </a:solidFill>
                <a:effectLst/>
                <a:latin typeface="+mn-lt"/>
                <a:ea typeface="+mn-ea"/>
                <a:cs typeface="+mn-cs"/>
              </a:rPr>
              <a:t>L'utilisation de matériel adapté aux enfants peut être utile ;</a:t>
            </a:r>
          </a:p>
          <a:p>
            <a:pPr marL="628650" lvl="1" indent="-171450" algn="just">
              <a:buFont typeface="Arial" panose="020B0604020202020204" pitchFamily="34" charset="0"/>
              <a:buChar char="•"/>
            </a:pPr>
            <a:r>
              <a:rPr lang="fr-FR" sz="1200" kern="1200" dirty="0">
                <a:solidFill>
                  <a:schemeClr val="tx1"/>
                </a:solidFill>
                <a:effectLst/>
                <a:latin typeface="+mn-lt"/>
                <a:ea typeface="+mn-ea"/>
                <a:cs typeface="+mn-cs"/>
              </a:rPr>
              <a:t>Veiller à ne pas submerger l'enfant avec trop d'informations. C'est une question d'équilibre entre l'obligation de donner des informations et les besoins/la réceptivité de l'enfant, que l'</a:t>
            </a:r>
            <a:r>
              <a:rPr lang="fr-FR" sz="1200" kern="1200" dirty="0" err="1">
                <a:solidFill>
                  <a:schemeClr val="tx1"/>
                </a:solidFill>
                <a:effectLst/>
                <a:latin typeface="+mn-lt"/>
                <a:ea typeface="+mn-ea"/>
                <a:cs typeface="+mn-cs"/>
              </a:rPr>
              <a:t>avocat.e</a:t>
            </a:r>
            <a:r>
              <a:rPr lang="fr-FR" sz="1200" kern="1200" dirty="0">
                <a:solidFill>
                  <a:schemeClr val="tx1"/>
                </a:solidFill>
                <a:effectLst/>
                <a:latin typeface="+mn-lt"/>
                <a:ea typeface="+mn-ea"/>
                <a:cs typeface="+mn-cs"/>
              </a:rPr>
              <a:t> devra analyser pour chaque cas individuel.</a:t>
            </a:r>
          </a:p>
          <a:p>
            <a:pPr lvl="1" algn="just"/>
            <a:endParaRPr lang="fr-FR" sz="1200" kern="1200" dirty="0">
              <a:solidFill>
                <a:schemeClr val="tx1"/>
              </a:solidFill>
              <a:effectLst/>
              <a:latin typeface="+mn-lt"/>
              <a:ea typeface="+mn-ea"/>
              <a:cs typeface="+mn-cs"/>
            </a:endParaRPr>
          </a:p>
          <a:p>
            <a:pPr lvl="1" algn="just"/>
            <a:r>
              <a:rPr lang="fr-FR" sz="1200" kern="1200" dirty="0">
                <a:solidFill>
                  <a:schemeClr val="tx1"/>
                </a:solidFill>
                <a:effectLst/>
                <a:latin typeface="+mn-lt"/>
                <a:ea typeface="+mn-ea"/>
                <a:cs typeface="+mn-cs"/>
              </a:rPr>
              <a:t>Que signifie une information adaptée aux enfants ? « ’Une information adaptée aux enfants’ est adaptée à l'âge, à la maturité, à la langue, au genre et à la culture de l'enfant. Pour ce faire, la personne qui donne des d'informations doit adapter l'information et la complexité de sa communication en fonction de la situation de chaque enfant jusqu'à l'âge de 18 ans. Ces éléments doivent être pris en compte de manière cumulative. Toute information peut être rendue adaptée aux enfants par la personne qui délivre les informations, y compris les informations génériques sur les droits et les informations destinées aux jeunes. Cela peut se faire en adaptant l'information en conséquence. L'information doit être adaptée à l'âge et à la maturité de l'enfant pour tenir compte de son niveau de compréhension de ses droits et des procédures pertinentes. L'âge et la maturité de l'enfant seront pertinents lors de l'examen du contenu des informations à communiquer et de la complexité des termes qui peuvent être adoptés." (</a:t>
            </a:r>
            <a:r>
              <a:rPr lang="fr-FR" sz="1200" kern="1200" dirty="0" err="1">
                <a:solidFill>
                  <a:schemeClr val="tx1"/>
                </a:solidFill>
                <a:effectLst/>
                <a:latin typeface="+mn-lt"/>
                <a:ea typeface="+mn-ea"/>
                <a:cs typeface="+mn-cs"/>
              </a:rPr>
              <a:t>CoE</a:t>
            </a:r>
            <a:r>
              <a:rPr lang="fr-FR" sz="1200" kern="1200" dirty="0">
                <a:solidFill>
                  <a:schemeClr val="tx1"/>
                </a:solidFill>
                <a:effectLst/>
                <a:latin typeface="+mn-lt"/>
                <a:ea typeface="+mn-ea"/>
                <a:cs typeface="+mn-cs"/>
              </a:rPr>
              <a:t>, Comment transmettre des informations adaptées aux enfants en situation de migration ?)</a:t>
            </a:r>
          </a:p>
          <a:p>
            <a:pPr lvl="1" algn="just"/>
            <a:endParaRPr lang="fr-BE" sz="1200" kern="1200" dirty="0">
              <a:solidFill>
                <a:schemeClr val="tx1"/>
              </a:solidFill>
              <a:effectLst/>
              <a:latin typeface="+mn-lt"/>
              <a:ea typeface="+mn-ea"/>
              <a:cs typeface="+mn-cs"/>
            </a:endParaRPr>
          </a:p>
          <a:p>
            <a:pPr lvl="1" algn="just"/>
            <a:r>
              <a:rPr lang="fr-FR" sz="1200" b="1" kern="1200" dirty="0">
                <a:solidFill>
                  <a:schemeClr val="tx1"/>
                </a:solidFill>
                <a:effectLst/>
                <a:latin typeface="+mn-lt"/>
                <a:ea typeface="+mn-ea"/>
                <a:cs typeface="+mn-cs"/>
              </a:rPr>
              <a:t>4.8. Utiliser des moyens de communication adaptés </a:t>
            </a:r>
          </a:p>
          <a:p>
            <a:pPr lvl="1" algn="just"/>
            <a:r>
              <a:rPr lang="fr-FR" sz="1200" kern="1200" dirty="0">
                <a:solidFill>
                  <a:schemeClr val="tx1"/>
                </a:solidFill>
                <a:effectLst/>
                <a:latin typeface="+mn-lt"/>
                <a:ea typeface="+mn-ea"/>
                <a:cs typeface="+mn-cs"/>
              </a:rPr>
              <a:t> </a:t>
            </a:r>
          </a:p>
          <a:p>
            <a:pPr lvl="1" algn="just"/>
            <a:r>
              <a:rPr lang="fr-FR" sz="1200" kern="1200" dirty="0">
                <a:solidFill>
                  <a:schemeClr val="tx1"/>
                </a:solidFill>
                <a:effectLst/>
                <a:latin typeface="+mn-lt"/>
                <a:ea typeface="+mn-ea"/>
                <a:cs typeface="+mn-cs"/>
              </a:rPr>
              <a:t>Adopter les bons moyens de communication avec votre jeune client est également un élément crucial pour assurer une communication fluide et efficace. Il est évident que les modes de communication préférés sont différents entre un adolescent et un adulte (en particulier celui qui agit à titre professionnel). Il est peu probable qu'un adolescent soit à l'aise pour échanger des lettres (d'autant plus que ses parents peuvent les intercepter), ou même des e-mails. L'utilisation du téléphone n'est pas non plus la plus adaptée à tous les jeunes, certains seront plus à l'aise avec la messagerie en ligne, d'autres perdront régulièrement leur téléphone et vos contacts... Ce sont autant de défis à relever. Il est important de décider avec le jeune des moyens de communication qui lui conviennent, et d'assurer la confidentialité nécessaire dans vos discussions.</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13317956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BE" sz="1200" b="1" kern="1200" dirty="0">
                <a:solidFill>
                  <a:schemeClr val="tx1"/>
                </a:solidFill>
                <a:effectLst/>
                <a:latin typeface="+mn-lt"/>
                <a:ea typeface="+mn-ea"/>
                <a:cs typeface="+mn-cs"/>
              </a:rPr>
              <a:t>Biais culturel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Comme nous </a:t>
            </a:r>
            <a:r>
              <a:rPr lang="en-GB" sz="1200" kern="1200" dirty="0" err="1">
                <a:solidFill>
                  <a:schemeClr val="tx1"/>
                </a:solidFill>
                <a:effectLst/>
                <a:latin typeface="+mn-lt"/>
                <a:ea typeface="+mn-ea"/>
                <a:cs typeface="+mn-cs"/>
              </a:rPr>
              <a:t>l’avons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mentionné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précédemment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biais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culturels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peuvent</a:t>
            </a:r>
            <a:r>
              <a:rPr lang="en-GB" sz="1200" kern="1200" dirty="0">
                <a:solidFill>
                  <a:schemeClr val="tx1"/>
                </a:solidFill>
                <a:effectLst/>
                <a:latin typeface="+mn-lt"/>
                <a:ea typeface="+mn-ea"/>
                <a:cs typeface="+mn-cs"/>
              </a:rPr>
              <a:t> affecter </a:t>
            </a:r>
            <a:r>
              <a:rPr lang="en-GB" sz="1200" kern="1200" dirty="0" err="1">
                <a:solidFill>
                  <a:schemeClr val="tx1"/>
                </a:solidFill>
                <a:effectLst/>
                <a:latin typeface="+mn-lt"/>
                <a:ea typeface="+mn-ea"/>
                <a:cs typeface="+mn-cs"/>
              </a:rPr>
              <a:t>négativement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notre</a:t>
            </a:r>
            <a:r>
              <a:rPr lang="en-GB" sz="1200" kern="1200" dirty="0">
                <a:solidFill>
                  <a:schemeClr val="tx1"/>
                </a:solidFill>
                <a:effectLst/>
                <a:latin typeface="+mn-lt"/>
                <a:ea typeface="+mn-ea"/>
                <a:cs typeface="+mn-cs"/>
              </a:rPr>
              <a:t> communication avec </a:t>
            </a:r>
            <a:r>
              <a:rPr lang="en-GB" sz="1200" kern="1200" dirty="0" err="1">
                <a:solidFill>
                  <a:schemeClr val="tx1"/>
                </a:solidFill>
                <a:effectLst/>
                <a:latin typeface="+mn-lt"/>
                <a:ea typeface="+mn-ea"/>
                <a:cs typeface="+mn-cs"/>
              </a:rPr>
              <a:t>l’enfant</a:t>
            </a:r>
            <a:r>
              <a:rPr lang="en-GB" sz="1200" kern="1200" dirty="0">
                <a:solidFill>
                  <a:schemeClr val="tx1"/>
                </a:solidFill>
                <a:effectLst/>
                <a:latin typeface="+mn-lt"/>
                <a:ea typeface="+mn-ea"/>
                <a:cs typeface="+mn-cs"/>
              </a:rPr>
              <a:t>. </a:t>
            </a:r>
          </a:p>
          <a:p>
            <a:pPr algn="just"/>
            <a:r>
              <a:rPr lang="fr-FR" i="1" dirty="0"/>
              <a:t>"Pour communiquer de manière adaptée et respectueuse de la culture de l’enfant, familiarisez-vous avec sa culture d'origine afin d'établir une relation de confiance et ainsi de renforcer la confiance qu’il placera dans l'information. Un manque de considération pour la culture être stigmatisant pour l'enfant et le rendre plus vulnérable à la victimisation, en particulier lorsqu'il s'agit de communiquer sur des sujets sensibles tels que l'exploitation ou les abus sexuels.</a:t>
            </a:r>
            <a:endParaRPr lang="en-GB" i="1"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1533546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5.2. Situations de </a:t>
            </a:r>
            <a:r>
              <a:rPr lang="en-GB" b="1" u="sng" dirty="0" err="1"/>
              <a:t>vulnérabilités</a:t>
            </a:r>
            <a:r>
              <a:rPr lang="en-GB" b="1" u="sng" dirty="0"/>
              <a:t> </a:t>
            </a:r>
            <a:r>
              <a:rPr lang="en-GB" b="1" u="sng" dirty="0" err="1"/>
              <a:t>spécifiques</a:t>
            </a:r>
            <a:r>
              <a:rPr lang="en-GB" b="1" u="sng" dirty="0"/>
              <a:t> et </a:t>
            </a:r>
            <a:r>
              <a:rPr lang="en-GB" b="1" u="sng" dirty="0" err="1"/>
              <a:t>résiliences</a:t>
            </a:r>
            <a:endParaRPr lang="fr-BE" b="1" u="sng" dirty="0"/>
          </a:p>
          <a:p>
            <a:pPr lvl="0"/>
            <a:r>
              <a:rPr lang="fr-FR" sz="1200" b="0" kern="1200" dirty="0">
                <a:solidFill>
                  <a:schemeClr val="tx1"/>
                </a:solidFill>
                <a:effectLst/>
                <a:latin typeface="+mn-lt"/>
                <a:ea typeface="+mn-ea"/>
                <a:cs typeface="+mn-cs"/>
              </a:rPr>
              <a:t>Extrait de l’ouvrage du </a:t>
            </a:r>
            <a:r>
              <a:rPr lang="fr-FR" sz="1200" b="0" kern="1200" dirty="0" err="1">
                <a:solidFill>
                  <a:schemeClr val="tx1"/>
                </a:solidFill>
                <a:effectLst/>
                <a:latin typeface="+mn-lt"/>
                <a:ea typeface="+mn-ea"/>
                <a:cs typeface="+mn-cs"/>
              </a:rPr>
              <a:t>CdE</a:t>
            </a:r>
            <a:r>
              <a:rPr lang="fr-FR" sz="1200" b="0" kern="120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Comment transmettre des informations adaptées aux enfants en situation de migration ? </a:t>
            </a:r>
          </a:p>
          <a:p>
            <a:pPr lvl="0"/>
            <a:endParaRPr lang="en-GB" sz="1200" b="0" kern="1200" dirty="0">
              <a:solidFill>
                <a:schemeClr val="tx1"/>
              </a:solidFill>
              <a:effectLst/>
              <a:latin typeface="+mn-lt"/>
              <a:ea typeface="+mn-ea"/>
              <a:cs typeface="+mn-cs"/>
            </a:endParaRPr>
          </a:p>
          <a:p>
            <a:pPr lvl="1" algn="just"/>
            <a:endParaRPr lang="fr-FR" sz="1200" kern="1200" dirty="0">
              <a:solidFill>
                <a:schemeClr val="tx1"/>
              </a:solidFill>
              <a:effectLst/>
              <a:latin typeface="+mn-lt"/>
              <a:ea typeface="+mn-ea"/>
              <a:cs typeface="+mn-cs"/>
            </a:endParaRPr>
          </a:p>
          <a:p>
            <a:pPr lvl="1" algn="just"/>
            <a:r>
              <a:rPr lang="fr-FR" sz="1200" kern="1200" dirty="0">
                <a:solidFill>
                  <a:schemeClr val="tx1"/>
                </a:solidFill>
                <a:effectLst/>
                <a:latin typeface="+mn-lt"/>
                <a:ea typeface="+mn-ea"/>
                <a:cs typeface="+mn-cs"/>
              </a:rPr>
              <a:t>"Adaptez votre communication à la vulnérabilité et à la résilience de l'enfant. Par exemple, un adolescent qui ne parle pas la langue ou qui n'a pas de liens avec sa communauté peut être très vulnérable. Peut-être remarquez-vous que cet adolescent a un attrait particulier pour les arts et qu'il fait face à son sentiment d'isolement en dessinant des bandes dessinées. Vous devez adapter votre communication avec cet adolescent en tenant compte de sa vulnérabilité (isolement et absence de langue) et de ses facteurs de résilience (talent artistique) en lui donnant des informations pertinentes dans un format adapté ; vous pourriez peut-être lui montrer un scénario ou une vidéo animée. Invitez-le à participer d'une manière qui soit significative pour lui. Peut-être souhaite-t-il dessiner pendant qu'il écoute l'interprète ou qu'il vous communique ses besoins.</a:t>
            </a:r>
          </a:p>
          <a:p>
            <a:pPr lvl="1" algn="just"/>
            <a:endParaRPr lang="fr-FR" sz="1200" kern="1200" dirty="0">
              <a:solidFill>
                <a:schemeClr val="tx1"/>
              </a:solidFill>
              <a:effectLst/>
              <a:latin typeface="+mn-lt"/>
              <a:ea typeface="+mn-ea"/>
              <a:cs typeface="+mn-cs"/>
            </a:endParaRPr>
          </a:p>
          <a:p>
            <a:pPr lvl="1" algn="just"/>
            <a:r>
              <a:rPr lang="fr-FR" sz="1200" kern="1200" dirty="0">
                <a:solidFill>
                  <a:schemeClr val="tx1"/>
                </a:solidFill>
                <a:effectLst/>
                <a:latin typeface="+mn-lt"/>
                <a:ea typeface="+mn-ea"/>
                <a:cs typeface="+mn-cs"/>
              </a:rPr>
              <a:t>N'oubliez pas que </a:t>
            </a:r>
            <a:r>
              <a:rPr lang="fr-FR" sz="1200" b="1" kern="1200" dirty="0">
                <a:solidFill>
                  <a:schemeClr val="tx1"/>
                </a:solidFill>
                <a:effectLst/>
                <a:latin typeface="+mn-lt"/>
                <a:ea typeface="+mn-ea"/>
                <a:cs typeface="+mn-cs"/>
              </a:rPr>
              <a:t>les enfants en détention</a:t>
            </a:r>
            <a:r>
              <a:rPr lang="fr-FR" sz="1200" kern="1200" dirty="0">
                <a:solidFill>
                  <a:schemeClr val="tx1"/>
                </a:solidFill>
                <a:effectLst/>
                <a:latin typeface="+mn-lt"/>
                <a:ea typeface="+mn-ea"/>
                <a:cs typeface="+mn-cs"/>
              </a:rPr>
              <a:t>, y compris les jeunes en transition vers l'âge adulte, sont extrêmement vulnérables à toutes les formes de violence et d'abus. Les </a:t>
            </a:r>
            <a:r>
              <a:rPr lang="fr-FR" sz="1200" kern="1200" dirty="0" err="1">
                <a:solidFill>
                  <a:schemeClr val="tx1"/>
                </a:solidFill>
                <a:effectLst/>
                <a:latin typeface="+mn-lt"/>
                <a:ea typeface="+mn-ea"/>
                <a:cs typeface="+mn-cs"/>
              </a:rPr>
              <a:t>professionnel.les</a:t>
            </a:r>
            <a:r>
              <a:rPr lang="fr-FR" sz="1200" kern="1200" dirty="0">
                <a:solidFill>
                  <a:schemeClr val="tx1"/>
                </a:solidFill>
                <a:effectLst/>
                <a:latin typeface="+mn-lt"/>
                <a:ea typeface="+mn-ea"/>
                <a:cs typeface="+mn-cs"/>
              </a:rPr>
              <a:t> qui interagissent avec des enfants privés de liberté doivent garder cela à l'esprit lorsqu'ils communiquent avec eux.</a:t>
            </a:r>
          </a:p>
          <a:p>
            <a:pPr lvl="1" algn="just"/>
            <a:endParaRPr lang="fr-FR" sz="1200" kern="1200" dirty="0">
              <a:solidFill>
                <a:schemeClr val="tx1"/>
              </a:solidFill>
              <a:effectLst/>
              <a:latin typeface="+mn-lt"/>
              <a:ea typeface="+mn-ea"/>
              <a:cs typeface="+mn-cs"/>
            </a:endParaRPr>
          </a:p>
          <a:p>
            <a:pPr lvl="1" algn="just"/>
            <a:r>
              <a:rPr lang="fr-FR" sz="1200" kern="1200" dirty="0">
                <a:solidFill>
                  <a:schemeClr val="tx1"/>
                </a:solidFill>
                <a:effectLst/>
                <a:latin typeface="+mn-lt"/>
                <a:ea typeface="+mn-ea"/>
                <a:cs typeface="+mn-cs"/>
              </a:rPr>
              <a:t>L'utilisation de questions indirectes et d'un vocabulaire neutre pour interroger un enfant sur ses vulnérabilités contribuera à mettre l'enfant à l'aise et à éviter qu'il ne se sente (re)victimisé parce qu'il a l'impression d'être montré du doigt ou qu'on lui parle de lui.</a:t>
            </a:r>
          </a:p>
          <a:p>
            <a:pPr lvl="1" algn="just"/>
            <a:endParaRPr lang="fr-FR" sz="1200" kern="1200" dirty="0">
              <a:solidFill>
                <a:schemeClr val="tx1"/>
              </a:solidFill>
              <a:effectLst/>
              <a:latin typeface="+mn-lt"/>
              <a:ea typeface="+mn-ea"/>
              <a:cs typeface="+mn-cs"/>
            </a:endParaRPr>
          </a:p>
          <a:p>
            <a:pPr lvl="1" algn="just"/>
            <a:r>
              <a:rPr lang="fr-FR" sz="1200" kern="1200" dirty="0">
                <a:solidFill>
                  <a:schemeClr val="tx1"/>
                </a:solidFill>
                <a:effectLst/>
                <a:latin typeface="+mn-lt"/>
                <a:ea typeface="+mn-ea"/>
                <a:cs typeface="+mn-cs"/>
              </a:rPr>
              <a:t>Par exemple, une fille risquant un mariage forcé peut avoir peur de parler de ce problème avec vous par crainte des répercussions si vous confrontez sa famille ou son mari potentiel. En donnant à l'enfant les moyens de comprendre ses droits et les mesures de protection dont il dispose, ainsi que votre rôle et vos obligations, vous établirez une relation de confiance qui pourra aider l'enfant à parler de ces risques.</a:t>
            </a:r>
          </a:p>
          <a:p>
            <a:pPr lvl="1" algn="just"/>
            <a:endParaRPr lang="fr-FR" sz="1200" kern="1200" dirty="0">
              <a:solidFill>
                <a:schemeClr val="tx1"/>
              </a:solidFill>
              <a:effectLst/>
              <a:latin typeface="+mn-lt"/>
              <a:ea typeface="+mn-ea"/>
              <a:cs typeface="+mn-cs"/>
            </a:endParaRPr>
          </a:p>
          <a:p>
            <a:pPr lvl="1" algn="just"/>
            <a:r>
              <a:rPr lang="fr-FR" sz="1200" kern="1200" dirty="0">
                <a:solidFill>
                  <a:schemeClr val="tx1"/>
                </a:solidFill>
                <a:effectLst/>
                <a:latin typeface="+mn-lt"/>
                <a:ea typeface="+mn-ea"/>
                <a:cs typeface="+mn-cs"/>
              </a:rPr>
              <a:t>De même, les garçons et les filles qui risquent d'être victimes d'exploitation et d'abus sexuels ou qui ont survécu à de tels actes risquent d'être stigmatisés et ostracisés en raison de leur statut de victime. Il est important de les protéger de la stigmatisation ou de l'ostracisme lorsqu'on communique sur ces risques. Une façon de le faire est d'informer les enfants d'un groupe sur les risques et l'aide disponible."</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2782894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lgn="just"/>
            <a:r>
              <a:rPr lang="fr-BE" sz="1200" b="1" kern="1200" dirty="0">
                <a:solidFill>
                  <a:schemeClr val="tx1"/>
                </a:solidFill>
                <a:effectLst/>
                <a:latin typeface="+mn-lt"/>
                <a:ea typeface="+mn-ea"/>
                <a:cs typeface="+mn-cs"/>
              </a:rPr>
              <a:t>5.3. Langues et interprète</a:t>
            </a:r>
          </a:p>
          <a:p>
            <a:pPr lvl="0" algn="just"/>
            <a:endParaRPr lang="fr-BE" sz="1200" b="1" kern="1200" dirty="0">
              <a:solidFill>
                <a:schemeClr val="tx1"/>
              </a:solidFill>
              <a:effectLst/>
              <a:latin typeface="+mn-lt"/>
              <a:ea typeface="+mn-ea"/>
              <a:cs typeface="+mn-cs"/>
            </a:endParaRPr>
          </a:p>
          <a:p>
            <a:pPr lvl="0" algn="just"/>
            <a:r>
              <a:rPr lang="fr-FR" sz="1200" kern="1200" dirty="0">
                <a:solidFill>
                  <a:schemeClr val="tx1"/>
                </a:solidFill>
                <a:effectLst/>
                <a:latin typeface="+mn-lt"/>
                <a:ea typeface="+mn-ea"/>
                <a:cs typeface="+mn-cs"/>
              </a:rPr>
              <a:t>Lorsque l'enfant ne comprend pas la langue de la procédure pénale, il doit être assisté d'un interprète pendant toutes les procédures juridiques. L'</a:t>
            </a:r>
            <a:r>
              <a:rPr lang="fr-FR" sz="1200" kern="1200" dirty="0" err="1">
                <a:solidFill>
                  <a:schemeClr val="tx1"/>
                </a:solidFill>
                <a:effectLst/>
                <a:latin typeface="+mn-lt"/>
                <a:ea typeface="+mn-ea"/>
                <a:cs typeface="+mn-cs"/>
              </a:rPr>
              <a:t>avocat.e</a:t>
            </a:r>
            <a:r>
              <a:rPr lang="fr-FR" sz="1200" kern="1200" dirty="0">
                <a:solidFill>
                  <a:schemeClr val="tx1"/>
                </a:solidFill>
                <a:effectLst/>
                <a:latin typeface="+mn-lt"/>
                <a:ea typeface="+mn-ea"/>
                <a:cs typeface="+mn-cs"/>
              </a:rPr>
              <a:t> doit donc collaborer étroitement avec l'interprète. Pour garantir que ce service soit dûment fourni, l'</a:t>
            </a:r>
            <a:r>
              <a:rPr lang="fr-FR" sz="1200" kern="1200" dirty="0" err="1">
                <a:solidFill>
                  <a:schemeClr val="tx1"/>
                </a:solidFill>
                <a:effectLst/>
                <a:latin typeface="+mn-lt"/>
                <a:ea typeface="+mn-ea"/>
                <a:cs typeface="+mn-cs"/>
              </a:rPr>
              <a:t>avocat.e</a:t>
            </a:r>
            <a:r>
              <a:rPr lang="fr-FR" sz="1200" kern="1200" dirty="0">
                <a:solidFill>
                  <a:schemeClr val="tx1"/>
                </a:solidFill>
                <a:effectLst/>
                <a:latin typeface="+mn-lt"/>
                <a:ea typeface="+mn-ea"/>
                <a:cs typeface="+mn-cs"/>
              </a:rPr>
              <a:t> doit se concentrer sur les points suivants :</a:t>
            </a:r>
          </a:p>
          <a:p>
            <a:pPr lvl="0" algn="just"/>
            <a:r>
              <a:rPr lang="fr-FR" sz="1200" kern="1200" dirty="0">
                <a:solidFill>
                  <a:schemeClr val="tx1"/>
                </a:solidFill>
                <a:effectLst/>
                <a:latin typeface="+mn-lt"/>
                <a:ea typeface="+mn-ea"/>
                <a:cs typeface="+mn-cs"/>
              </a:rPr>
              <a:t>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S'assurer de la présence d'un interprète dès la première rencontre avec les services de police.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Demander la présence d'un interprète dans toutes les discussions impliquant l'enfant et d'autres professionnels liés à l'affaire.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Demander un interprète pour les parents de l'enfant également.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S'assurer que l'interprète possède les qualifications et les connaissances nécessaires pour interpréter dans le cadre de procédures juridiques.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S'assurer que l'interprète n'influence pas l'enfant.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Expliquez clairement à l'interprète qu'il ne doit traduire que ce que dit l'enfant, sans ajouter d'interprétations inutiles.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Veillez à ce que l'interprète ne change pas les mots de l'enfant pour améliorer la phrase ou fournir plus de détails.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Veillez à ce que l'interprète ne prenne pas d'initiative pendant l'entretien et ne commence pas à poser lui-même des questions à l'enfant. N'oubliez pas que le rôle de l'interprète doit être neutre.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Expliquez à l'interprète qu'il ne doit montrer aucune émotion personnelle telle que la peur ou la colère. Ces réactions émotionnelles peuvent influencer l'enfant.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Demandez à l'interprète de parler d'une voix calme et de ne pas porter de jugement sur l'enfant.</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9980671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en-US" sz="1200" u="none" strike="noStrike"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59</a:t>
            </a:fld>
            <a:endParaRPr lang="en-GB">
              <a:solidFill>
                <a:prstClr val="black"/>
              </a:solidFill>
            </a:endParaRPr>
          </a:p>
        </p:txBody>
      </p:sp>
    </p:spTree>
    <p:extLst>
      <p:ext uri="{BB962C8B-B14F-4D97-AF65-F5344CB8AC3E}">
        <p14:creationId xmlns:p14="http://schemas.microsoft.com/office/powerpoint/2010/main" val="418477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u="sng" dirty="0" err="1"/>
              <a:t>Imprimez</a:t>
            </a:r>
            <a:r>
              <a:rPr lang="en-US" u="sng" dirty="0"/>
              <a:t> les instructions </a:t>
            </a:r>
            <a:r>
              <a:rPr lang="en-US" u="sng" dirty="0" err="1"/>
              <a:t>suivantes</a:t>
            </a:r>
            <a:r>
              <a:rPr lang="en-US" u="sng" dirty="0"/>
              <a:t> pour le </a:t>
            </a:r>
            <a:r>
              <a:rPr lang="en-US" u="sng" dirty="0" err="1"/>
              <a:t>formateur</a:t>
            </a:r>
            <a:r>
              <a:rPr lang="fr-BE" sz="1200" dirty="0">
                <a:solidFill>
                  <a:prstClr val="black"/>
                </a:solidFill>
              </a:rPr>
              <a:t>·</a:t>
            </a:r>
            <a:r>
              <a:rPr lang="fr-BE" sz="1200" dirty="0" err="1">
                <a:solidFill>
                  <a:prstClr val="black"/>
                </a:solidFill>
              </a:rPr>
              <a:t>ice</a:t>
            </a:r>
            <a:r>
              <a:rPr lang="en-US" u="sng" dirty="0"/>
              <a:t> et </a:t>
            </a:r>
            <a:r>
              <a:rPr lang="en-US" u="sng" dirty="0" err="1"/>
              <a:t>supprimez</a:t>
            </a:r>
            <a:r>
              <a:rPr lang="en-US" u="sng" dirty="0"/>
              <a:t> </a:t>
            </a:r>
            <a:r>
              <a:rPr lang="en-US" u="sng" dirty="0" err="1"/>
              <a:t>cette</a:t>
            </a:r>
            <a:r>
              <a:rPr lang="en-US" u="sng" dirty="0"/>
              <a:t> diapositive de la </a:t>
            </a:r>
            <a:r>
              <a:rPr lang="en-US" u="sng" dirty="0" err="1"/>
              <a:t>présentation</a:t>
            </a:r>
            <a:r>
              <a:rPr lang="en-US" u="sng" dirty="0"/>
              <a:t> PowerPoint.</a:t>
            </a:r>
            <a:endParaRPr lang="en-US" u="sng" baseline="0" dirty="0"/>
          </a:p>
          <a:p>
            <a:endParaRPr lang="en-US" u="sng" dirty="0"/>
          </a:p>
          <a:p>
            <a:r>
              <a:rPr lang="en-US" dirty="0"/>
              <a:t>Le</a:t>
            </a:r>
            <a:r>
              <a:rPr lang="fr-BE" sz="1200" dirty="0">
                <a:solidFill>
                  <a:prstClr val="black"/>
                </a:solidFill>
              </a:rPr>
              <a:t>·la</a:t>
            </a:r>
            <a:r>
              <a:rPr lang="en-US" dirty="0"/>
              <a:t> </a:t>
            </a:r>
            <a:r>
              <a:rPr lang="en-US" dirty="0" err="1"/>
              <a:t>formateur</a:t>
            </a:r>
            <a:r>
              <a:rPr lang="fr-BE" sz="1200" dirty="0">
                <a:solidFill>
                  <a:prstClr val="black"/>
                </a:solidFill>
              </a:rPr>
              <a:t>·</a:t>
            </a:r>
            <a:r>
              <a:rPr lang="fr-BE" sz="1200" dirty="0" err="1">
                <a:solidFill>
                  <a:prstClr val="black"/>
                </a:solidFill>
              </a:rPr>
              <a:t>ice</a:t>
            </a:r>
            <a:r>
              <a:rPr lang="en-US" dirty="0"/>
              <a:t> </a:t>
            </a:r>
            <a:r>
              <a:rPr lang="en-US" dirty="0" err="1"/>
              <a:t>choisit</a:t>
            </a:r>
            <a:r>
              <a:rPr lang="en-US" dirty="0"/>
              <a:t> avec le </a:t>
            </a:r>
            <a:r>
              <a:rPr lang="en-US" dirty="0" err="1"/>
              <a:t>groupe</a:t>
            </a:r>
            <a:r>
              <a:rPr lang="en-US" dirty="0"/>
              <a:t> deux </a:t>
            </a:r>
            <a:r>
              <a:rPr lang="en-US" dirty="0" err="1"/>
              <a:t>volontaires</a:t>
            </a:r>
            <a:r>
              <a:rPr lang="en-US" dirty="0"/>
              <a:t> pour </a:t>
            </a:r>
            <a:r>
              <a:rPr lang="en-US" dirty="0" err="1"/>
              <a:t>jouer</a:t>
            </a:r>
            <a:r>
              <a:rPr lang="en-US" dirty="0"/>
              <a:t> le </a:t>
            </a:r>
            <a:r>
              <a:rPr lang="en-US" dirty="0" err="1"/>
              <a:t>rôle</a:t>
            </a:r>
            <a:r>
              <a:rPr lang="en-US" dirty="0"/>
              <a:t> </a:t>
            </a:r>
            <a:r>
              <a:rPr lang="en-US" dirty="0" err="1"/>
              <a:t>d'Alex</a:t>
            </a:r>
            <a:r>
              <a:rPr lang="en-US" dirty="0"/>
              <a:t> et de Me. Humbert. Le</a:t>
            </a:r>
            <a:r>
              <a:rPr lang="fr-BE" sz="1200" dirty="0">
                <a:solidFill>
                  <a:prstClr val="black"/>
                </a:solidFill>
              </a:rPr>
              <a:t>·la</a:t>
            </a:r>
            <a:r>
              <a:rPr lang="en-US" dirty="0"/>
              <a:t> </a:t>
            </a:r>
            <a:r>
              <a:rPr lang="en-US" dirty="0" err="1"/>
              <a:t>formateur</a:t>
            </a:r>
            <a:r>
              <a:rPr lang="fr-BE" sz="1200" dirty="0">
                <a:solidFill>
                  <a:prstClr val="black"/>
                </a:solidFill>
              </a:rPr>
              <a:t>·</a:t>
            </a:r>
            <a:r>
              <a:rPr lang="fr-BE" sz="1200" dirty="0" err="1">
                <a:solidFill>
                  <a:prstClr val="black"/>
                </a:solidFill>
              </a:rPr>
              <a:t>ice</a:t>
            </a:r>
            <a:r>
              <a:rPr lang="en-US" dirty="0"/>
              <a:t> </a:t>
            </a:r>
            <a:r>
              <a:rPr lang="en-US" dirty="0" err="1"/>
              <a:t>distribue</a:t>
            </a:r>
            <a:r>
              <a:rPr lang="en-US" dirty="0"/>
              <a:t> </a:t>
            </a:r>
            <a:r>
              <a:rPr lang="en-US" dirty="0" err="1"/>
              <a:t>ensuite</a:t>
            </a:r>
            <a:r>
              <a:rPr lang="en-US" dirty="0"/>
              <a:t> les fiches de situation et les fiches </a:t>
            </a:r>
            <a:r>
              <a:rPr lang="en-US" dirty="0" err="1"/>
              <a:t>d'acteur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US" dirty="0"/>
              <a:t>s et </a:t>
            </a:r>
            <a:r>
              <a:rPr lang="en-US" dirty="0" err="1"/>
              <a:t>d'observateur</a:t>
            </a:r>
            <a:r>
              <a:rPr lang="fr-BE" sz="1200" dirty="0">
                <a:solidFill>
                  <a:prstClr val="black"/>
                </a:solidFill>
              </a:rPr>
              <a:t>·</a:t>
            </a:r>
            <a:r>
              <a:rPr lang="fr-BE" sz="1200" dirty="0" err="1">
                <a:solidFill>
                  <a:prstClr val="black"/>
                </a:solidFill>
              </a:rPr>
              <a:t>ice</a:t>
            </a:r>
            <a:r>
              <a:rPr lang="en-US" dirty="0"/>
              <a:t>s. Le</a:t>
            </a:r>
            <a:r>
              <a:rPr lang="fr-BE" sz="1200" dirty="0">
                <a:solidFill>
                  <a:prstClr val="black"/>
                </a:solidFill>
              </a:rPr>
              <a:t>·la</a:t>
            </a:r>
            <a:r>
              <a:rPr lang="en-US" dirty="0"/>
              <a:t> </a:t>
            </a:r>
            <a:r>
              <a:rPr lang="en-US" dirty="0" err="1"/>
              <a:t>formateur</a:t>
            </a:r>
            <a:r>
              <a:rPr lang="fr-BE" sz="1200" dirty="0">
                <a:solidFill>
                  <a:prstClr val="black"/>
                </a:solidFill>
              </a:rPr>
              <a:t>·</a:t>
            </a:r>
            <a:r>
              <a:rPr lang="fr-BE" sz="1200" dirty="0" err="1">
                <a:solidFill>
                  <a:prstClr val="black"/>
                </a:solidFill>
              </a:rPr>
              <a:t>ice</a:t>
            </a:r>
            <a:r>
              <a:rPr lang="en-US" dirty="0"/>
              <a:t> </a:t>
            </a:r>
            <a:r>
              <a:rPr lang="en-US" dirty="0" err="1"/>
              <a:t>donne</a:t>
            </a:r>
            <a:r>
              <a:rPr lang="en-US" dirty="0"/>
              <a:t> 5 minutes aux participant</a:t>
            </a:r>
            <a:r>
              <a:rPr lang="fr-BE" sz="1200" dirty="0">
                <a:solidFill>
                  <a:prstClr val="black"/>
                </a:solidFill>
              </a:rPr>
              <a:t>·</a:t>
            </a:r>
            <a:r>
              <a:rPr lang="fr-BE" sz="1200" dirty="0" err="1">
                <a:solidFill>
                  <a:prstClr val="black"/>
                </a:solidFill>
              </a:rPr>
              <a:t>e·s</a:t>
            </a:r>
            <a:r>
              <a:rPr lang="fr-BE" sz="1200" dirty="0">
                <a:solidFill>
                  <a:prstClr val="black"/>
                </a:solidFill>
              </a:rPr>
              <a:t> </a:t>
            </a:r>
            <a:r>
              <a:rPr lang="en-US" dirty="0"/>
              <a:t>pour lire </a:t>
            </a:r>
            <a:r>
              <a:rPr lang="en-US" dirty="0" err="1"/>
              <a:t>leur</a:t>
            </a:r>
            <a:r>
              <a:rPr lang="en-US" dirty="0"/>
              <a:t> fiche et se </a:t>
            </a:r>
            <a:r>
              <a:rPr lang="en-US" dirty="0" err="1"/>
              <a:t>familiariser</a:t>
            </a:r>
            <a:r>
              <a:rPr lang="en-US" dirty="0"/>
              <a:t> avec la situation et </a:t>
            </a:r>
            <a:r>
              <a:rPr lang="en-US" dirty="0" err="1"/>
              <a:t>leur</a:t>
            </a:r>
            <a:r>
              <a:rPr lang="en-US" dirty="0"/>
              <a:t> </a:t>
            </a:r>
            <a:r>
              <a:rPr lang="en-US" dirty="0" err="1"/>
              <a:t>rôle</a:t>
            </a:r>
            <a:r>
              <a:rPr lang="en-US" dirty="0"/>
              <a:t>. </a:t>
            </a:r>
          </a:p>
          <a:p>
            <a:endParaRPr lang="en-US" dirty="0"/>
          </a:p>
          <a:p>
            <a:r>
              <a:rPr lang="en-US" dirty="0"/>
              <a:t>Pendant </a:t>
            </a:r>
            <a:r>
              <a:rPr lang="en-US" dirty="0" err="1"/>
              <a:t>ce</a:t>
            </a:r>
            <a:r>
              <a:rPr lang="en-US" dirty="0"/>
              <a:t> temps, le</a:t>
            </a:r>
            <a:r>
              <a:rPr lang="fr-BE" sz="1200" dirty="0">
                <a:solidFill>
                  <a:prstClr val="black"/>
                </a:solidFill>
              </a:rPr>
              <a:t>·la</a:t>
            </a:r>
            <a:r>
              <a:rPr lang="en-US" dirty="0"/>
              <a:t> </a:t>
            </a:r>
            <a:r>
              <a:rPr lang="en-US" dirty="0" err="1"/>
              <a:t>formateur</a:t>
            </a:r>
            <a:r>
              <a:rPr lang="fr-BE" sz="1200" dirty="0">
                <a:solidFill>
                  <a:prstClr val="black"/>
                </a:solidFill>
              </a:rPr>
              <a:t>·</a:t>
            </a:r>
            <a:r>
              <a:rPr lang="fr-BE" sz="1200" dirty="0" err="1">
                <a:solidFill>
                  <a:prstClr val="black"/>
                </a:solidFill>
              </a:rPr>
              <a:t>ice</a:t>
            </a:r>
            <a:r>
              <a:rPr lang="en-US" dirty="0"/>
              <a:t> </a:t>
            </a:r>
            <a:r>
              <a:rPr lang="en-US" dirty="0" err="1"/>
              <a:t>organise</a:t>
            </a:r>
            <a:r>
              <a:rPr lang="en-US" dirty="0"/>
              <a:t> la salle </a:t>
            </a:r>
            <a:r>
              <a:rPr lang="en-US" dirty="0" err="1"/>
              <a:t>comme</a:t>
            </a:r>
            <a:r>
              <a:rPr lang="en-US" dirty="0"/>
              <a:t> suit (</a:t>
            </a:r>
            <a:r>
              <a:rPr lang="en-US" dirty="0" err="1"/>
              <a:t>voir</a:t>
            </a:r>
            <a:r>
              <a:rPr lang="en-US" dirty="0"/>
              <a:t> </a:t>
            </a:r>
            <a:r>
              <a:rPr lang="en-US" dirty="0" err="1"/>
              <a:t>schéma</a:t>
            </a:r>
            <a:r>
              <a:rPr lang="en-US" dirty="0"/>
              <a:t> de la salle sur la diapositive) :</a:t>
            </a:r>
            <a:endParaRPr lang="en-US" baseline="0" dirty="0"/>
          </a:p>
          <a:p>
            <a:endParaRPr lang="en-US" dirty="0"/>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L'avocat</a:t>
            </a:r>
            <a:r>
              <a:rPr lang="fr-BE" sz="1200" dirty="0">
                <a:solidFill>
                  <a:prstClr val="black"/>
                </a:solidFill>
              </a:rPr>
              <a:t>·e</a:t>
            </a:r>
            <a:r>
              <a:rPr lang="en-US" sz="1200" kern="1200" dirty="0">
                <a:solidFill>
                  <a:schemeClr val="tx1"/>
                </a:solidFill>
                <a:effectLst/>
                <a:latin typeface="+mn-lt"/>
                <a:ea typeface="+mn-ea"/>
                <a:cs typeface="+mn-cs"/>
              </a:rPr>
              <a:t> et le</a:t>
            </a:r>
            <a:r>
              <a:rPr lang="fr-BE" sz="1200" dirty="0">
                <a:solidFill>
                  <a:prstClr val="black"/>
                </a:solidFill>
              </a:rPr>
              <a:t>·la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jeune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seront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assis</a:t>
            </a:r>
            <a:r>
              <a:rPr lang="en-US" sz="1200" kern="1200" dirty="0">
                <a:solidFill>
                  <a:schemeClr val="tx1"/>
                </a:solidFill>
                <a:effectLst/>
                <a:latin typeface="+mn-lt"/>
                <a:ea typeface="+mn-ea"/>
                <a:cs typeface="+mn-cs"/>
              </a:rPr>
              <a:t> face à face </a:t>
            </a:r>
            <a:r>
              <a:rPr lang="en-US" sz="1200" kern="1200" dirty="0" err="1">
                <a:solidFill>
                  <a:schemeClr val="tx1"/>
                </a:solidFill>
                <a:effectLst/>
                <a:latin typeface="+mn-lt"/>
                <a:ea typeface="+mn-ea"/>
                <a:cs typeface="+mn-cs"/>
              </a:rPr>
              <a:t>autour</a:t>
            </a:r>
            <a:r>
              <a:rPr lang="en-US" sz="1200" kern="1200" dirty="0">
                <a:solidFill>
                  <a:schemeClr val="tx1"/>
                </a:solidFill>
                <a:effectLst/>
                <a:latin typeface="+mn-lt"/>
                <a:ea typeface="+mn-ea"/>
                <a:cs typeface="+mn-cs"/>
              </a:rPr>
              <a:t> d'un bureau. Le</a:t>
            </a:r>
            <a:r>
              <a:rPr lang="fr-BE" sz="1200" dirty="0">
                <a:solidFill>
                  <a:prstClr val="black"/>
                </a:solidFill>
              </a:rPr>
              <a:t>·la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jeune</a:t>
            </a:r>
            <a:r>
              <a:rPr lang="en-US" sz="1200" kern="1200" dirty="0">
                <a:solidFill>
                  <a:schemeClr val="tx1"/>
                </a:solidFill>
                <a:effectLst/>
                <a:latin typeface="+mn-lt"/>
                <a:ea typeface="+mn-ea"/>
                <a:cs typeface="+mn-cs"/>
              </a:rPr>
              <a:t> ne doit pas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dos aux participants </a:t>
            </a:r>
            <a:r>
              <a:rPr lang="en-US" sz="1200" kern="1200" dirty="0" err="1">
                <a:solidFill>
                  <a:schemeClr val="tx1"/>
                </a:solidFill>
                <a:effectLst/>
                <a:latin typeface="+mn-lt"/>
                <a:ea typeface="+mn-ea"/>
                <a:cs typeface="+mn-cs"/>
              </a:rPr>
              <a:t>mais</a:t>
            </a:r>
            <a:r>
              <a:rPr lang="en-US" sz="1200" kern="1200" dirty="0">
                <a:solidFill>
                  <a:schemeClr val="tx1"/>
                </a:solidFill>
                <a:effectLst/>
                <a:latin typeface="+mn-lt"/>
                <a:ea typeface="+mn-ea"/>
                <a:cs typeface="+mn-cs"/>
              </a:rPr>
              <a:t> doit </a:t>
            </a:r>
            <a:r>
              <a:rPr lang="en-US" sz="1200" kern="1200" dirty="0" err="1">
                <a:solidFill>
                  <a:schemeClr val="tx1"/>
                </a:solidFill>
                <a:effectLst/>
                <a:latin typeface="+mn-lt"/>
                <a:ea typeface="+mn-ea"/>
                <a:cs typeface="+mn-cs"/>
              </a:rPr>
              <a:t>pouvoir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voir</a:t>
            </a:r>
            <a:r>
              <a:rPr lang="en-US" sz="1200" kern="1200" dirty="0">
                <a:solidFill>
                  <a:schemeClr val="tx1"/>
                </a:solidFill>
                <a:effectLst/>
                <a:latin typeface="+mn-lt"/>
                <a:ea typeface="+mn-ea"/>
                <a:cs typeface="+mn-cs"/>
              </a:rPr>
              <a:t> le PowerPoint. </a:t>
            </a:r>
            <a:r>
              <a:rPr lang="en-US" sz="1200" kern="1200" dirty="0" err="1">
                <a:solidFill>
                  <a:schemeClr val="tx1"/>
                </a:solidFill>
                <a:effectLst/>
                <a:latin typeface="+mn-lt"/>
                <a:ea typeface="+mn-ea"/>
                <a:cs typeface="+mn-cs"/>
              </a:rPr>
              <a:t>L'avocat</a:t>
            </a:r>
            <a:r>
              <a:rPr lang="en-US" sz="1200" kern="1200" dirty="0">
                <a:solidFill>
                  <a:schemeClr val="tx1"/>
                </a:solidFill>
                <a:effectLst/>
                <a:latin typeface="+mn-lt"/>
                <a:ea typeface="+mn-ea"/>
                <a:cs typeface="+mn-cs"/>
              </a:rPr>
              <a:t> ne doit pas </a:t>
            </a:r>
            <a:r>
              <a:rPr lang="en-US" sz="1200" kern="1200" dirty="0" err="1">
                <a:solidFill>
                  <a:schemeClr val="tx1"/>
                </a:solidFill>
                <a:effectLst/>
                <a:latin typeface="+mn-lt"/>
                <a:ea typeface="+mn-ea"/>
                <a:cs typeface="+mn-cs"/>
              </a:rPr>
              <a:t>voir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présentation</a:t>
            </a:r>
            <a:r>
              <a:rPr lang="en-US" sz="1200" kern="1200" dirty="0">
                <a:solidFill>
                  <a:schemeClr val="tx1"/>
                </a:solidFill>
                <a:effectLst/>
                <a:latin typeface="+mn-lt"/>
                <a:ea typeface="+mn-ea"/>
                <a:cs typeface="+mn-cs"/>
              </a:rPr>
              <a:t> PowerPoint. Le PowerPoint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porte</a:t>
            </a:r>
            <a:r>
              <a:rPr lang="en-US" sz="1200" kern="1200" dirty="0">
                <a:solidFill>
                  <a:schemeClr val="tx1"/>
                </a:solidFill>
                <a:effectLst/>
                <a:latin typeface="+mn-lt"/>
                <a:ea typeface="+mn-ea"/>
                <a:cs typeface="+mn-cs"/>
              </a:rPr>
              <a:t> ouverte sur le bureau de </a:t>
            </a:r>
            <a:r>
              <a:rPr lang="en-US" sz="1200" kern="1200" dirty="0" err="1">
                <a:solidFill>
                  <a:schemeClr val="tx1"/>
                </a:solidFill>
                <a:effectLst/>
                <a:latin typeface="+mn-lt"/>
                <a:ea typeface="+mn-ea"/>
                <a:cs typeface="+mn-cs"/>
              </a:rPr>
              <a:t>l'avocet.e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autres</a:t>
            </a:r>
            <a:r>
              <a:rPr lang="en-US" sz="1200" kern="1200" dirty="0">
                <a:solidFill>
                  <a:schemeClr val="tx1"/>
                </a:solidFill>
                <a:effectLst/>
                <a:latin typeface="+mn-lt"/>
                <a:ea typeface="+mn-ea"/>
                <a:cs typeface="+mn-cs"/>
              </a:rPr>
              <a:t> participant</a:t>
            </a:r>
            <a:r>
              <a:rPr lang="fr-BE" sz="1200" dirty="0">
                <a:solidFill>
                  <a:prstClr val="black"/>
                </a:solidFill>
              </a:rPr>
              <a:t>·e·</a:t>
            </a:r>
            <a:r>
              <a:rPr lang="en-US" sz="1200" kern="1200" dirty="0">
                <a:solidFill>
                  <a:schemeClr val="tx1"/>
                </a:solidFill>
                <a:effectLst/>
                <a:latin typeface="+mn-lt"/>
                <a:ea typeface="+mn-ea"/>
                <a:cs typeface="+mn-cs"/>
              </a:rPr>
              <a:t>s (les </a:t>
            </a:r>
            <a:r>
              <a:rPr lang="en-US" sz="120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US" sz="1200" kern="1200" dirty="0">
                <a:solidFill>
                  <a:schemeClr val="tx1"/>
                </a:solidFill>
                <a:effectLst/>
                <a:latin typeface="+mn-lt"/>
                <a:ea typeface="+mn-ea"/>
                <a:cs typeface="+mn-cs"/>
              </a:rPr>
              <a:t>s) </a:t>
            </a:r>
            <a:r>
              <a:rPr lang="en-US" sz="1200" kern="1200" dirty="0" err="1">
                <a:solidFill>
                  <a:schemeClr val="tx1"/>
                </a:solidFill>
                <a:effectLst/>
                <a:latin typeface="+mn-lt"/>
                <a:ea typeface="+mn-ea"/>
                <a:cs typeface="+mn-cs"/>
              </a:rPr>
              <a:t>disposent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leurs</a:t>
            </a:r>
            <a:r>
              <a:rPr lang="en-US" sz="1200" kern="1200" dirty="0">
                <a:solidFill>
                  <a:schemeClr val="tx1"/>
                </a:solidFill>
                <a:effectLst/>
                <a:latin typeface="+mn-lt"/>
                <a:ea typeface="+mn-ea"/>
                <a:cs typeface="+mn-cs"/>
              </a:rPr>
              <a:t> chaises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arc de cercle pour </a:t>
            </a:r>
            <a:r>
              <a:rPr lang="en-US" sz="1200" kern="1200" dirty="0" err="1">
                <a:solidFill>
                  <a:schemeClr val="tx1"/>
                </a:solidFill>
                <a:effectLst/>
                <a:latin typeface="+mn-lt"/>
                <a:ea typeface="+mn-ea"/>
                <a:cs typeface="+mn-cs"/>
              </a:rPr>
              <a:t>voir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scène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dites</a:t>
            </a:r>
            <a:r>
              <a:rPr lang="en-US" sz="1200" kern="1200" dirty="0">
                <a:solidFill>
                  <a:schemeClr val="tx1"/>
                </a:solidFill>
                <a:effectLst/>
                <a:latin typeface="+mn-lt"/>
                <a:ea typeface="+mn-ea"/>
                <a:cs typeface="+mn-cs"/>
              </a:rPr>
              <a:t> "action" pour lancer la </a:t>
            </a:r>
            <a:r>
              <a:rPr lang="en-US" sz="1200" kern="1200" dirty="0" err="1">
                <a:solidFill>
                  <a:schemeClr val="tx1"/>
                </a:solidFill>
                <a:effectLst/>
                <a:latin typeface="+mn-lt"/>
                <a:ea typeface="+mn-ea"/>
                <a:cs typeface="+mn-cs"/>
              </a:rPr>
              <a:t>scène</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l'avocat</a:t>
            </a:r>
            <a:r>
              <a:rPr lang="fr-BE" sz="1200" dirty="0">
                <a:solidFill>
                  <a:prstClr val="black"/>
                </a:solidFill>
              </a:rPr>
              <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prend</a:t>
            </a:r>
            <a:r>
              <a:rPr lang="en-US" sz="1200" kern="1200" dirty="0">
                <a:solidFill>
                  <a:schemeClr val="tx1"/>
                </a:solidFill>
                <a:effectLst/>
                <a:latin typeface="+mn-lt"/>
                <a:ea typeface="+mn-ea"/>
                <a:cs typeface="+mn-cs"/>
              </a:rPr>
              <a:t> le</a:t>
            </a:r>
            <a:r>
              <a:rPr lang="fr-BE" sz="1200" dirty="0">
                <a:solidFill>
                  <a:prstClr val="black"/>
                </a:solidFill>
              </a:rPr>
              <a:t>·la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jeune</a:t>
            </a:r>
            <a:r>
              <a:rPr lang="en-US" sz="1200" kern="1200" dirty="0">
                <a:solidFill>
                  <a:schemeClr val="tx1"/>
                </a:solidFill>
                <a:effectLst/>
                <a:latin typeface="+mn-lt"/>
                <a:ea typeface="+mn-ea"/>
                <a:cs typeface="+mn-cs"/>
              </a:rPr>
              <a:t> dans la salle </a:t>
            </a:r>
            <a:r>
              <a:rPr lang="en-US" sz="1200" kern="1200" dirty="0" err="1">
                <a:solidFill>
                  <a:schemeClr val="tx1"/>
                </a:solidFill>
                <a:effectLst/>
                <a:latin typeface="+mn-lt"/>
                <a:ea typeface="+mn-ea"/>
                <a:cs typeface="+mn-cs"/>
              </a:rPr>
              <a:t>d'attente</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l'accompagne</a:t>
            </a:r>
            <a:r>
              <a:rPr lang="en-US" sz="1200" kern="1200" dirty="0">
                <a:solidFill>
                  <a:schemeClr val="tx1"/>
                </a:solidFill>
                <a:effectLst/>
                <a:latin typeface="+mn-lt"/>
                <a:ea typeface="+mn-ea"/>
                <a:cs typeface="+mn-cs"/>
              </a:rPr>
              <a:t> à son bureau. </a:t>
            </a:r>
          </a:p>
          <a:p>
            <a:r>
              <a:rPr lang="en-US" sz="1200" kern="1200" dirty="0" err="1">
                <a:solidFill>
                  <a:schemeClr val="tx1"/>
                </a:solidFill>
                <a:effectLst/>
                <a:latin typeface="+mn-lt"/>
                <a:ea typeface="+mn-ea"/>
                <a:cs typeface="+mn-cs"/>
              </a:rPr>
              <a:t>L'avocat</a:t>
            </a:r>
            <a:r>
              <a:rPr lang="fr-BE" sz="1200" dirty="0">
                <a:solidFill>
                  <a:prstClr val="black"/>
                </a:solidFill>
              </a:rPr>
              <a:t>·e</a:t>
            </a:r>
            <a:r>
              <a:rPr lang="en-US" sz="1200" kern="1200" dirty="0">
                <a:solidFill>
                  <a:schemeClr val="tx1"/>
                </a:solidFill>
                <a:effectLst/>
                <a:latin typeface="+mn-lt"/>
                <a:ea typeface="+mn-ea"/>
                <a:cs typeface="+mn-cs"/>
              </a:rPr>
              <a:t> et le</a:t>
            </a:r>
            <a:r>
              <a:rPr lang="fr-BE" sz="1200" dirty="0">
                <a:solidFill>
                  <a:prstClr val="black"/>
                </a:solidFill>
              </a:rPr>
              <a:t>·la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jeune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jouent</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scène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Pendant la </a:t>
            </a:r>
            <a:r>
              <a:rPr lang="en-US" sz="1200" kern="1200" dirty="0" err="1">
                <a:solidFill>
                  <a:schemeClr val="tx1"/>
                </a:solidFill>
                <a:effectLst/>
                <a:latin typeface="+mn-lt"/>
                <a:ea typeface="+mn-ea"/>
                <a:cs typeface="+mn-cs"/>
              </a:rPr>
              <a:t>scène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diffusez</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4 photos sur le PowerPoint </a:t>
            </a:r>
            <a:r>
              <a:rPr lang="en-US" sz="1200" kern="1200" dirty="0" err="1">
                <a:solidFill>
                  <a:schemeClr val="tx1"/>
                </a:solidFill>
                <a:effectLst/>
                <a:latin typeface="+mn-lt"/>
                <a:ea typeface="+mn-ea"/>
                <a:cs typeface="+mn-cs"/>
              </a:rPr>
              <a:t>montrant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pourrait</a:t>
            </a:r>
            <a:r>
              <a:rPr lang="en-US" sz="1200" kern="1200" dirty="0">
                <a:solidFill>
                  <a:schemeClr val="tx1"/>
                </a:solidFill>
                <a:effectLst/>
                <a:latin typeface="+mn-lt"/>
                <a:ea typeface="+mn-ea"/>
                <a:cs typeface="+mn-cs"/>
              </a:rPr>
              <a:t> se passer dans les couloirs du bureau.</a:t>
            </a:r>
          </a:p>
          <a:p>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mettez</a:t>
            </a:r>
            <a:r>
              <a:rPr lang="en-US" sz="1200" kern="1200" dirty="0">
                <a:solidFill>
                  <a:schemeClr val="tx1"/>
                </a:solidFill>
                <a:effectLst/>
                <a:latin typeface="+mn-lt"/>
                <a:ea typeface="+mn-ea"/>
                <a:cs typeface="+mn-cs"/>
              </a:rPr>
              <a:t> fin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scène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lorsque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l'improvisation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terminée</a:t>
            </a:r>
            <a:r>
              <a:rPr lang="en-US" sz="1200" kern="1200" dirty="0">
                <a:solidFill>
                  <a:schemeClr val="tx1"/>
                </a:solidFill>
                <a:effectLst/>
                <a:latin typeface="+mn-lt"/>
                <a:ea typeface="+mn-ea"/>
                <a:cs typeface="+mn-cs"/>
              </a:rPr>
              <a:t> (environ 5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10 minutes après le début de </a:t>
            </a:r>
            <a:r>
              <a:rPr lang="en-US" sz="1200" kern="1200" dirty="0" err="1">
                <a:solidFill>
                  <a:schemeClr val="tx1"/>
                </a:solidFill>
                <a:effectLst/>
                <a:latin typeface="+mn-lt"/>
                <a:ea typeface="+mn-ea"/>
                <a:cs typeface="+mn-cs"/>
              </a:rPr>
              <a:t>l'improvisation</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invitez</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US" sz="1200" kern="1200" dirty="0">
                <a:solidFill>
                  <a:schemeClr val="tx1"/>
                </a:solidFill>
                <a:effectLst/>
                <a:latin typeface="+mn-lt"/>
                <a:ea typeface="+mn-ea"/>
                <a:cs typeface="+mn-cs"/>
              </a:rPr>
              <a:t>s et les </a:t>
            </a:r>
            <a:r>
              <a:rPr lang="en-US" sz="120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US" sz="1200" kern="1200" dirty="0">
                <a:solidFill>
                  <a:schemeClr val="tx1"/>
                </a:solidFill>
                <a:effectLst/>
                <a:latin typeface="+mn-lt"/>
                <a:ea typeface="+mn-ea"/>
                <a:cs typeface="+mn-cs"/>
              </a:rPr>
              <a:t>s à faire un </a:t>
            </a:r>
            <a:r>
              <a:rPr lang="en-US" sz="1200" kern="1200" dirty="0" err="1">
                <a:solidFill>
                  <a:schemeClr val="tx1"/>
                </a:solidFill>
                <a:effectLst/>
                <a:latin typeface="+mn-lt"/>
                <a:ea typeface="+mn-ea"/>
                <a:cs typeface="+mn-cs"/>
              </a:rPr>
              <a:t>débriefing</a:t>
            </a:r>
            <a:r>
              <a:rPr lang="en-US" sz="1200" kern="1200" dirty="0">
                <a:solidFill>
                  <a:schemeClr val="tx1"/>
                </a:solidFill>
                <a:effectLst/>
                <a:latin typeface="+mn-lt"/>
                <a:ea typeface="+mn-ea"/>
                <a:cs typeface="+mn-cs"/>
              </a:rPr>
              <a:t> : </a:t>
            </a:r>
          </a:p>
          <a:p>
            <a:r>
              <a:rPr lang="en-US" sz="1200" kern="1200" dirty="0" err="1">
                <a:solidFill>
                  <a:schemeClr val="tx1"/>
                </a:solidFill>
                <a:effectLst/>
                <a:latin typeface="+mn-lt"/>
                <a:ea typeface="+mn-ea"/>
                <a:cs typeface="+mn-cs"/>
              </a:rPr>
              <a:t>Qu'est-ce</a:t>
            </a:r>
            <a:r>
              <a:rPr lang="en-US" sz="1200" kern="1200" dirty="0">
                <a:solidFill>
                  <a:schemeClr val="tx1"/>
                </a:solidFill>
                <a:effectLst/>
                <a:latin typeface="+mn-lt"/>
                <a:ea typeface="+mn-ea"/>
                <a:cs typeface="+mn-cs"/>
              </a:rPr>
              <a:t> qui influence la communication (</a:t>
            </a:r>
            <a:r>
              <a:rPr lang="en-US" sz="1200" kern="1200" dirty="0" err="1">
                <a:solidFill>
                  <a:schemeClr val="tx1"/>
                </a:solidFill>
                <a:effectLst/>
                <a:latin typeface="+mn-lt"/>
                <a:ea typeface="+mn-ea"/>
                <a:cs typeface="+mn-cs"/>
              </a:rPr>
              <a:t>positivement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négativement</a:t>
            </a:r>
            <a:r>
              <a:rPr lang="en-US" sz="1200" kern="1200" dirty="0">
                <a:solidFill>
                  <a:schemeClr val="tx1"/>
                </a:solidFill>
                <a:effectLst/>
                <a:latin typeface="+mn-lt"/>
                <a:ea typeface="+mn-ea"/>
                <a:cs typeface="+mn-cs"/>
              </a:rPr>
              <a:t>) entre Alex et </a:t>
            </a:r>
            <a:r>
              <a:rPr lang="en-US" sz="1200" kern="1200" dirty="0" err="1">
                <a:solidFill>
                  <a:schemeClr val="tx1"/>
                </a:solidFill>
                <a:effectLst/>
                <a:latin typeface="+mn-lt"/>
                <a:ea typeface="+mn-ea"/>
                <a:cs typeface="+mn-cs"/>
              </a:rPr>
              <a:t>Maitre</a:t>
            </a:r>
            <a:r>
              <a:rPr lang="en-US" sz="1200" kern="1200" dirty="0">
                <a:solidFill>
                  <a:schemeClr val="tx1"/>
                </a:solidFill>
                <a:effectLst/>
                <a:latin typeface="+mn-lt"/>
                <a:ea typeface="+mn-ea"/>
                <a:cs typeface="+mn-cs"/>
              </a:rPr>
              <a:t> Humbert </a:t>
            </a:r>
            <a:r>
              <a:rPr lang="en-US" sz="1200" kern="1200" dirty="0" err="1">
                <a:solidFill>
                  <a:schemeClr val="tx1"/>
                </a:solidFill>
                <a:effectLst/>
                <a:latin typeface="+mn-lt"/>
                <a:ea typeface="+mn-ea"/>
                <a:cs typeface="+mn-cs"/>
              </a:rPr>
              <a:t>ici</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Quels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changements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nécessaires</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surmonter</a:t>
            </a:r>
            <a:r>
              <a:rPr lang="en-US" sz="1200" kern="1200" dirty="0">
                <a:solidFill>
                  <a:schemeClr val="tx1"/>
                </a:solidFill>
                <a:effectLst/>
                <a:latin typeface="+mn-lt"/>
                <a:ea typeface="+mn-ea"/>
                <a:cs typeface="+mn-cs"/>
              </a:rPr>
              <a:t> les obstacles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bonne communication ? </a:t>
            </a:r>
          </a:p>
          <a:p>
            <a:r>
              <a:rPr lang="en-US" sz="1200" kern="1200" dirty="0" err="1">
                <a:solidFill>
                  <a:schemeClr val="tx1"/>
                </a:solidFill>
                <a:effectLst/>
                <a:latin typeface="+mn-lt"/>
                <a:ea typeface="+mn-ea"/>
                <a:cs typeface="+mn-cs"/>
              </a:rPr>
              <a:t>Avez-vous</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expériences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partager</a:t>
            </a:r>
            <a:r>
              <a:rPr lang="en-US" sz="1200" kern="1200" dirty="0">
                <a:solidFill>
                  <a:schemeClr val="tx1"/>
                </a:solidFill>
                <a:effectLst/>
                <a:latin typeface="+mn-lt"/>
                <a:ea typeface="+mn-ea"/>
                <a:cs typeface="+mn-cs"/>
              </a:rPr>
              <a:t> qui font </a:t>
            </a:r>
            <a:r>
              <a:rPr lang="en-US" sz="1200" kern="1200" dirty="0" err="1">
                <a:solidFill>
                  <a:schemeClr val="tx1"/>
                </a:solidFill>
                <a:effectLst/>
                <a:latin typeface="+mn-lt"/>
                <a:ea typeface="+mn-ea"/>
                <a:cs typeface="+mn-cs"/>
              </a:rPr>
              <a:t>écho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cette</a:t>
            </a:r>
            <a:r>
              <a:rPr lang="en-US" sz="1200" kern="1200" dirty="0">
                <a:solidFill>
                  <a:schemeClr val="tx1"/>
                </a:solidFill>
                <a:effectLst/>
                <a:latin typeface="+mn-lt"/>
                <a:ea typeface="+mn-ea"/>
                <a:cs typeface="+mn-cs"/>
              </a:rPr>
              <a:t> situation ?</a:t>
            </a:r>
          </a:p>
          <a:p>
            <a:endParaRPr lang="en-GB" dirty="0"/>
          </a:p>
          <a:p>
            <a:pPr marL="0" indent="0" algn="just">
              <a:buFontTx/>
              <a:buNone/>
            </a:pPr>
            <a:r>
              <a:rPr lang="en-US" dirty="0"/>
              <a:t>Si </a:t>
            </a:r>
            <a:r>
              <a:rPr lang="en-US" dirty="0" err="1"/>
              <a:t>ces</a:t>
            </a:r>
            <a:r>
              <a:rPr lang="en-US" dirty="0"/>
              <a:t> questions </a:t>
            </a:r>
            <a:r>
              <a:rPr lang="en-US" dirty="0" err="1"/>
              <a:t>n'ont</a:t>
            </a:r>
            <a:r>
              <a:rPr lang="en-US" dirty="0"/>
              <a:t> pas </a:t>
            </a:r>
            <a:r>
              <a:rPr lang="en-US" dirty="0" err="1"/>
              <a:t>été</a:t>
            </a:r>
            <a:r>
              <a:rPr lang="en-US" dirty="0"/>
              <a:t> </a:t>
            </a:r>
            <a:r>
              <a:rPr lang="en-US" dirty="0" err="1"/>
              <a:t>soulevées</a:t>
            </a:r>
            <a:r>
              <a:rPr lang="en-US" dirty="0"/>
              <a:t> au cours des discussions, </a:t>
            </a:r>
            <a:r>
              <a:rPr lang="en-US" dirty="0" err="1"/>
              <a:t>voici</a:t>
            </a:r>
            <a:r>
              <a:rPr lang="en-US" dirty="0"/>
              <a:t> </a:t>
            </a:r>
            <a:r>
              <a:rPr lang="en-US" dirty="0" err="1"/>
              <a:t>quelques</a:t>
            </a:r>
            <a:r>
              <a:rPr lang="en-US" dirty="0"/>
              <a:t> </a:t>
            </a:r>
            <a:r>
              <a:rPr lang="en-US" dirty="0" err="1"/>
              <a:t>éléments</a:t>
            </a:r>
            <a:r>
              <a:rPr lang="en-US" dirty="0"/>
              <a:t> </a:t>
            </a:r>
            <a:r>
              <a:rPr lang="en-US" dirty="0" err="1"/>
              <a:t>à</a:t>
            </a:r>
            <a:r>
              <a:rPr lang="en-US" dirty="0"/>
              <a:t> </a:t>
            </a:r>
            <a:r>
              <a:rPr lang="en-US" dirty="0" err="1"/>
              <a:t>souligner</a:t>
            </a:r>
            <a:r>
              <a:rPr lang="en-US" dirty="0"/>
              <a:t> :</a:t>
            </a:r>
          </a:p>
          <a:p>
            <a:pPr marL="0" indent="0" algn="just">
              <a:buFontTx/>
              <a:buNone/>
            </a:pPr>
            <a:r>
              <a:rPr lang="en-US" dirty="0"/>
              <a:t>- Comment un</a:t>
            </a:r>
            <a:r>
              <a:rPr lang="fr-BE" sz="1200" dirty="0">
                <a:solidFill>
                  <a:prstClr val="black"/>
                </a:solidFill>
              </a:rPr>
              <a:t>·e</a:t>
            </a:r>
            <a:r>
              <a:rPr lang="en-US" dirty="0"/>
              <a:t> avocat</a:t>
            </a:r>
            <a:r>
              <a:rPr lang="fr-BE" sz="1200" dirty="0">
                <a:solidFill>
                  <a:prstClr val="black"/>
                </a:solidFill>
              </a:rPr>
              <a:t>·e</a:t>
            </a:r>
            <a:r>
              <a:rPr lang="en-US" dirty="0"/>
              <a:t> </a:t>
            </a:r>
            <a:r>
              <a:rPr lang="en-US" dirty="0" err="1"/>
              <a:t>peut</a:t>
            </a:r>
            <a:r>
              <a:rPr lang="en-US" dirty="0"/>
              <a:t>-il</a:t>
            </a:r>
            <a:r>
              <a:rPr lang="fr-BE" sz="1200" dirty="0">
                <a:solidFill>
                  <a:prstClr val="black"/>
                </a:solidFill>
              </a:rPr>
              <a:t>·elle</a:t>
            </a:r>
            <a:r>
              <a:rPr lang="en-US" dirty="0"/>
              <a:t> </a:t>
            </a:r>
            <a:r>
              <a:rPr lang="en-US" dirty="0" err="1"/>
              <a:t>surmonter</a:t>
            </a:r>
            <a:r>
              <a:rPr lang="en-US" dirty="0"/>
              <a:t> la </a:t>
            </a:r>
            <a:r>
              <a:rPr lang="en-US" dirty="0" err="1"/>
              <a:t>réticence</a:t>
            </a:r>
            <a:r>
              <a:rPr lang="en-US" dirty="0"/>
              <a:t> d’un</a:t>
            </a:r>
            <a:r>
              <a:rPr lang="fr-BE" sz="1200" dirty="0">
                <a:solidFill>
                  <a:prstClr val="black"/>
                </a:solidFill>
              </a:rPr>
              <a:t>·e</a:t>
            </a:r>
            <a:r>
              <a:rPr lang="en-US" dirty="0"/>
              <a:t> </a:t>
            </a:r>
            <a:r>
              <a:rPr lang="en-US" dirty="0" err="1"/>
              <a:t>jeune</a:t>
            </a:r>
            <a:r>
              <a:rPr lang="en-US" dirty="0"/>
              <a:t> à </a:t>
            </a:r>
            <a:r>
              <a:rPr lang="en-US" dirty="0" err="1"/>
              <a:t>coopérer</a:t>
            </a:r>
            <a:r>
              <a:rPr lang="en-US" dirty="0"/>
              <a:t> (par </a:t>
            </a:r>
            <a:r>
              <a:rPr lang="en-US" dirty="0" err="1"/>
              <a:t>exemple</a:t>
            </a:r>
            <a:r>
              <a:rPr lang="en-US" dirty="0"/>
              <a:t> </a:t>
            </a:r>
            <a:r>
              <a:rPr lang="en-US" dirty="0" err="1"/>
              <a:t>ici</a:t>
            </a:r>
            <a:r>
              <a:rPr lang="en-US" dirty="0"/>
              <a:t> </a:t>
            </a:r>
            <a:r>
              <a:rPr lang="en-US" dirty="0" err="1"/>
              <a:t>en</a:t>
            </a:r>
            <a:r>
              <a:rPr lang="en-US" dirty="0"/>
              <a:t> </a:t>
            </a:r>
            <a:r>
              <a:rPr lang="en-US" dirty="0" err="1"/>
              <a:t>montrant</a:t>
            </a:r>
            <a:r>
              <a:rPr lang="en-US" dirty="0"/>
              <a:t> de </a:t>
            </a:r>
            <a:r>
              <a:rPr lang="en-US" dirty="0" err="1"/>
              <a:t>l'intérêt</a:t>
            </a:r>
            <a:r>
              <a:rPr lang="en-US" dirty="0"/>
              <a:t> pour le</a:t>
            </a:r>
            <a:r>
              <a:rPr lang="fr-BE" sz="1200" dirty="0">
                <a:solidFill>
                  <a:prstClr val="black"/>
                </a:solidFill>
              </a:rPr>
              <a:t>·la</a:t>
            </a:r>
            <a:r>
              <a:rPr lang="en-US" dirty="0"/>
              <a:t> </a:t>
            </a:r>
            <a:r>
              <a:rPr lang="en-US" dirty="0" err="1"/>
              <a:t>jeune</a:t>
            </a:r>
            <a:r>
              <a:rPr lang="en-US" dirty="0"/>
              <a:t> et </a:t>
            </a:r>
            <a:r>
              <a:rPr lang="en-US" dirty="0" err="1"/>
              <a:t>sa</a:t>
            </a:r>
            <a:r>
              <a:rPr lang="en-US" dirty="0"/>
              <a:t> situation, </a:t>
            </a:r>
            <a:r>
              <a:rPr lang="en-US" dirty="0" err="1"/>
              <a:t>en</a:t>
            </a:r>
            <a:r>
              <a:rPr lang="en-US" dirty="0"/>
              <a:t> </a:t>
            </a:r>
            <a:r>
              <a:rPr lang="en-US" dirty="0" err="1"/>
              <a:t>indiquant</a:t>
            </a:r>
            <a:r>
              <a:rPr lang="en-US" dirty="0"/>
              <a:t> son </a:t>
            </a:r>
            <a:r>
              <a:rPr lang="en-US" dirty="0" err="1"/>
              <a:t>rôle</a:t>
            </a:r>
            <a:r>
              <a:rPr lang="en-US" dirty="0"/>
              <a:t> et comment il</a:t>
            </a:r>
            <a:r>
              <a:rPr lang="fr-BE" sz="1200" dirty="0">
                <a:solidFill>
                  <a:prstClr val="black"/>
                </a:solidFill>
              </a:rPr>
              <a:t>·elle</a:t>
            </a:r>
            <a:r>
              <a:rPr lang="en-US" dirty="0"/>
              <a:t> </a:t>
            </a:r>
            <a:r>
              <a:rPr lang="en-US" dirty="0" err="1"/>
              <a:t>peut</a:t>
            </a:r>
            <a:r>
              <a:rPr lang="en-US" dirty="0"/>
              <a:t> aider pendant </a:t>
            </a:r>
            <a:r>
              <a:rPr lang="en-US" dirty="0" err="1"/>
              <a:t>l'audience</a:t>
            </a:r>
            <a:r>
              <a:rPr lang="en-US" dirty="0"/>
              <a:t> avec le</a:t>
            </a:r>
            <a:r>
              <a:rPr lang="fr-BE" sz="1200" dirty="0">
                <a:solidFill>
                  <a:prstClr val="black"/>
                </a:solidFill>
              </a:rPr>
              <a:t>·la</a:t>
            </a:r>
            <a:r>
              <a:rPr lang="en-US" dirty="0"/>
              <a:t> </a:t>
            </a:r>
            <a:r>
              <a:rPr lang="en-US" dirty="0" err="1"/>
              <a:t>juge</a:t>
            </a:r>
            <a:r>
              <a:rPr lang="en-US" dirty="0"/>
              <a:t> et après, </a:t>
            </a:r>
            <a:r>
              <a:rPr lang="en-US" dirty="0" err="1"/>
              <a:t>en</a:t>
            </a:r>
            <a:r>
              <a:rPr lang="en-US" dirty="0"/>
              <a:t> </a:t>
            </a:r>
            <a:r>
              <a:rPr lang="en-US" dirty="0" err="1"/>
              <a:t>indiquant</a:t>
            </a:r>
            <a:r>
              <a:rPr lang="en-US" dirty="0"/>
              <a:t> </a:t>
            </a:r>
            <a:r>
              <a:rPr lang="en-US" dirty="0" err="1"/>
              <a:t>qu’il</a:t>
            </a:r>
            <a:r>
              <a:rPr lang="fr-BE" sz="1200" dirty="0">
                <a:solidFill>
                  <a:prstClr val="black"/>
                </a:solidFill>
              </a:rPr>
              <a:t>·elle</a:t>
            </a:r>
            <a:r>
              <a:rPr lang="en-US" dirty="0"/>
              <a:t> </a:t>
            </a:r>
            <a:r>
              <a:rPr lang="en-US" dirty="0" err="1"/>
              <a:t>assurera</a:t>
            </a:r>
            <a:r>
              <a:rPr lang="en-US" dirty="0"/>
              <a:t> un </a:t>
            </a:r>
            <a:r>
              <a:rPr lang="en-US" dirty="0" err="1"/>
              <a:t>suivi</a:t>
            </a:r>
            <a:r>
              <a:rPr lang="en-US" dirty="0"/>
              <a:t> et ne </a:t>
            </a:r>
            <a:r>
              <a:rPr lang="en-US" dirty="0" err="1"/>
              <a:t>disparaîtra</a:t>
            </a:r>
            <a:r>
              <a:rPr lang="en-US" dirty="0"/>
              <a:t> pas le </a:t>
            </a:r>
            <a:r>
              <a:rPr lang="en-US" dirty="0" err="1"/>
              <a:t>lendemain</a:t>
            </a:r>
            <a:r>
              <a:rPr lang="en-US" dirty="0"/>
              <a:t>, etc.)</a:t>
            </a:r>
          </a:p>
          <a:p>
            <a:pPr marL="0" indent="0" algn="just">
              <a:buFontTx/>
              <a:buNone/>
            </a:pPr>
            <a:r>
              <a:rPr lang="en-US" dirty="0"/>
              <a:t>- Le</a:t>
            </a:r>
            <a:r>
              <a:rPr lang="fr-BE" sz="1200" dirty="0">
                <a:solidFill>
                  <a:prstClr val="black"/>
                </a:solidFill>
              </a:rPr>
              <a:t>·la</a:t>
            </a:r>
            <a:r>
              <a:rPr lang="en-US" dirty="0"/>
              <a:t> </a:t>
            </a:r>
            <a:r>
              <a:rPr lang="en-US" dirty="0" err="1"/>
              <a:t>jeune</a:t>
            </a:r>
            <a:r>
              <a:rPr lang="en-US" dirty="0"/>
              <a:t> a-t-il</a:t>
            </a:r>
            <a:r>
              <a:rPr lang="fr-BE" sz="1200" dirty="0">
                <a:solidFill>
                  <a:prstClr val="black"/>
                </a:solidFill>
              </a:rPr>
              <a:t>·elle</a:t>
            </a:r>
            <a:r>
              <a:rPr lang="en-US" dirty="0"/>
              <a:t> </a:t>
            </a:r>
            <a:r>
              <a:rPr lang="en-US" dirty="0" err="1"/>
              <a:t>inventé</a:t>
            </a:r>
            <a:r>
              <a:rPr lang="en-US" dirty="0"/>
              <a:t> </a:t>
            </a:r>
            <a:r>
              <a:rPr lang="en-US" dirty="0" err="1"/>
              <a:t>certains</a:t>
            </a:r>
            <a:r>
              <a:rPr lang="en-US" dirty="0"/>
              <a:t> </a:t>
            </a:r>
            <a:r>
              <a:rPr lang="en-US" dirty="0" err="1"/>
              <a:t>éléments</a:t>
            </a:r>
            <a:r>
              <a:rPr lang="en-US" dirty="0"/>
              <a:t> ? </a:t>
            </a:r>
            <a:r>
              <a:rPr lang="en-US" dirty="0" err="1"/>
              <a:t>Pourquoi</a:t>
            </a:r>
            <a:r>
              <a:rPr lang="en-US" dirty="0"/>
              <a:t> ? </a:t>
            </a:r>
            <a:r>
              <a:rPr lang="en-US" dirty="0" err="1"/>
              <a:t>L’importance</a:t>
            </a:r>
            <a:r>
              <a:rPr lang="en-US" dirty="0"/>
              <a:t> de </a:t>
            </a:r>
            <a:r>
              <a:rPr lang="en-US" dirty="0" err="1"/>
              <a:t>travailler</a:t>
            </a:r>
            <a:r>
              <a:rPr lang="en-US" dirty="0"/>
              <a:t> sur les " je ne </a:t>
            </a:r>
            <a:r>
              <a:rPr lang="en-US" dirty="0" err="1"/>
              <a:t>sais</a:t>
            </a:r>
            <a:r>
              <a:rPr lang="en-US" dirty="0"/>
              <a:t> pas ".</a:t>
            </a:r>
          </a:p>
          <a:p>
            <a:pPr marL="0" indent="0" algn="just">
              <a:buFontTx/>
              <a:buNone/>
            </a:pPr>
            <a:r>
              <a:rPr lang="en-US" dirty="0"/>
              <a:t>- Le regard du</a:t>
            </a:r>
            <a:r>
              <a:rPr lang="fr-BE" sz="1200" dirty="0">
                <a:solidFill>
                  <a:prstClr val="black"/>
                </a:solidFill>
              </a:rPr>
              <a:t>·de la</a:t>
            </a:r>
            <a:r>
              <a:rPr lang="en-US" dirty="0"/>
              <a:t> </a:t>
            </a:r>
            <a:r>
              <a:rPr lang="en-US" dirty="0" err="1"/>
              <a:t>jeune</a:t>
            </a:r>
            <a:r>
              <a:rPr lang="en-US" dirty="0"/>
              <a:t> et </a:t>
            </a:r>
            <a:r>
              <a:rPr lang="en-US" dirty="0" err="1"/>
              <a:t>l'interprétation</a:t>
            </a:r>
            <a:r>
              <a:rPr lang="en-US" dirty="0"/>
              <a:t> </a:t>
            </a:r>
            <a:r>
              <a:rPr lang="en-US" dirty="0" err="1"/>
              <a:t>qu'en</a:t>
            </a:r>
            <a:r>
              <a:rPr lang="en-US" dirty="0"/>
              <a:t> fait </a:t>
            </a:r>
            <a:r>
              <a:rPr lang="en-US" dirty="0" err="1"/>
              <a:t>l'avocat</a:t>
            </a:r>
            <a:r>
              <a:rPr lang="fr-BE" sz="1200" dirty="0">
                <a:solidFill>
                  <a:prstClr val="black"/>
                </a:solidFill>
              </a:rPr>
              <a:t>·e</a:t>
            </a:r>
            <a:r>
              <a:rPr lang="en-US" dirty="0"/>
              <a:t>, le </a:t>
            </a:r>
            <a:r>
              <a:rPr lang="en-US" dirty="0" err="1"/>
              <a:t>biais</a:t>
            </a:r>
            <a:r>
              <a:rPr lang="en-US" dirty="0"/>
              <a:t> </a:t>
            </a:r>
            <a:r>
              <a:rPr lang="en-US" dirty="0" err="1"/>
              <a:t>culturel</a:t>
            </a:r>
            <a:r>
              <a:rPr lang="en-US" dirty="0"/>
              <a:t> qui a </a:t>
            </a:r>
            <a:r>
              <a:rPr lang="en-US" dirty="0" err="1"/>
              <a:t>certainement</a:t>
            </a:r>
            <a:r>
              <a:rPr lang="en-US" dirty="0"/>
              <a:t> </a:t>
            </a:r>
            <a:r>
              <a:rPr lang="en-US" dirty="0" err="1"/>
              <a:t>invité</a:t>
            </a:r>
            <a:r>
              <a:rPr lang="en-US" dirty="0"/>
              <a:t> </a:t>
            </a:r>
            <a:r>
              <a:rPr lang="en-US" dirty="0" err="1"/>
              <a:t>chacun</a:t>
            </a:r>
            <a:r>
              <a:rPr lang="fr-BE" sz="1200" dirty="0">
                <a:solidFill>
                  <a:prstClr val="black"/>
                </a:solidFill>
              </a:rPr>
              <a:t>·e</a:t>
            </a:r>
            <a:r>
              <a:rPr lang="en-US" dirty="0"/>
              <a:t> à </a:t>
            </a:r>
            <a:r>
              <a:rPr lang="en-US" dirty="0" err="1"/>
              <a:t>l'interpréter</a:t>
            </a:r>
            <a:r>
              <a:rPr lang="en-US" dirty="0"/>
              <a:t> </a:t>
            </a:r>
            <a:r>
              <a:rPr lang="en-US" dirty="0" err="1"/>
              <a:t>différemment</a:t>
            </a:r>
            <a:r>
              <a:rPr lang="en-US" dirty="0"/>
              <a:t>.</a:t>
            </a:r>
          </a:p>
          <a:p>
            <a:pPr marL="0" indent="0" algn="just">
              <a:buFontTx/>
              <a:buNone/>
            </a:pPr>
            <a:r>
              <a:rPr lang="en-US" dirty="0"/>
              <a:t>- Le manque de </a:t>
            </a:r>
            <a:r>
              <a:rPr lang="en-US" dirty="0" err="1"/>
              <a:t>vocabulaire</a:t>
            </a:r>
            <a:r>
              <a:rPr lang="en-US" dirty="0"/>
              <a:t> pour </a:t>
            </a:r>
            <a:r>
              <a:rPr lang="en-US" dirty="0" err="1"/>
              <a:t>évoquer</a:t>
            </a:r>
            <a:r>
              <a:rPr lang="en-US" dirty="0"/>
              <a:t> </a:t>
            </a:r>
            <a:r>
              <a:rPr lang="en-US" dirty="0" err="1"/>
              <a:t>certains</a:t>
            </a:r>
            <a:r>
              <a:rPr lang="en-US" dirty="0"/>
              <a:t> faits </a:t>
            </a:r>
            <a:r>
              <a:rPr lang="en-US" dirty="0" err="1"/>
              <a:t>ou</a:t>
            </a:r>
            <a:r>
              <a:rPr lang="en-US" dirty="0"/>
              <a:t> sentiments et le </a:t>
            </a:r>
            <a:r>
              <a:rPr lang="en-US" dirty="0" err="1"/>
              <a:t>rôle</a:t>
            </a:r>
            <a:r>
              <a:rPr lang="en-US" dirty="0"/>
              <a:t> de </a:t>
            </a:r>
            <a:r>
              <a:rPr lang="en-US" dirty="0" err="1"/>
              <a:t>l'avocat</a:t>
            </a:r>
            <a:r>
              <a:rPr lang="fr-BE" sz="1200" dirty="0">
                <a:solidFill>
                  <a:prstClr val="black"/>
                </a:solidFill>
              </a:rPr>
              <a:t>·e</a:t>
            </a:r>
            <a:r>
              <a:rPr lang="en-US" dirty="0"/>
              <a:t> pour </a:t>
            </a:r>
            <a:r>
              <a:rPr lang="en-US" dirty="0" err="1"/>
              <a:t>réussir</a:t>
            </a:r>
            <a:r>
              <a:rPr lang="en-US" dirty="0"/>
              <a:t> à </a:t>
            </a:r>
            <a:r>
              <a:rPr lang="en-US" dirty="0" err="1"/>
              <a:t>recueillir</a:t>
            </a:r>
            <a:r>
              <a:rPr lang="en-US" dirty="0"/>
              <a:t> la parole du/de la </a:t>
            </a:r>
            <a:r>
              <a:rPr lang="en-US" dirty="0" err="1"/>
              <a:t>jeune</a:t>
            </a:r>
            <a:r>
              <a:rPr lang="en-US" dirty="0"/>
              <a:t> (et </a:t>
            </a:r>
            <a:r>
              <a:rPr lang="en-US" dirty="0" err="1"/>
              <a:t>l'aider</a:t>
            </a:r>
            <a:r>
              <a:rPr lang="en-US" dirty="0"/>
              <a:t> à la </a:t>
            </a:r>
            <a:r>
              <a:rPr lang="en-US" dirty="0" err="1"/>
              <a:t>formuler</a:t>
            </a:r>
            <a:r>
              <a:rPr lang="en-US" dirty="0"/>
              <a:t> sans </a:t>
            </a:r>
            <a:r>
              <a:rPr lang="en-US" dirty="0" err="1"/>
              <a:t>l'influencer</a:t>
            </a:r>
            <a:r>
              <a:rPr lang="en-US" dirty="0"/>
              <a:t>). </a:t>
            </a:r>
          </a:p>
          <a:p>
            <a:pPr marL="0" indent="0" algn="just">
              <a:buFontTx/>
              <a:buNone/>
            </a:pPr>
            <a:r>
              <a:rPr lang="en-US" dirty="0"/>
              <a:t>- </a:t>
            </a:r>
            <a:r>
              <a:rPr lang="en-US" dirty="0" err="1"/>
              <a:t>L'utilisation</a:t>
            </a:r>
            <a:r>
              <a:rPr lang="en-US" dirty="0"/>
              <a:t> d'un </a:t>
            </a:r>
            <a:r>
              <a:rPr lang="en-US" dirty="0" err="1"/>
              <a:t>vocabulaire</a:t>
            </a:r>
            <a:r>
              <a:rPr lang="en-US" dirty="0"/>
              <a:t> qui </a:t>
            </a:r>
            <a:r>
              <a:rPr lang="en-US" dirty="0" err="1"/>
              <a:t>n'est</a:t>
            </a:r>
            <a:r>
              <a:rPr lang="en-US" dirty="0"/>
              <a:t> pas </a:t>
            </a:r>
            <a:r>
              <a:rPr lang="en-US" dirty="0" err="1"/>
              <a:t>compris</a:t>
            </a:r>
            <a:r>
              <a:rPr lang="en-US" dirty="0"/>
              <a:t> par </a:t>
            </a:r>
            <a:r>
              <a:rPr lang="en-US" dirty="0" err="1"/>
              <a:t>tous</a:t>
            </a:r>
            <a:r>
              <a:rPr lang="fr-BE" sz="1200" dirty="0">
                <a:solidFill>
                  <a:prstClr val="black"/>
                </a:solidFill>
              </a:rPr>
              <a:t>·tes</a:t>
            </a:r>
            <a:r>
              <a:rPr lang="en-US" dirty="0"/>
              <a:t>, un jargon.</a:t>
            </a:r>
          </a:p>
          <a:p>
            <a:pPr marL="0" indent="0" algn="just">
              <a:buFontTx/>
              <a:buNone/>
            </a:pPr>
            <a:r>
              <a:rPr lang="en-US" dirty="0"/>
              <a:t>- </a:t>
            </a:r>
            <a:r>
              <a:rPr lang="en-US" dirty="0" err="1"/>
              <a:t>L'environnement</a:t>
            </a:r>
            <a:r>
              <a:rPr lang="en-US" dirty="0"/>
              <a:t> : la </a:t>
            </a:r>
            <a:r>
              <a:rPr lang="en-US" dirty="0" err="1"/>
              <a:t>porte</a:t>
            </a:r>
            <a:r>
              <a:rPr lang="en-US" dirty="0"/>
              <a:t> ouverte </a:t>
            </a:r>
            <a:r>
              <a:rPr lang="en-US" dirty="0" err="1"/>
              <a:t>créant</a:t>
            </a:r>
            <a:r>
              <a:rPr lang="en-US" dirty="0"/>
              <a:t> des distractions pour le</a:t>
            </a:r>
            <a:r>
              <a:rPr lang="fr-BE" sz="1200" dirty="0">
                <a:solidFill>
                  <a:prstClr val="black"/>
                </a:solidFill>
              </a:rPr>
              <a:t>·la</a:t>
            </a:r>
            <a:r>
              <a:rPr lang="en-US" dirty="0"/>
              <a:t> </a:t>
            </a:r>
            <a:r>
              <a:rPr lang="en-US" dirty="0" err="1"/>
              <a:t>jeune</a:t>
            </a:r>
            <a:r>
              <a:rPr lang="en-US" dirty="0"/>
              <a:t>, le manque de </a:t>
            </a:r>
            <a:r>
              <a:rPr lang="en-US" dirty="0" err="1"/>
              <a:t>confidentialité</a:t>
            </a:r>
            <a:r>
              <a:rPr lang="en-US" dirty="0"/>
              <a:t>, le </a:t>
            </a:r>
            <a:r>
              <a:rPr lang="en-US" dirty="0" err="1"/>
              <a:t>téléphone</a:t>
            </a:r>
            <a:r>
              <a:rPr lang="en-US" dirty="0"/>
              <a:t> sur la table.</a:t>
            </a:r>
          </a:p>
          <a:p>
            <a:pPr marL="0" indent="0" algn="just">
              <a:buFontTx/>
              <a:buNone/>
            </a:pPr>
            <a:r>
              <a:rPr lang="en-US" dirty="0"/>
              <a:t>- Le fait que </a:t>
            </a:r>
            <a:r>
              <a:rPr lang="en-US" dirty="0" err="1"/>
              <a:t>l'avocat</a:t>
            </a:r>
            <a:r>
              <a:rPr lang="fr-BE" sz="1200" dirty="0">
                <a:solidFill>
                  <a:prstClr val="black"/>
                </a:solidFill>
              </a:rPr>
              <a:t>·e</a:t>
            </a:r>
            <a:r>
              <a:rPr lang="en-US" dirty="0"/>
              <a:t> </a:t>
            </a:r>
            <a:r>
              <a:rPr lang="en-US" dirty="0" err="1"/>
              <a:t>soit</a:t>
            </a:r>
            <a:r>
              <a:rPr lang="en-US" dirty="0"/>
              <a:t> </a:t>
            </a:r>
            <a:r>
              <a:rPr lang="en-US" dirty="0" err="1"/>
              <a:t>pressé</a:t>
            </a:r>
            <a:r>
              <a:rPr lang="fr-BE" sz="1200" dirty="0">
                <a:solidFill>
                  <a:prstClr val="black"/>
                </a:solidFill>
              </a:rPr>
              <a:t>·e</a:t>
            </a:r>
            <a:r>
              <a:rPr lang="en-US" dirty="0"/>
              <a:t> : comment </a:t>
            </a:r>
            <a:r>
              <a:rPr lang="en-US" dirty="0" err="1"/>
              <a:t>cela</a:t>
            </a:r>
            <a:r>
              <a:rPr lang="en-US" dirty="0"/>
              <a:t> se </a:t>
            </a:r>
            <a:r>
              <a:rPr lang="en-US" dirty="0" err="1"/>
              <a:t>traduit</a:t>
            </a:r>
            <a:r>
              <a:rPr lang="en-US" dirty="0"/>
              <a:t>-il dans son </a:t>
            </a:r>
            <a:r>
              <a:rPr lang="en-US" dirty="0" err="1"/>
              <a:t>langage</a:t>
            </a:r>
            <a:r>
              <a:rPr lang="en-US" dirty="0"/>
              <a:t> </a:t>
            </a:r>
            <a:r>
              <a:rPr lang="en-US" dirty="0" err="1"/>
              <a:t>corporel</a:t>
            </a:r>
            <a:r>
              <a:rPr lang="en-US" dirty="0"/>
              <a:t>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43639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Jeu de </a:t>
            </a:r>
            <a:r>
              <a:rPr lang="en-GB" sz="1200" b="1" kern="1200" dirty="0" err="1">
                <a:solidFill>
                  <a:schemeClr val="tx1"/>
                </a:solidFill>
                <a:effectLst/>
                <a:latin typeface="+mn-lt"/>
                <a:ea typeface="+mn-ea"/>
                <a:cs typeface="+mn-cs"/>
              </a:rPr>
              <a:t>rôle</a:t>
            </a:r>
            <a:endParaRPr lang="en-GB" sz="1200" b="1"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r>
              <a:rPr lang="en-GB" sz="1200" b="0" kern="1200" dirty="0" err="1">
                <a:solidFill>
                  <a:schemeClr val="tx1"/>
                </a:solidFill>
                <a:effectLst/>
                <a:latin typeface="+mn-lt"/>
                <a:ea typeface="+mn-ea"/>
                <a:cs typeface="+mn-cs"/>
              </a:rPr>
              <a:t>Voici</a:t>
            </a:r>
            <a:r>
              <a:rPr lang="en-GB" sz="1200" b="0" kern="1200" dirty="0">
                <a:solidFill>
                  <a:schemeClr val="tx1"/>
                </a:solidFill>
                <a:effectLst/>
                <a:latin typeface="+mn-lt"/>
                <a:ea typeface="+mn-ea"/>
                <a:cs typeface="+mn-cs"/>
              </a:rPr>
              <a:t> les fiches pour la situation, les deux </a:t>
            </a:r>
            <a:r>
              <a:rPr lang="en-GB" sz="1200" b="0" kern="120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et les </a:t>
            </a:r>
            <a:r>
              <a:rPr lang="en-GB" sz="1200" b="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a:t>
            </a:r>
            <a:r>
              <a:rPr lang="en-GB" sz="1200" b="0" kern="1200" dirty="0" err="1">
                <a:solidFill>
                  <a:schemeClr val="tx1"/>
                </a:solidFill>
                <a:effectLst/>
                <a:latin typeface="+mn-lt"/>
                <a:ea typeface="+mn-ea"/>
                <a:cs typeface="+mn-cs"/>
              </a:rPr>
              <a:t>adaptez</a:t>
            </a:r>
            <a:r>
              <a:rPr lang="en-GB" sz="1200" b="0" kern="1200" dirty="0">
                <a:solidFill>
                  <a:schemeClr val="tx1"/>
                </a:solidFill>
                <a:effectLst/>
                <a:latin typeface="+mn-lt"/>
                <a:ea typeface="+mn-ea"/>
                <a:cs typeface="+mn-cs"/>
              </a:rPr>
              <a:t>-les et </a:t>
            </a:r>
            <a:r>
              <a:rPr lang="en-GB" sz="1200" b="0" kern="1200" dirty="0" err="1">
                <a:solidFill>
                  <a:schemeClr val="tx1"/>
                </a:solidFill>
                <a:effectLst/>
                <a:latin typeface="+mn-lt"/>
                <a:ea typeface="+mn-ea"/>
                <a:cs typeface="+mn-cs"/>
              </a:rPr>
              <a:t>imprimez</a:t>
            </a:r>
            <a:r>
              <a:rPr lang="en-GB" sz="1200" b="0" kern="1200" dirty="0">
                <a:solidFill>
                  <a:schemeClr val="tx1"/>
                </a:solidFill>
                <a:effectLst/>
                <a:latin typeface="+mn-lt"/>
                <a:ea typeface="+mn-ea"/>
                <a:cs typeface="+mn-cs"/>
              </a:rPr>
              <a:t>-les pour les participant</a:t>
            </a:r>
            <a:r>
              <a:rPr lang="fr-BE" sz="1200" dirty="0">
                <a:solidFill>
                  <a:prstClr val="black"/>
                </a:solidFill>
              </a:rPr>
              <a:t>·e·</a:t>
            </a:r>
            <a:r>
              <a:rPr lang="en-GB" sz="1200" b="0" kern="1200" dirty="0">
                <a:solidFill>
                  <a:schemeClr val="tx1"/>
                </a:solidFill>
                <a:effectLst/>
                <a:latin typeface="+mn-lt"/>
                <a:ea typeface="+mn-ea"/>
                <a:cs typeface="+mn-cs"/>
              </a:rPr>
              <a:t>s. </a:t>
            </a:r>
            <a:r>
              <a:rPr lang="en-GB" sz="1200" b="0" kern="1200" dirty="0" err="1">
                <a:solidFill>
                  <a:schemeClr val="tx1"/>
                </a:solidFill>
                <a:effectLst/>
                <a:latin typeface="+mn-lt"/>
                <a:ea typeface="+mn-ea"/>
                <a:cs typeface="+mn-cs"/>
              </a:rPr>
              <a:t>Remettez</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une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feuille</a:t>
            </a:r>
            <a:r>
              <a:rPr lang="en-GB" sz="1200" b="0" kern="1200" dirty="0">
                <a:solidFill>
                  <a:schemeClr val="tx1"/>
                </a:solidFill>
                <a:effectLst/>
                <a:latin typeface="+mn-lt"/>
                <a:ea typeface="+mn-ea"/>
                <a:cs typeface="+mn-cs"/>
              </a:rPr>
              <a:t> "Résumé de la situation" à </a:t>
            </a:r>
            <a:r>
              <a:rPr lang="en-GB" sz="1200" b="0" kern="1200" dirty="0" err="1">
                <a:solidFill>
                  <a:schemeClr val="tx1"/>
                </a:solidFill>
                <a:effectLst/>
                <a:latin typeface="+mn-lt"/>
                <a:ea typeface="+mn-ea"/>
                <a:cs typeface="+mn-cs"/>
              </a:rPr>
              <a:t>chaque</a:t>
            </a:r>
            <a:r>
              <a:rPr lang="en-GB" sz="1200" b="0" kern="1200" dirty="0">
                <a:solidFill>
                  <a:schemeClr val="tx1"/>
                </a:solidFill>
                <a:effectLst/>
                <a:latin typeface="+mn-lt"/>
                <a:ea typeface="+mn-ea"/>
                <a:cs typeface="+mn-cs"/>
              </a:rPr>
              <a:t> participant</a:t>
            </a:r>
            <a:r>
              <a:rPr lang="fr-BE" sz="1200" dirty="0">
                <a:solidFill>
                  <a:prstClr val="black"/>
                </a:solidFill>
              </a:rPr>
              <a:t>·e</a:t>
            </a:r>
            <a:r>
              <a:rPr lang="en-GB" sz="1200" b="0" kern="1200" dirty="0">
                <a:solidFill>
                  <a:schemeClr val="tx1"/>
                </a:solidFill>
                <a:effectLst/>
                <a:latin typeface="+mn-lt"/>
                <a:ea typeface="+mn-ea"/>
                <a:cs typeface="+mn-cs"/>
              </a:rPr>
              <a:t> et </a:t>
            </a:r>
            <a:r>
              <a:rPr lang="en-GB" sz="1200" b="0" kern="1200" dirty="0" err="1">
                <a:solidFill>
                  <a:schemeClr val="tx1"/>
                </a:solidFill>
                <a:effectLst/>
                <a:latin typeface="+mn-lt"/>
                <a:ea typeface="+mn-ea"/>
                <a:cs typeface="+mn-cs"/>
              </a:rPr>
              <a:t>remettez</a:t>
            </a:r>
            <a:r>
              <a:rPr lang="en-GB" sz="1200" b="0" kern="1200" dirty="0">
                <a:solidFill>
                  <a:schemeClr val="tx1"/>
                </a:solidFill>
                <a:effectLst/>
                <a:latin typeface="+mn-lt"/>
                <a:ea typeface="+mn-ea"/>
                <a:cs typeface="+mn-cs"/>
              </a:rPr>
              <a:t> les </a:t>
            </a:r>
            <a:r>
              <a:rPr lang="en-GB" sz="1200" b="0" kern="1200" dirty="0" err="1">
                <a:solidFill>
                  <a:schemeClr val="tx1"/>
                </a:solidFill>
                <a:effectLst/>
                <a:latin typeface="+mn-lt"/>
                <a:ea typeface="+mn-ea"/>
                <a:cs typeface="+mn-cs"/>
              </a:rPr>
              <a:t>feuilles</a:t>
            </a:r>
            <a:r>
              <a:rPr lang="en-GB" sz="1200" b="0" kern="1200" dirty="0">
                <a:solidFill>
                  <a:schemeClr val="tx1"/>
                </a:solidFill>
                <a:effectLst/>
                <a:latin typeface="+mn-lt"/>
                <a:ea typeface="+mn-ea"/>
                <a:cs typeface="+mn-cs"/>
              </a:rPr>
              <a:t> des </a:t>
            </a:r>
            <a:r>
              <a:rPr lang="en-GB" sz="1200" b="0" kern="120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a:t>
            </a:r>
            <a:r>
              <a:rPr lang="en-GB" sz="1200" b="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à </a:t>
            </a:r>
            <a:r>
              <a:rPr lang="en-GB" sz="1200" b="0" kern="1200" dirty="0" err="1">
                <a:solidFill>
                  <a:schemeClr val="tx1"/>
                </a:solidFill>
                <a:effectLst/>
                <a:latin typeface="+mn-lt"/>
                <a:ea typeface="+mn-ea"/>
                <a:cs typeface="+mn-cs"/>
              </a:rPr>
              <a:t>chaque</a:t>
            </a:r>
            <a:r>
              <a:rPr lang="en-GB" sz="1200" b="0" kern="1200" dirty="0">
                <a:solidFill>
                  <a:schemeClr val="tx1"/>
                </a:solidFill>
                <a:effectLst/>
                <a:latin typeface="+mn-lt"/>
                <a:ea typeface="+mn-ea"/>
                <a:cs typeface="+mn-cs"/>
              </a:rPr>
              <a:t> participant</a:t>
            </a:r>
            <a:r>
              <a:rPr lang="fr-BE" sz="1200" dirty="0">
                <a:solidFill>
                  <a:prstClr val="black"/>
                </a:solidFill>
              </a:rPr>
              <a:t>·e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en</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fonction</a:t>
            </a:r>
            <a:r>
              <a:rPr lang="en-GB" sz="1200" b="0" kern="1200" dirty="0">
                <a:solidFill>
                  <a:schemeClr val="tx1"/>
                </a:solidFill>
                <a:effectLst/>
                <a:latin typeface="+mn-lt"/>
                <a:ea typeface="+mn-ea"/>
                <a:cs typeface="+mn-cs"/>
              </a:rPr>
              <a:t> de </a:t>
            </a:r>
            <a:r>
              <a:rPr lang="en-GB" sz="1200" b="0" kern="1200" dirty="0" err="1">
                <a:solidFill>
                  <a:schemeClr val="tx1"/>
                </a:solidFill>
                <a:effectLst/>
                <a:latin typeface="+mn-lt"/>
                <a:ea typeface="+mn-ea"/>
                <a:cs typeface="+mn-cs"/>
              </a:rPr>
              <a:t>leur</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rôle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Supprimez</a:t>
            </a:r>
            <a:r>
              <a:rPr lang="en-GB" sz="1200" b="0" kern="1200" dirty="0">
                <a:solidFill>
                  <a:schemeClr val="tx1"/>
                </a:solidFill>
                <a:effectLst/>
                <a:latin typeface="+mn-lt"/>
                <a:ea typeface="+mn-ea"/>
                <a:cs typeface="+mn-cs"/>
              </a:rPr>
              <a:t>-les de la </a:t>
            </a:r>
            <a:r>
              <a:rPr lang="en-GB" sz="1200" b="0" kern="1200" dirty="0" err="1">
                <a:solidFill>
                  <a:schemeClr val="tx1"/>
                </a:solidFill>
                <a:effectLst/>
                <a:latin typeface="+mn-lt"/>
                <a:ea typeface="+mn-ea"/>
                <a:cs typeface="+mn-cs"/>
              </a:rPr>
              <a:t>présentation</a:t>
            </a:r>
            <a:r>
              <a:rPr lang="en-GB" sz="1200" b="0" kern="1200" dirty="0">
                <a:solidFill>
                  <a:schemeClr val="tx1"/>
                </a:solidFill>
                <a:effectLst/>
                <a:latin typeface="+mn-lt"/>
                <a:ea typeface="+mn-ea"/>
                <a:cs typeface="+mn-cs"/>
              </a:rPr>
              <a:t> PowerPoint.</a:t>
            </a:r>
            <a:endParaRPr lang="en-GB"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188397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Jeu de </a:t>
            </a:r>
            <a:r>
              <a:rPr lang="en-GB" sz="1200" b="1" kern="1200" dirty="0" err="1">
                <a:solidFill>
                  <a:schemeClr val="tx1"/>
                </a:solidFill>
                <a:effectLst/>
                <a:latin typeface="+mn-lt"/>
                <a:ea typeface="+mn-ea"/>
                <a:cs typeface="+mn-cs"/>
              </a:rPr>
              <a:t>rôle</a:t>
            </a:r>
            <a:endParaRPr lang="en-GB" sz="1200" b="1"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r>
              <a:rPr lang="en-GB" sz="1200" b="0" kern="1200" dirty="0" err="1">
                <a:solidFill>
                  <a:schemeClr val="tx1"/>
                </a:solidFill>
                <a:effectLst/>
                <a:latin typeface="+mn-lt"/>
                <a:ea typeface="+mn-ea"/>
                <a:cs typeface="+mn-cs"/>
              </a:rPr>
              <a:t>Voici</a:t>
            </a:r>
            <a:r>
              <a:rPr lang="en-GB" sz="1200" b="0" kern="1200" dirty="0">
                <a:solidFill>
                  <a:schemeClr val="tx1"/>
                </a:solidFill>
                <a:effectLst/>
                <a:latin typeface="+mn-lt"/>
                <a:ea typeface="+mn-ea"/>
                <a:cs typeface="+mn-cs"/>
              </a:rPr>
              <a:t> les fiches pour la situation, les deux </a:t>
            </a:r>
            <a:r>
              <a:rPr lang="en-GB" sz="1200" b="0" kern="120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et les </a:t>
            </a:r>
            <a:r>
              <a:rPr lang="en-GB" sz="1200" b="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a:t>
            </a:r>
            <a:r>
              <a:rPr lang="en-GB" sz="1200" b="0" kern="1200" dirty="0" err="1">
                <a:solidFill>
                  <a:schemeClr val="tx1"/>
                </a:solidFill>
                <a:effectLst/>
                <a:latin typeface="+mn-lt"/>
                <a:ea typeface="+mn-ea"/>
                <a:cs typeface="+mn-cs"/>
              </a:rPr>
              <a:t>adaptez</a:t>
            </a:r>
            <a:r>
              <a:rPr lang="en-GB" sz="1200" b="0" kern="1200" dirty="0">
                <a:solidFill>
                  <a:schemeClr val="tx1"/>
                </a:solidFill>
                <a:effectLst/>
                <a:latin typeface="+mn-lt"/>
                <a:ea typeface="+mn-ea"/>
                <a:cs typeface="+mn-cs"/>
              </a:rPr>
              <a:t>-les et </a:t>
            </a:r>
            <a:r>
              <a:rPr lang="en-GB" sz="1200" b="0" kern="1200" dirty="0" err="1">
                <a:solidFill>
                  <a:schemeClr val="tx1"/>
                </a:solidFill>
                <a:effectLst/>
                <a:latin typeface="+mn-lt"/>
                <a:ea typeface="+mn-ea"/>
                <a:cs typeface="+mn-cs"/>
              </a:rPr>
              <a:t>imprimez</a:t>
            </a:r>
            <a:r>
              <a:rPr lang="en-GB" sz="1200" b="0" kern="1200" dirty="0">
                <a:solidFill>
                  <a:schemeClr val="tx1"/>
                </a:solidFill>
                <a:effectLst/>
                <a:latin typeface="+mn-lt"/>
                <a:ea typeface="+mn-ea"/>
                <a:cs typeface="+mn-cs"/>
              </a:rPr>
              <a:t>-les pour les participant</a:t>
            </a:r>
            <a:r>
              <a:rPr lang="fr-BE" sz="1200" dirty="0">
                <a:solidFill>
                  <a:prstClr val="black"/>
                </a:solidFill>
              </a:rPr>
              <a:t>·e·</a:t>
            </a:r>
            <a:r>
              <a:rPr lang="en-GB" sz="1200" b="0" kern="1200" dirty="0">
                <a:solidFill>
                  <a:schemeClr val="tx1"/>
                </a:solidFill>
                <a:effectLst/>
                <a:latin typeface="+mn-lt"/>
                <a:ea typeface="+mn-ea"/>
                <a:cs typeface="+mn-cs"/>
              </a:rPr>
              <a:t>s. </a:t>
            </a:r>
            <a:r>
              <a:rPr lang="en-GB" sz="1200" b="0" kern="1200" dirty="0" err="1">
                <a:solidFill>
                  <a:schemeClr val="tx1"/>
                </a:solidFill>
                <a:effectLst/>
                <a:latin typeface="+mn-lt"/>
                <a:ea typeface="+mn-ea"/>
                <a:cs typeface="+mn-cs"/>
              </a:rPr>
              <a:t>Remettez</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une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feuille</a:t>
            </a:r>
            <a:r>
              <a:rPr lang="en-GB" sz="1200" b="0" kern="1200" dirty="0">
                <a:solidFill>
                  <a:schemeClr val="tx1"/>
                </a:solidFill>
                <a:effectLst/>
                <a:latin typeface="+mn-lt"/>
                <a:ea typeface="+mn-ea"/>
                <a:cs typeface="+mn-cs"/>
              </a:rPr>
              <a:t> "Résumé de la situation" à </a:t>
            </a:r>
            <a:r>
              <a:rPr lang="en-GB" sz="1200" b="0" kern="1200" dirty="0" err="1">
                <a:solidFill>
                  <a:schemeClr val="tx1"/>
                </a:solidFill>
                <a:effectLst/>
                <a:latin typeface="+mn-lt"/>
                <a:ea typeface="+mn-ea"/>
                <a:cs typeface="+mn-cs"/>
              </a:rPr>
              <a:t>chaque</a:t>
            </a:r>
            <a:r>
              <a:rPr lang="en-GB" sz="1200" b="0" kern="1200" dirty="0">
                <a:solidFill>
                  <a:schemeClr val="tx1"/>
                </a:solidFill>
                <a:effectLst/>
                <a:latin typeface="+mn-lt"/>
                <a:ea typeface="+mn-ea"/>
                <a:cs typeface="+mn-cs"/>
              </a:rPr>
              <a:t> participant</a:t>
            </a:r>
            <a:r>
              <a:rPr lang="fr-BE" sz="1200" dirty="0">
                <a:solidFill>
                  <a:prstClr val="black"/>
                </a:solidFill>
              </a:rPr>
              <a:t>·e</a:t>
            </a:r>
            <a:r>
              <a:rPr lang="en-GB" sz="1200" b="0" kern="1200" dirty="0">
                <a:solidFill>
                  <a:schemeClr val="tx1"/>
                </a:solidFill>
                <a:effectLst/>
                <a:latin typeface="+mn-lt"/>
                <a:ea typeface="+mn-ea"/>
                <a:cs typeface="+mn-cs"/>
              </a:rPr>
              <a:t> et </a:t>
            </a:r>
            <a:r>
              <a:rPr lang="en-GB" sz="1200" b="0" kern="1200" dirty="0" err="1">
                <a:solidFill>
                  <a:schemeClr val="tx1"/>
                </a:solidFill>
                <a:effectLst/>
                <a:latin typeface="+mn-lt"/>
                <a:ea typeface="+mn-ea"/>
                <a:cs typeface="+mn-cs"/>
              </a:rPr>
              <a:t>remettez</a:t>
            </a:r>
            <a:r>
              <a:rPr lang="en-GB" sz="1200" b="0" kern="1200" dirty="0">
                <a:solidFill>
                  <a:schemeClr val="tx1"/>
                </a:solidFill>
                <a:effectLst/>
                <a:latin typeface="+mn-lt"/>
                <a:ea typeface="+mn-ea"/>
                <a:cs typeface="+mn-cs"/>
              </a:rPr>
              <a:t> les </a:t>
            </a:r>
            <a:r>
              <a:rPr lang="en-GB" sz="1200" b="0" kern="1200" dirty="0" err="1">
                <a:solidFill>
                  <a:schemeClr val="tx1"/>
                </a:solidFill>
                <a:effectLst/>
                <a:latin typeface="+mn-lt"/>
                <a:ea typeface="+mn-ea"/>
                <a:cs typeface="+mn-cs"/>
              </a:rPr>
              <a:t>feuilles</a:t>
            </a:r>
            <a:r>
              <a:rPr lang="en-GB" sz="1200" b="0" kern="1200" dirty="0">
                <a:solidFill>
                  <a:schemeClr val="tx1"/>
                </a:solidFill>
                <a:effectLst/>
                <a:latin typeface="+mn-lt"/>
                <a:ea typeface="+mn-ea"/>
                <a:cs typeface="+mn-cs"/>
              </a:rPr>
              <a:t> des </a:t>
            </a:r>
            <a:r>
              <a:rPr lang="en-GB" sz="1200" b="0" kern="120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a:t>
            </a:r>
            <a:r>
              <a:rPr lang="en-GB" sz="1200" b="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à </a:t>
            </a:r>
            <a:r>
              <a:rPr lang="en-GB" sz="1200" b="0" kern="1200" dirty="0" err="1">
                <a:solidFill>
                  <a:schemeClr val="tx1"/>
                </a:solidFill>
                <a:effectLst/>
                <a:latin typeface="+mn-lt"/>
                <a:ea typeface="+mn-ea"/>
                <a:cs typeface="+mn-cs"/>
              </a:rPr>
              <a:t>chaque</a:t>
            </a:r>
            <a:r>
              <a:rPr lang="en-GB" sz="1200" b="0" kern="1200" dirty="0">
                <a:solidFill>
                  <a:schemeClr val="tx1"/>
                </a:solidFill>
                <a:effectLst/>
                <a:latin typeface="+mn-lt"/>
                <a:ea typeface="+mn-ea"/>
                <a:cs typeface="+mn-cs"/>
              </a:rPr>
              <a:t> participant</a:t>
            </a:r>
            <a:r>
              <a:rPr lang="fr-BE" sz="1200" dirty="0">
                <a:solidFill>
                  <a:prstClr val="black"/>
                </a:solidFill>
              </a:rPr>
              <a:t>·e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en</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fonction</a:t>
            </a:r>
            <a:r>
              <a:rPr lang="en-GB" sz="1200" b="0" kern="1200" dirty="0">
                <a:solidFill>
                  <a:schemeClr val="tx1"/>
                </a:solidFill>
                <a:effectLst/>
                <a:latin typeface="+mn-lt"/>
                <a:ea typeface="+mn-ea"/>
                <a:cs typeface="+mn-cs"/>
              </a:rPr>
              <a:t> de </a:t>
            </a:r>
            <a:r>
              <a:rPr lang="en-GB" sz="1200" b="0" kern="1200" dirty="0" err="1">
                <a:solidFill>
                  <a:schemeClr val="tx1"/>
                </a:solidFill>
                <a:effectLst/>
                <a:latin typeface="+mn-lt"/>
                <a:ea typeface="+mn-ea"/>
                <a:cs typeface="+mn-cs"/>
              </a:rPr>
              <a:t>leur</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rôle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Supprimez</a:t>
            </a:r>
            <a:r>
              <a:rPr lang="en-GB" sz="1200" b="0" kern="1200" dirty="0">
                <a:solidFill>
                  <a:schemeClr val="tx1"/>
                </a:solidFill>
                <a:effectLst/>
                <a:latin typeface="+mn-lt"/>
                <a:ea typeface="+mn-ea"/>
                <a:cs typeface="+mn-cs"/>
              </a:rPr>
              <a:t>-les de la </a:t>
            </a:r>
            <a:r>
              <a:rPr lang="en-GB" sz="1200" b="0" kern="1200" dirty="0" err="1">
                <a:solidFill>
                  <a:schemeClr val="tx1"/>
                </a:solidFill>
                <a:effectLst/>
                <a:latin typeface="+mn-lt"/>
                <a:ea typeface="+mn-ea"/>
                <a:cs typeface="+mn-cs"/>
              </a:rPr>
              <a:t>présentation</a:t>
            </a:r>
            <a:r>
              <a:rPr lang="en-GB" sz="1200" b="0" kern="1200" dirty="0">
                <a:solidFill>
                  <a:schemeClr val="tx1"/>
                </a:solidFill>
                <a:effectLst/>
                <a:latin typeface="+mn-lt"/>
                <a:ea typeface="+mn-ea"/>
                <a:cs typeface="+mn-cs"/>
              </a:rPr>
              <a:t> PowerPoint.</a:t>
            </a:r>
            <a:endParaRPr lang="en-GB"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802271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0" kern="1200" dirty="0">
                <a:solidFill>
                  <a:schemeClr val="tx1"/>
                </a:solidFill>
                <a:effectLst/>
                <a:latin typeface="+mn-lt"/>
                <a:ea typeface="+mn-ea"/>
                <a:cs typeface="+mn-cs"/>
              </a:rPr>
              <a:t>Jeu de </a:t>
            </a:r>
            <a:r>
              <a:rPr lang="en-GB" sz="1200" b="0" kern="1200" dirty="0" err="1">
                <a:solidFill>
                  <a:schemeClr val="tx1"/>
                </a:solidFill>
                <a:effectLst/>
                <a:latin typeface="+mn-lt"/>
                <a:ea typeface="+mn-ea"/>
                <a:cs typeface="+mn-cs"/>
              </a:rPr>
              <a:t>rôle</a:t>
            </a:r>
            <a:endParaRPr lang="en-GB"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r>
              <a:rPr lang="en-GB" sz="1200" b="0" kern="1200" dirty="0" err="1">
                <a:solidFill>
                  <a:schemeClr val="tx1"/>
                </a:solidFill>
                <a:effectLst/>
                <a:latin typeface="+mn-lt"/>
                <a:ea typeface="+mn-ea"/>
                <a:cs typeface="+mn-cs"/>
              </a:rPr>
              <a:t>Voici</a:t>
            </a:r>
            <a:r>
              <a:rPr lang="en-GB" sz="1200" b="0" kern="1200" dirty="0">
                <a:solidFill>
                  <a:schemeClr val="tx1"/>
                </a:solidFill>
                <a:effectLst/>
                <a:latin typeface="+mn-lt"/>
                <a:ea typeface="+mn-ea"/>
                <a:cs typeface="+mn-cs"/>
              </a:rPr>
              <a:t> les fiches pour la situation, les deux </a:t>
            </a:r>
            <a:r>
              <a:rPr lang="en-GB" sz="1200" b="0" kern="120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et les </a:t>
            </a:r>
            <a:r>
              <a:rPr lang="en-GB" sz="1200" b="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a:t>
            </a:r>
            <a:r>
              <a:rPr lang="en-GB" sz="1200" b="0" kern="1200" dirty="0" err="1">
                <a:solidFill>
                  <a:schemeClr val="tx1"/>
                </a:solidFill>
                <a:effectLst/>
                <a:latin typeface="+mn-lt"/>
                <a:ea typeface="+mn-ea"/>
                <a:cs typeface="+mn-cs"/>
              </a:rPr>
              <a:t>adaptez</a:t>
            </a:r>
            <a:r>
              <a:rPr lang="en-GB" sz="1200" b="0" kern="1200" dirty="0">
                <a:solidFill>
                  <a:schemeClr val="tx1"/>
                </a:solidFill>
                <a:effectLst/>
                <a:latin typeface="+mn-lt"/>
                <a:ea typeface="+mn-ea"/>
                <a:cs typeface="+mn-cs"/>
              </a:rPr>
              <a:t>-les et </a:t>
            </a:r>
            <a:r>
              <a:rPr lang="en-GB" sz="1200" b="0" kern="1200" dirty="0" err="1">
                <a:solidFill>
                  <a:schemeClr val="tx1"/>
                </a:solidFill>
                <a:effectLst/>
                <a:latin typeface="+mn-lt"/>
                <a:ea typeface="+mn-ea"/>
                <a:cs typeface="+mn-cs"/>
              </a:rPr>
              <a:t>imprimez</a:t>
            </a:r>
            <a:r>
              <a:rPr lang="en-GB" sz="1200" b="0" kern="1200" dirty="0">
                <a:solidFill>
                  <a:schemeClr val="tx1"/>
                </a:solidFill>
                <a:effectLst/>
                <a:latin typeface="+mn-lt"/>
                <a:ea typeface="+mn-ea"/>
                <a:cs typeface="+mn-cs"/>
              </a:rPr>
              <a:t>-les pour les participant</a:t>
            </a:r>
            <a:r>
              <a:rPr lang="fr-BE" sz="1200" dirty="0">
                <a:solidFill>
                  <a:prstClr val="black"/>
                </a:solidFill>
              </a:rPr>
              <a:t>·e·</a:t>
            </a:r>
            <a:r>
              <a:rPr lang="en-GB" sz="1200" b="0" kern="1200" dirty="0">
                <a:solidFill>
                  <a:schemeClr val="tx1"/>
                </a:solidFill>
                <a:effectLst/>
                <a:latin typeface="+mn-lt"/>
                <a:ea typeface="+mn-ea"/>
                <a:cs typeface="+mn-cs"/>
              </a:rPr>
              <a:t>s. </a:t>
            </a:r>
            <a:r>
              <a:rPr lang="en-GB" sz="1200" b="0" kern="1200" dirty="0" err="1">
                <a:solidFill>
                  <a:schemeClr val="tx1"/>
                </a:solidFill>
                <a:effectLst/>
                <a:latin typeface="+mn-lt"/>
                <a:ea typeface="+mn-ea"/>
                <a:cs typeface="+mn-cs"/>
              </a:rPr>
              <a:t>Remettez</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une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feuille</a:t>
            </a:r>
            <a:r>
              <a:rPr lang="en-GB" sz="1200" b="0" kern="1200" dirty="0">
                <a:solidFill>
                  <a:schemeClr val="tx1"/>
                </a:solidFill>
                <a:effectLst/>
                <a:latin typeface="+mn-lt"/>
                <a:ea typeface="+mn-ea"/>
                <a:cs typeface="+mn-cs"/>
              </a:rPr>
              <a:t> "Résumé de la situation" à </a:t>
            </a:r>
            <a:r>
              <a:rPr lang="en-GB" sz="1200" b="0" kern="1200" dirty="0" err="1">
                <a:solidFill>
                  <a:schemeClr val="tx1"/>
                </a:solidFill>
                <a:effectLst/>
                <a:latin typeface="+mn-lt"/>
                <a:ea typeface="+mn-ea"/>
                <a:cs typeface="+mn-cs"/>
              </a:rPr>
              <a:t>chaque</a:t>
            </a:r>
            <a:r>
              <a:rPr lang="en-GB" sz="1200" b="0" kern="1200" dirty="0">
                <a:solidFill>
                  <a:schemeClr val="tx1"/>
                </a:solidFill>
                <a:effectLst/>
                <a:latin typeface="+mn-lt"/>
                <a:ea typeface="+mn-ea"/>
                <a:cs typeface="+mn-cs"/>
              </a:rPr>
              <a:t> participant</a:t>
            </a:r>
            <a:r>
              <a:rPr lang="fr-BE" sz="1200" dirty="0">
                <a:solidFill>
                  <a:prstClr val="black"/>
                </a:solidFill>
              </a:rPr>
              <a:t>·e</a:t>
            </a:r>
            <a:r>
              <a:rPr lang="en-GB" sz="1200" b="0" kern="1200" dirty="0">
                <a:solidFill>
                  <a:schemeClr val="tx1"/>
                </a:solidFill>
                <a:effectLst/>
                <a:latin typeface="+mn-lt"/>
                <a:ea typeface="+mn-ea"/>
                <a:cs typeface="+mn-cs"/>
              </a:rPr>
              <a:t> et </a:t>
            </a:r>
            <a:r>
              <a:rPr lang="en-GB" sz="1200" b="0" kern="1200" dirty="0" err="1">
                <a:solidFill>
                  <a:schemeClr val="tx1"/>
                </a:solidFill>
                <a:effectLst/>
                <a:latin typeface="+mn-lt"/>
                <a:ea typeface="+mn-ea"/>
                <a:cs typeface="+mn-cs"/>
              </a:rPr>
              <a:t>remettez</a:t>
            </a:r>
            <a:r>
              <a:rPr lang="en-GB" sz="1200" b="0" kern="1200" dirty="0">
                <a:solidFill>
                  <a:schemeClr val="tx1"/>
                </a:solidFill>
                <a:effectLst/>
                <a:latin typeface="+mn-lt"/>
                <a:ea typeface="+mn-ea"/>
                <a:cs typeface="+mn-cs"/>
              </a:rPr>
              <a:t> les </a:t>
            </a:r>
            <a:r>
              <a:rPr lang="en-GB" sz="1200" b="0" kern="1200" dirty="0" err="1">
                <a:solidFill>
                  <a:schemeClr val="tx1"/>
                </a:solidFill>
                <a:effectLst/>
                <a:latin typeface="+mn-lt"/>
                <a:ea typeface="+mn-ea"/>
                <a:cs typeface="+mn-cs"/>
              </a:rPr>
              <a:t>feuilles</a:t>
            </a:r>
            <a:r>
              <a:rPr lang="en-GB" sz="1200" b="0" kern="1200" dirty="0">
                <a:solidFill>
                  <a:schemeClr val="tx1"/>
                </a:solidFill>
                <a:effectLst/>
                <a:latin typeface="+mn-lt"/>
                <a:ea typeface="+mn-ea"/>
                <a:cs typeface="+mn-cs"/>
              </a:rPr>
              <a:t> des </a:t>
            </a:r>
            <a:r>
              <a:rPr lang="en-GB" sz="1200" b="0" kern="1200" dirty="0" err="1">
                <a:solidFill>
                  <a:schemeClr val="tx1"/>
                </a:solidFill>
                <a:effectLst/>
                <a:latin typeface="+mn-lt"/>
                <a:ea typeface="+mn-ea"/>
                <a:cs typeface="+mn-cs"/>
              </a:rPr>
              <a:t>acteur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a:t>
            </a:r>
            <a:r>
              <a:rPr lang="en-GB" sz="1200" b="0" kern="1200" dirty="0" err="1">
                <a:solidFill>
                  <a:schemeClr val="tx1"/>
                </a:solidFill>
                <a:effectLst/>
                <a:latin typeface="+mn-lt"/>
                <a:ea typeface="+mn-ea"/>
                <a:cs typeface="+mn-cs"/>
              </a:rPr>
              <a:t>observateur</a:t>
            </a:r>
            <a:r>
              <a:rPr lang="fr-BE" sz="1200" dirty="0">
                <a:solidFill>
                  <a:prstClr val="black"/>
                </a:solidFill>
              </a:rPr>
              <a:t>·</a:t>
            </a:r>
            <a:r>
              <a:rPr lang="fr-BE" sz="1200" dirty="0" err="1">
                <a:solidFill>
                  <a:prstClr val="black"/>
                </a:solidFill>
              </a:rPr>
              <a:t>ice</a:t>
            </a:r>
            <a:r>
              <a:rPr lang="fr-BE" sz="1200" dirty="0">
                <a:solidFill>
                  <a:prstClr val="black"/>
                </a:solidFill>
              </a:rPr>
              <a:t>·</a:t>
            </a:r>
            <a:r>
              <a:rPr lang="en-GB" sz="1200" b="0" kern="1200" dirty="0">
                <a:solidFill>
                  <a:schemeClr val="tx1"/>
                </a:solidFill>
                <a:effectLst/>
                <a:latin typeface="+mn-lt"/>
                <a:ea typeface="+mn-ea"/>
                <a:cs typeface="+mn-cs"/>
              </a:rPr>
              <a:t>s à </a:t>
            </a:r>
            <a:r>
              <a:rPr lang="en-GB" sz="1200" b="0" kern="1200" dirty="0" err="1">
                <a:solidFill>
                  <a:schemeClr val="tx1"/>
                </a:solidFill>
                <a:effectLst/>
                <a:latin typeface="+mn-lt"/>
                <a:ea typeface="+mn-ea"/>
                <a:cs typeface="+mn-cs"/>
              </a:rPr>
              <a:t>chaque</a:t>
            </a:r>
            <a:r>
              <a:rPr lang="en-GB" sz="1200" b="0" kern="1200" dirty="0">
                <a:solidFill>
                  <a:schemeClr val="tx1"/>
                </a:solidFill>
                <a:effectLst/>
                <a:latin typeface="+mn-lt"/>
                <a:ea typeface="+mn-ea"/>
                <a:cs typeface="+mn-cs"/>
              </a:rPr>
              <a:t> participant</a:t>
            </a:r>
            <a:r>
              <a:rPr lang="fr-BE" sz="1200" dirty="0">
                <a:solidFill>
                  <a:prstClr val="black"/>
                </a:solidFill>
              </a:rPr>
              <a:t>·e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en</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fonction</a:t>
            </a:r>
            <a:r>
              <a:rPr lang="en-GB" sz="1200" b="0" kern="1200" dirty="0">
                <a:solidFill>
                  <a:schemeClr val="tx1"/>
                </a:solidFill>
                <a:effectLst/>
                <a:latin typeface="+mn-lt"/>
                <a:ea typeface="+mn-ea"/>
                <a:cs typeface="+mn-cs"/>
              </a:rPr>
              <a:t> de </a:t>
            </a:r>
            <a:r>
              <a:rPr lang="en-GB" sz="1200" b="0" kern="1200" dirty="0" err="1">
                <a:solidFill>
                  <a:schemeClr val="tx1"/>
                </a:solidFill>
                <a:effectLst/>
                <a:latin typeface="+mn-lt"/>
                <a:ea typeface="+mn-ea"/>
                <a:cs typeface="+mn-cs"/>
              </a:rPr>
              <a:t>leur</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rôle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Supprimez</a:t>
            </a:r>
            <a:r>
              <a:rPr lang="en-GB" sz="1200" b="0" kern="1200" dirty="0">
                <a:solidFill>
                  <a:schemeClr val="tx1"/>
                </a:solidFill>
                <a:effectLst/>
                <a:latin typeface="+mn-lt"/>
                <a:ea typeface="+mn-ea"/>
                <a:cs typeface="+mn-cs"/>
              </a:rPr>
              <a:t>-les de la </a:t>
            </a:r>
            <a:r>
              <a:rPr lang="en-GB" sz="1200" b="0" kern="1200" dirty="0" err="1">
                <a:solidFill>
                  <a:schemeClr val="tx1"/>
                </a:solidFill>
                <a:effectLst/>
                <a:latin typeface="+mn-lt"/>
                <a:ea typeface="+mn-ea"/>
                <a:cs typeface="+mn-cs"/>
              </a:rPr>
              <a:t>présentation</a:t>
            </a:r>
            <a:r>
              <a:rPr lang="en-GB" sz="1200" b="0" kern="1200" dirty="0">
                <a:solidFill>
                  <a:schemeClr val="tx1"/>
                </a:solidFill>
                <a:effectLst/>
                <a:latin typeface="+mn-lt"/>
                <a:ea typeface="+mn-ea"/>
                <a:cs typeface="+mn-cs"/>
              </a:rPr>
              <a:t> PowerPoint.</a:t>
            </a:r>
            <a:endParaRPr lang="en-GB"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99799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4043831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54899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906168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281133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096369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424551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323166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GB">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403103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e la date 2"/>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GB">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390527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GB">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010070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52373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46374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681023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596968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767091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574312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524551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249909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308034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GB">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964658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e la date 2"/>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GB">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638861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GB">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26383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41250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950282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914342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355633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00811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34062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GB">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85155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e la date 2"/>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GB">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99200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GB">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74314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54075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35593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302447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940469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EC1D5-5506-4CF7-8D94-E39AE9958AAD}" type="datetimeFigureOut">
              <a:rPr lang="en-GB" smtClean="0">
                <a:solidFill>
                  <a:prstClr val="black">
                    <a:tint val="75000"/>
                  </a:prstClr>
                </a:solidFill>
              </a:rPr>
              <a:pPr/>
              <a:t>22/03/2023</a:t>
            </a:fld>
            <a:endParaRPr lang="en-GB">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4546284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488E8A8-1127-461C-B276-1561DA8E25BF}"/>
              </a:ext>
            </a:extLst>
          </p:cNvPr>
          <p:cNvSpPr>
            <a:spLocks noGrp="1"/>
          </p:cNvSpPr>
          <p:nvPr>
            <p:ph type="ctrTitle"/>
          </p:nvPr>
        </p:nvSpPr>
        <p:spPr>
          <a:xfrm>
            <a:off x="2459210" y="776916"/>
            <a:ext cx="9144000" cy="2387600"/>
          </a:xfrm>
        </p:spPr>
        <p:txBody>
          <a:bodyPr/>
          <a:lstStyle/>
          <a:p>
            <a:r>
              <a:rPr lang="en-GB" dirty="0">
                <a:solidFill>
                  <a:srgbClr val="EC7F20"/>
                </a:solidFill>
              </a:rPr>
              <a:t>Titre de la formation/session</a:t>
            </a:r>
            <a:endParaRPr lang="fr-BE" dirty="0">
              <a:solidFill>
                <a:srgbClr val="EC7F20"/>
              </a:solidFill>
            </a:endParaRPr>
          </a:p>
        </p:txBody>
      </p:sp>
      <p:sp>
        <p:nvSpPr>
          <p:cNvPr id="5"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459210" y="3537123"/>
            <a:ext cx="9144000" cy="1655762"/>
          </a:xfrm>
        </p:spPr>
        <p:txBody>
          <a:bodyPr/>
          <a:lstStyle/>
          <a:p>
            <a:r>
              <a:rPr lang="fr-BE" dirty="0">
                <a:solidFill>
                  <a:srgbClr val="FF9933"/>
                </a:solidFill>
              </a:rPr>
              <a:t>Date + Nom et adresse mail du formateur ou de la formatrice</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pic>
        <p:nvPicPr>
          <p:cNvPr id="2" name="Image 1" descr="Une image contenant texte&#10;&#10;Description générée automatiquement">
            <a:extLst>
              <a:ext uri="{FF2B5EF4-FFF2-40B4-BE49-F238E27FC236}">
                <a16:creationId xmlns:a16="http://schemas.microsoft.com/office/drawing/2014/main" id="{0770105B-1810-F899-E613-FEB3B3BE7A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439501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473811" y="118116"/>
            <a:ext cx="290168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err="1">
                <a:solidFill>
                  <a:schemeClr val="bg1"/>
                </a:solidFill>
              </a:rPr>
              <a:t>Partie</a:t>
            </a:r>
            <a:r>
              <a:rPr lang="en-GB" sz="2000" b="1" dirty="0">
                <a:solidFill>
                  <a:schemeClr val="bg1"/>
                </a:solidFill>
              </a:rPr>
              <a:t> 1 – Jeu de </a:t>
            </a:r>
            <a:r>
              <a:rPr lang="en-GB" sz="2000" b="1" dirty="0" err="1">
                <a:solidFill>
                  <a:schemeClr val="bg1"/>
                </a:solidFill>
              </a:rPr>
              <a:t>rôle</a:t>
            </a:r>
            <a:endParaRPr lang="fr-BE" sz="2000" b="1" dirty="0">
              <a:solidFill>
                <a:schemeClr val="bg1"/>
              </a:solidFill>
            </a:endParaRPr>
          </a:p>
        </p:txBody>
      </p:sp>
      <p:sp>
        <p:nvSpPr>
          <p:cNvPr id="12" name="ZoneTexte 11">
            <a:extLst>
              <a:ext uri="{FF2B5EF4-FFF2-40B4-BE49-F238E27FC236}">
                <a16:creationId xmlns:a16="http://schemas.microsoft.com/office/drawing/2014/main" id="{31378776-A142-408E-9964-67E8A49530E5}"/>
              </a:ext>
            </a:extLst>
          </p:cNvPr>
          <p:cNvSpPr txBox="1"/>
          <p:nvPr/>
        </p:nvSpPr>
        <p:spPr>
          <a:xfrm>
            <a:off x="4662791" y="1426899"/>
            <a:ext cx="5896821" cy="400110"/>
          </a:xfrm>
          <a:prstGeom prst="rect">
            <a:avLst/>
          </a:prstGeom>
          <a:noFill/>
        </p:spPr>
        <p:txBody>
          <a:bodyPr wrap="square" rtlCol="0">
            <a:spAutoFit/>
          </a:bodyPr>
          <a:lstStyle/>
          <a:p>
            <a:r>
              <a:rPr lang="en-GB" sz="2000" dirty="0" err="1">
                <a:solidFill>
                  <a:prstClr val="black"/>
                </a:solidFill>
              </a:rPr>
              <a:t>Informations</a:t>
            </a:r>
            <a:r>
              <a:rPr lang="en-GB" sz="2000" dirty="0">
                <a:solidFill>
                  <a:prstClr val="black"/>
                </a:solidFill>
              </a:rPr>
              <a:t> pour le</a:t>
            </a:r>
            <a:r>
              <a:rPr lang="fr-BE" sz="2000" dirty="0"/>
              <a:t>·la</a:t>
            </a:r>
            <a:r>
              <a:rPr lang="en-GB" sz="2000" dirty="0">
                <a:solidFill>
                  <a:prstClr val="black"/>
                </a:solidFill>
              </a:rPr>
              <a:t> </a:t>
            </a:r>
            <a:r>
              <a:rPr lang="en-GB" sz="2000" dirty="0" err="1">
                <a:solidFill>
                  <a:prstClr val="black"/>
                </a:solidFill>
              </a:rPr>
              <a:t>formateur</a:t>
            </a:r>
            <a:r>
              <a:rPr lang="fr-BE" sz="2000" dirty="0"/>
              <a:t>·</a:t>
            </a:r>
            <a:r>
              <a:rPr lang="fr-BE" sz="2000" dirty="0" err="1"/>
              <a:t>ice</a:t>
            </a:r>
            <a:endParaRPr lang="en-GB" sz="2000" dirty="0">
              <a:solidFill>
                <a:prstClr val="black"/>
              </a:solidFill>
            </a:endParaRPr>
          </a:p>
        </p:txBody>
      </p:sp>
      <p:pic>
        <p:nvPicPr>
          <p:cNvPr id="2" name="Image 1"/>
          <p:cNvPicPr>
            <a:picLocks noChangeAspect="1"/>
          </p:cNvPicPr>
          <p:nvPr/>
        </p:nvPicPr>
        <p:blipFill>
          <a:blip r:embed="rId4"/>
          <a:stretch>
            <a:fillRect/>
          </a:stretch>
        </p:blipFill>
        <p:spPr>
          <a:xfrm>
            <a:off x="9847254" y="230658"/>
            <a:ext cx="1603848" cy="1624410"/>
          </a:xfrm>
          <a:prstGeom prst="rect">
            <a:avLst/>
          </a:prstGeom>
        </p:spPr>
      </p:pic>
      <p:sp>
        <p:nvSpPr>
          <p:cNvPr id="3" name="ZoneTexte 2"/>
          <p:cNvSpPr txBox="1"/>
          <p:nvPr/>
        </p:nvSpPr>
        <p:spPr>
          <a:xfrm>
            <a:off x="4454234" y="230658"/>
            <a:ext cx="5055527" cy="954107"/>
          </a:xfrm>
          <a:prstGeom prst="rect">
            <a:avLst/>
          </a:prstGeom>
          <a:noFill/>
        </p:spPr>
        <p:txBody>
          <a:bodyPr wrap="square" rtlCol="0">
            <a:spAutoFit/>
          </a:bodyPr>
          <a:lstStyle/>
          <a:p>
            <a:pPr algn="ctr"/>
            <a:r>
              <a:rPr lang="en-GB" sz="2800" dirty="0">
                <a:solidFill>
                  <a:srgbClr val="EC7F20"/>
                </a:solidFill>
              </a:rPr>
              <a:t>Situation 2 - Audience de cabinet de Lauren </a:t>
            </a:r>
          </a:p>
        </p:txBody>
      </p:sp>
      <p:sp>
        <p:nvSpPr>
          <p:cNvPr id="8" name="ZoneTexte 7"/>
          <p:cNvSpPr txBox="1"/>
          <p:nvPr/>
        </p:nvSpPr>
        <p:spPr>
          <a:xfrm>
            <a:off x="3235569" y="2813538"/>
            <a:ext cx="2714516" cy="923330"/>
          </a:xfrm>
          <a:prstGeom prst="rect">
            <a:avLst/>
          </a:prstGeom>
          <a:noFill/>
        </p:spPr>
        <p:txBody>
          <a:bodyPr wrap="square" rtlCol="0">
            <a:spAutoFit/>
          </a:bodyPr>
          <a:lstStyle/>
          <a:p>
            <a:pPr algn="just"/>
            <a:r>
              <a:rPr lang="en-GB" dirty="0" err="1"/>
              <a:t>Lisez</a:t>
            </a:r>
            <a:r>
              <a:rPr lang="en-GB" dirty="0"/>
              <a:t> les </a:t>
            </a:r>
            <a:r>
              <a:rPr lang="en-GB" dirty="0" err="1"/>
              <a:t>informations</a:t>
            </a:r>
            <a:r>
              <a:rPr lang="en-GB" dirty="0"/>
              <a:t> pour </a:t>
            </a:r>
            <a:r>
              <a:rPr lang="en-GB" dirty="0" err="1"/>
              <a:t>le·la</a:t>
            </a:r>
            <a:r>
              <a:rPr lang="en-GB" dirty="0"/>
              <a:t> </a:t>
            </a:r>
            <a:r>
              <a:rPr lang="en-GB" dirty="0" err="1"/>
              <a:t>formateur</a:t>
            </a:r>
            <a:r>
              <a:rPr lang="fr-BE" sz="1800" dirty="0"/>
              <a:t>·</a:t>
            </a:r>
            <a:r>
              <a:rPr lang="fr-BE" sz="1800" dirty="0" err="1"/>
              <a:t>ice</a:t>
            </a:r>
            <a:r>
              <a:rPr lang="en-GB" dirty="0"/>
              <a:t> dans la </a:t>
            </a:r>
            <a:r>
              <a:rPr lang="en-GB" dirty="0" err="1"/>
              <a:t>partie</a:t>
            </a:r>
            <a:r>
              <a:rPr lang="en-GB" dirty="0"/>
              <a:t> </a:t>
            </a:r>
            <a:r>
              <a:rPr lang="en-GB" dirty="0" err="1"/>
              <a:t>commentaires</a:t>
            </a:r>
            <a:endParaRPr lang="en-GB" dirty="0"/>
          </a:p>
        </p:txBody>
      </p:sp>
      <p:sp>
        <p:nvSpPr>
          <p:cNvPr id="14" name="ZoneTexte 13"/>
          <p:cNvSpPr txBox="1"/>
          <p:nvPr/>
        </p:nvSpPr>
        <p:spPr>
          <a:xfrm>
            <a:off x="7734300" y="2110987"/>
            <a:ext cx="3132719" cy="369332"/>
          </a:xfrm>
          <a:prstGeom prst="rect">
            <a:avLst/>
          </a:prstGeom>
          <a:noFill/>
        </p:spPr>
        <p:txBody>
          <a:bodyPr wrap="square" rtlCol="0">
            <a:spAutoFit/>
          </a:bodyPr>
          <a:lstStyle/>
          <a:p>
            <a:r>
              <a:rPr lang="en-GB" dirty="0"/>
              <a:t>Comment </a:t>
            </a:r>
            <a:r>
              <a:rPr lang="en-GB" dirty="0" err="1"/>
              <a:t>aménager</a:t>
            </a:r>
            <a:r>
              <a:rPr lang="en-GB" dirty="0"/>
              <a:t> la pièce.</a:t>
            </a:r>
          </a:p>
        </p:txBody>
      </p:sp>
      <p:pic>
        <p:nvPicPr>
          <p:cNvPr id="11" name="Image 10"/>
          <p:cNvPicPr/>
          <p:nvPr/>
        </p:nvPicPr>
        <p:blipFill>
          <a:blip r:embed="rId5"/>
          <a:stretch>
            <a:fillRect/>
          </a:stretch>
        </p:blipFill>
        <p:spPr>
          <a:xfrm>
            <a:off x="8067416" y="2553176"/>
            <a:ext cx="2880727" cy="3076649"/>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FC54F438-AD24-8C49-D1EB-61C133D465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13167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473811" y="118116"/>
            <a:ext cx="2726589"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err="1">
                <a:solidFill>
                  <a:schemeClr val="bg1"/>
                </a:solidFill>
              </a:rPr>
              <a:t>Partie</a:t>
            </a:r>
            <a:r>
              <a:rPr lang="en-GB" sz="2000" b="1" dirty="0">
                <a:solidFill>
                  <a:schemeClr val="bg1"/>
                </a:solidFill>
              </a:rPr>
              <a:t> 1 – Jeu de </a:t>
            </a:r>
            <a:r>
              <a:rPr lang="en-GB" sz="2000" b="1" dirty="0" err="1">
                <a:solidFill>
                  <a:schemeClr val="bg1"/>
                </a:solidFill>
              </a:rPr>
              <a:t>rôle</a:t>
            </a:r>
            <a:endParaRPr lang="fr-BE" sz="2000" b="1" dirty="0">
              <a:solidFill>
                <a:schemeClr val="bg1"/>
              </a:solidFill>
            </a:endParaRPr>
          </a:p>
        </p:txBody>
      </p:sp>
      <p:pic>
        <p:nvPicPr>
          <p:cNvPr id="2" name="Image 1"/>
          <p:cNvPicPr>
            <a:picLocks noChangeAspect="1"/>
          </p:cNvPicPr>
          <p:nvPr/>
        </p:nvPicPr>
        <p:blipFill>
          <a:blip r:embed="rId4"/>
          <a:stretch>
            <a:fillRect/>
          </a:stretch>
        </p:blipFill>
        <p:spPr>
          <a:xfrm>
            <a:off x="9847254" y="230658"/>
            <a:ext cx="1603848" cy="1624410"/>
          </a:xfrm>
          <a:prstGeom prst="rect">
            <a:avLst/>
          </a:prstGeom>
        </p:spPr>
      </p:pic>
      <p:sp>
        <p:nvSpPr>
          <p:cNvPr id="8" name="ZoneTexte 7"/>
          <p:cNvSpPr txBox="1"/>
          <p:nvPr/>
        </p:nvSpPr>
        <p:spPr>
          <a:xfrm>
            <a:off x="4230657" y="52316"/>
            <a:ext cx="5304269" cy="5678478"/>
          </a:xfrm>
          <a:prstGeom prst="rect">
            <a:avLst/>
          </a:prstGeom>
          <a:solidFill>
            <a:schemeClr val="bg1"/>
          </a:solidFill>
        </p:spPr>
        <p:txBody>
          <a:bodyPr wrap="square" rtlCol="0">
            <a:spAutoFit/>
          </a:bodyPr>
          <a:lstStyle/>
          <a:p>
            <a:pPr algn="ctr"/>
            <a:r>
              <a:rPr lang="en-US" sz="1100" b="1" dirty="0"/>
              <a:t>Situation 2 - </a:t>
            </a:r>
            <a:r>
              <a:rPr lang="en-US" sz="1100" b="1" dirty="0" err="1"/>
              <a:t>L'audience</a:t>
            </a:r>
            <a:r>
              <a:rPr lang="en-US" sz="1100" b="1" dirty="0"/>
              <a:t> de cabinet de Lauren </a:t>
            </a:r>
          </a:p>
          <a:p>
            <a:pPr algn="ctr"/>
            <a:endParaRPr lang="en-US" sz="1100" b="1" dirty="0">
              <a:solidFill>
                <a:srgbClr val="EC7F20"/>
              </a:solidFill>
            </a:endParaRPr>
          </a:p>
          <a:p>
            <a:pPr algn="ctr"/>
            <a:r>
              <a:rPr lang="en-US" sz="1100" b="1" dirty="0">
                <a:solidFill>
                  <a:srgbClr val="EC7F20"/>
                </a:solidFill>
              </a:rPr>
              <a:t>Résumé de la situation</a:t>
            </a:r>
          </a:p>
          <a:p>
            <a:pPr algn="just"/>
            <a:endParaRPr lang="fr-BE" sz="1100" b="1" dirty="0">
              <a:solidFill>
                <a:srgbClr val="EC7F20"/>
              </a:solidFill>
            </a:endParaRPr>
          </a:p>
          <a:p>
            <a:pPr algn="just"/>
            <a:r>
              <a:rPr lang="en-US" sz="1100" dirty="0"/>
              <a:t>Il y a quatre </a:t>
            </a:r>
            <a:r>
              <a:rPr lang="en-US" sz="1100" dirty="0" err="1"/>
              <a:t>mois</a:t>
            </a:r>
            <a:r>
              <a:rPr lang="en-US" sz="1100" dirty="0"/>
              <a:t>, les services de </a:t>
            </a:r>
            <a:r>
              <a:rPr lang="en-US" sz="1100" dirty="0" err="1"/>
              <a:t>sécurité</a:t>
            </a:r>
            <a:r>
              <a:rPr lang="en-US" sz="1100" dirty="0"/>
              <a:t> du </a:t>
            </a:r>
            <a:r>
              <a:rPr lang="en-US" sz="1100" dirty="0" err="1"/>
              <a:t>métro</a:t>
            </a:r>
            <a:r>
              <a:rPr lang="en-US" sz="1100" dirty="0"/>
              <a:t> </a:t>
            </a:r>
            <a:r>
              <a:rPr lang="en-US" sz="1100" dirty="0" err="1"/>
              <a:t>ont</a:t>
            </a:r>
            <a:r>
              <a:rPr lang="en-US" sz="1100" dirty="0"/>
              <a:t> </a:t>
            </a:r>
            <a:r>
              <a:rPr lang="en-US" sz="1100" dirty="0" err="1"/>
              <a:t>été</a:t>
            </a:r>
            <a:r>
              <a:rPr lang="en-US" sz="1100" dirty="0"/>
              <a:t> </a:t>
            </a:r>
            <a:r>
              <a:rPr lang="en-US" sz="1100" dirty="0" err="1"/>
              <a:t>appelés</a:t>
            </a:r>
            <a:r>
              <a:rPr lang="en-US" sz="1100" dirty="0"/>
              <a:t> </a:t>
            </a:r>
            <a:r>
              <a:rPr lang="en-US" sz="1100" dirty="0" err="1"/>
              <a:t>en</a:t>
            </a:r>
            <a:r>
              <a:rPr lang="en-US" sz="1100" dirty="0"/>
              <a:t> urgence suite </a:t>
            </a:r>
            <a:r>
              <a:rPr lang="en-US" sz="1100" dirty="0" err="1"/>
              <a:t>à</a:t>
            </a:r>
            <a:r>
              <a:rPr lang="en-US" sz="1100" dirty="0"/>
              <a:t> </a:t>
            </a:r>
            <a:r>
              <a:rPr lang="en-US" sz="1100" dirty="0" err="1"/>
              <a:t>une</a:t>
            </a:r>
            <a:r>
              <a:rPr lang="en-US" sz="1100" dirty="0"/>
              <a:t> </a:t>
            </a:r>
            <a:r>
              <a:rPr lang="en-US" sz="1100" dirty="0" err="1"/>
              <a:t>agression</a:t>
            </a:r>
            <a:r>
              <a:rPr lang="en-US" sz="1100" dirty="0"/>
              <a:t> qui </a:t>
            </a:r>
            <a:r>
              <a:rPr lang="en-US" sz="1100" dirty="0" err="1"/>
              <a:t>avait</a:t>
            </a:r>
            <a:r>
              <a:rPr lang="en-US" sz="1100" dirty="0"/>
              <a:t> </a:t>
            </a:r>
            <a:r>
              <a:rPr lang="en-US" sz="1100" dirty="0" err="1"/>
              <a:t>eu</a:t>
            </a:r>
            <a:r>
              <a:rPr lang="en-US" sz="1100" dirty="0"/>
              <a:t> lieu </a:t>
            </a:r>
            <a:r>
              <a:rPr lang="en-US" sz="1100" dirty="0" err="1"/>
              <a:t>peu</a:t>
            </a:r>
            <a:r>
              <a:rPr lang="en-US" sz="1100" dirty="0"/>
              <a:t> de temps </a:t>
            </a:r>
            <a:r>
              <a:rPr lang="en-US" sz="1100" dirty="0" err="1"/>
              <a:t>auparavant</a:t>
            </a:r>
            <a:r>
              <a:rPr lang="en-US" sz="1100" dirty="0"/>
              <a:t> dans </a:t>
            </a:r>
            <a:r>
              <a:rPr lang="en-US" sz="1100" dirty="0" err="1"/>
              <a:t>l'une</a:t>
            </a:r>
            <a:r>
              <a:rPr lang="en-US" sz="1100" dirty="0"/>
              <a:t> des stations. </a:t>
            </a:r>
            <a:r>
              <a:rPr lang="en-US" sz="1100" dirty="0" err="1"/>
              <a:t>Ils</a:t>
            </a:r>
            <a:r>
              <a:rPr lang="en-US" sz="1100" dirty="0"/>
              <a:t> </a:t>
            </a:r>
            <a:r>
              <a:rPr lang="en-US" sz="1100" dirty="0" err="1"/>
              <a:t>ont</a:t>
            </a:r>
            <a:r>
              <a:rPr lang="en-US" sz="1100" dirty="0"/>
              <a:t> trouvé </a:t>
            </a:r>
            <a:r>
              <a:rPr lang="en-US" sz="1100" dirty="0" err="1"/>
              <a:t>une</a:t>
            </a:r>
            <a:r>
              <a:rPr lang="en-US" sz="1100" dirty="0"/>
              <a:t> femme </a:t>
            </a:r>
            <a:r>
              <a:rPr lang="en-US" sz="1100" dirty="0" err="1"/>
              <a:t>en</a:t>
            </a:r>
            <a:r>
              <a:rPr lang="en-US" sz="1100" dirty="0"/>
              <a:t> </a:t>
            </a:r>
            <a:r>
              <a:rPr lang="en-US" sz="1100" dirty="0" err="1"/>
              <a:t>état</a:t>
            </a:r>
            <a:r>
              <a:rPr lang="en-US" sz="1100" dirty="0"/>
              <a:t> de choc avec un </a:t>
            </a:r>
            <a:r>
              <a:rPr lang="en-US" sz="1100" dirty="0" err="1"/>
              <a:t>poignet</a:t>
            </a:r>
            <a:r>
              <a:rPr lang="en-US" sz="1100" dirty="0"/>
              <a:t> </a:t>
            </a:r>
            <a:r>
              <a:rPr lang="en-US" sz="1100" dirty="0" err="1"/>
              <a:t>cassé</a:t>
            </a:r>
            <a:r>
              <a:rPr lang="en-US" sz="1100" dirty="0"/>
              <a:t>.</a:t>
            </a:r>
          </a:p>
          <a:p>
            <a:pPr algn="just"/>
            <a:endParaRPr lang="fr-BE" sz="1100" dirty="0"/>
          </a:p>
          <a:p>
            <a:pPr algn="just"/>
            <a:r>
              <a:rPr lang="en-US" sz="1100" dirty="0"/>
              <a:t>Au </a:t>
            </a:r>
            <a:r>
              <a:rPr lang="en-US" sz="1100" dirty="0" err="1"/>
              <a:t>même</a:t>
            </a:r>
            <a:r>
              <a:rPr lang="en-US" sz="1100" dirty="0"/>
              <a:t> moment, des </a:t>
            </a:r>
            <a:r>
              <a:rPr lang="en-US" sz="1100" dirty="0" err="1"/>
              <a:t>policiers</a:t>
            </a:r>
            <a:r>
              <a:rPr lang="en-US" sz="1100" dirty="0"/>
              <a:t> </a:t>
            </a:r>
            <a:r>
              <a:rPr lang="en-US" sz="1100" dirty="0" err="1"/>
              <a:t>patrouillant</a:t>
            </a:r>
            <a:r>
              <a:rPr lang="en-US" sz="1100" dirty="0"/>
              <a:t> dans le </a:t>
            </a:r>
            <a:r>
              <a:rPr lang="en-US" sz="1100" dirty="0" err="1"/>
              <a:t>métro</a:t>
            </a:r>
            <a:r>
              <a:rPr lang="en-US" sz="1100" dirty="0"/>
              <a:t> </a:t>
            </a:r>
            <a:r>
              <a:rPr lang="en-US" sz="1100" dirty="0" err="1"/>
              <a:t>ont</a:t>
            </a:r>
            <a:r>
              <a:rPr lang="en-US" sz="1100" dirty="0"/>
              <a:t> </a:t>
            </a:r>
            <a:r>
              <a:rPr lang="en-US" sz="1100" dirty="0" err="1"/>
              <a:t>intercepté</a:t>
            </a:r>
            <a:r>
              <a:rPr lang="en-US" sz="1100" dirty="0"/>
              <a:t> Lauren à la station </a:t>
            </a:r>
            <a:r>
              <a:rPr lang="en-US" sz="1100" dirty="0" err="1"/>
              <a:t>suivante</a:t>
            </a:r>
            <a:r>
              <a:rPr lang="en-US" sz="1100" dirty="0"/>
              <a:t>, il</a:t>
            </a:r>
            <a:r>
              <a:rPr lang="fr-BE" sz="1100" dirty="0">
                <a:solidFill>
                  <a:prstClr val="black"/>
                </a:solidFill>
              </a:rPr>
              <a:t>·</a:t>
            </a:r>
            <a:r>
              <a:rPr lang="en-US" sz="1100" dirty="0" err="1"/>
              <a:t>elle</a:t>
            </a:r>
            <a:r>
              <a:rPr lang="en-US" sz="1100" dirty="0"/>
              <a:t> </a:t>
            </a:r>
            <a:r>
              <a:rPr lang="en-US" sz="1100" dirty="0" err="1"/>
              <a:t>correspondait</a:t>
            </a:r>
            <a:r>
              <a:rPr lang="en-US" sz="1100" dirty="0"/>
              <a:t> à la description de </a:t>
            </a:r>
            <a:r>
              <a:rPr lang="en-US" sz="1100" dirty="0" err="1"/>
              <a:t>l'agresseur</a:t>
            </a:r>
            <a:r>
              <a:rPr lang="en-US" sz="1100" dirty="0"/>
              <a:t> </a:t>
            </a:r>
            <a:r>
              <a:rPr lang="en-US" sz="1100" dirty="0" err="1"/>
              <a:t>faite</a:t>
            </a:r>
            <a:r>
              <a:rPr lang="en-US" sz="1100" dirty="0"/>
              <a:t> par les </a:t>
            </a:r>
            <a:r>
              <a:rPr lang="en-US" sz="1100" dirty="0" err="1"/>
              <a:t>témoins</a:t>
            </a:r>
            <a:r>
              <a:rPr lang="en-US" sz="1100" dirty="0"/>
              <a:t>. </a:t>
            </a:r>
            <a:r>
              <a:rPr lang="en-US" sz="1100" dirty="0" err="1"/>
              <a:t>Lorsqu'ils</a:t>
            </a:r>
            <a:r>
              <a:rPr lang="en-US" sz="1100" dirty="0"/>
              <a:t> </a:t>
            </a:r>
            <a:r>
              <a:rPr lang="en-US" sz="1100" dirty="0" err="1"/>
              <a:t>l'ont</a:t>
            </a:r>
            <a:r>
              <a:rPr lang="en-US" sz="1100" dirty="0"/>
              <a:t> </a:t>
            </a:r>
            <a:r>
              <a:rPr lang="en-US" sz="1100" dirty="0" err="1"/>
              <a:t>fouillé</a:t>
            </a:r>
            <a:r>
              <a:rPr lang="en-US" sz="1100" dirty="0"/>
              <a:t>, </a:t>
            </a:r>
            <a:r>
              <a:rPr lang="en-US" sz="1100" dirty="0" err="1"/>
              <a:t>ils</a:t>
            </a:r>
            <a:r>
              <a:rPr lang="en-US" sz="1100" dirty="0"/>
              <a:t> </a:t>
            </a:r>
            <a:r>
              <a:rPr lang="en-US" sz="1100" dirty="0" err="1"/>
              <a:t>ont</a:t>
            </a:r>
            <a:r>
              <a:rPr lang="en-US" sz="1100" dirty="0"/>
              <a:t> </a:t>
            </a:r>
            <a:r>
              <a:rPr lang="en-US" sz="1100" dirty="0" err="1"/>
              <a:t>constaté</a:t>
            </a:r>
            <a:r>
              <a:rPr lang="en-US" sz="1100" dirty="0"/>
              <a:t> </a:t>
            </a:r>
            <a:r>
              <a:rPr lang="en-US" sz="1100" dirty="0" err="1"/>
              <a:t>qu'il</a:t>
            </a:r>
            <a:r>
              <a:rPr lang="fr-BE" sz="1100" dirty="0">
                <a:solidFill>
                  <a:prstClr val="black"/>
                </a:solidFill>
              </a:rPr>
              <a:t>·</a:t>
            </a:r>
            <a:r>
              <a:rPr lang="en-US" sz="1100" dirty="0" err="1"/>
              <a:t>elle</a:t>
            </a:r>
            <a:r>
              <a:rPr lang="en-US" sz="1100" dirty="0"/>
              <a:t> </a:t>
            </a:r>
            <a:r>
              <a:rPr lang="en-US" sz="1100" dirty="0" err="1"/>
              <a:t>était</a:t>
            </a:r>
            <a:r>
              <a:rPr lang="en-US" sz="1100" dirty="0"/>
              <a:t> </a:t>
            </a:r>
            <a:r>
              <a:rPr lang="en-US" sz="1100" dirty="0" err="1"/>
              <a:t>en</a:t>
            </a:r>
            <a:r>
              <a:rPr lang="en-US" sz="1100" dirty="0"/>
              <a:t> possession d'un </a:t>
            </a:r>
            <a:r>
              <a:rPr lang="en-US" sz="1100" dirty="0" err="1"/>
              <a:t>téléphone</a:t>
            </a:r>
            <a:r>
              <a:rPr lang="en-US" sz="1100" dirty="0"/>
              <a:t> portable et d'un </a:t>
            </a:r>
            <a:r>
              <a:rPr lang="en-US" sz="1100" dirty="0" err="1"/>
              <a:t>portefeuille</a:t>
            </a:r>
            <a:r>
              <a:rPr lang="en-US" sz="1100" dirty="0"/>
              <a:t> </a:t>
            </a:r>
            <a:r>
              <a:rPr lang="en-US" sz="1100" dirty="0" err="1"/>
              <a:t>appartenant</a:t>
            </a:r>
            <a:r>
              <a:rPr lang="en-US" sz="1100" dirty="0"/>
              <a:t> à la </a:t>
            </a:r>
            <a:r>
              <a:rPr lang="en-US" sz="1100" dirty="0" err="1"/>
              <a:t>victime</a:t>
            </a:r>
            <a:r>
              <a:rPr lang="en-US" sz="1100" dirty="0"/>
              <a:t>. Il a </a:t>
            </a:r>
            <a:r>
              <a:rPr lang="en-US" sz="1100" dirty="0" err="1"/>
              <a:t>été</a:t>
            </a:r>
            <a:r>
              <a:rPr lang="en-US" sz="1100" dirty="0"/>
              <a:t> </a:t>
            </a:r>
            <a:r>
              <a:rPr lang="en-US" sz="1100" dirty="0" err="1"/>
              <a:t>découvert</a:t>
            </a:r>
            <a:r>
              <a:rPr lang="en-US" sz="1100" dirty="0"/>
              <a:t> plus tard par la </a:t>
            </a:r>
            <a:r>
              <a:rPr lang="en-US" sz="1100" dirty="0" err="1"/>
              <a:t>caméra</a:t>
            </a:r>
            <a:r>
              <a:rPr lang="en-US" sz="1100" dirty="0"/>
              <a:t> que </a:t>
            </a:r>
            <a:r>
              <a:rPr lang="en-US" sz="1100" dirty="0" err="1"/>
              <a:t>c'était</a:t>
            </a:r>
            <a:r>
              <a:rPr lang="en-US" sz="1100" dirty="0"/>
              <a:t> bien Lauren qui </a:t>
            </a:r>
            <a:r>
              <a:rPr lang="en-US" sz="1100" dirty="0" err="1"/>
              <a:t>avait</a:t>
            </a:r>
            <a:r>
              <a:rPr lang="en-US" sz="1100" dirty="0"/>
              <a:t> </a:t>
            </a:r>
            <a:r>
              <a:rPr lang="en-US" sz="1100" dirty="0" err="1"/>
              <a:t>attaqué</a:t>
            </a:r>
            <a:r>
              <a:rPr lang="en-US" sz="1100" dirty="0"/>
              <a:t> la femme pour </a:t>
            </a:r>
            <a:r>
              <a:rPr lang="en-US" sz="1100" dirty="0" err="1"/>
              <a:t>lui</a:t>
            </a:r>
            <a:r>
              <a:rPr lang="en-US" sz="1100" dirty="0"/>
              <a:t> </a:t>
            </a:r>
            <a:r>
              <a:rPr lang="en-US" sz="1100" dirty="0" err="1"/>
              <a:t>voler</a:t>
            </a:r>
            <a:r>
              <a:rPr lang="en-US" sz="1100" dirty="0"/>
              <a:t> son sac.</a:t>
            </a:r>
          </a:p>
          <a:p>
            <a:pPr algn="just"/>
            <a:endParaRPr lang="fr-BE" sz="1100" dirty="0"/>
          </a:p>
          <a:p>
            <a:pPr algn="just"/>
            <a:r>
              <a:rPr lang="en-US" sz="1100" dirty="0"/>
              <a:t>Lauren a </a:t>
            </a:r>
            <a:r>
              <a:rPr lang="en-US" sz="1100" dirty="0" err="1"/>
              <a:t>été</a:t>
            </a:r>
            <a:r>
              <a:rPr lang="en-US" sz="1100" dirty="0"/>
              <a:t> </a:t>
            </a:r>
            <a:r>
              <a:rPr lang="en-US" sz="1100" dirty="0" err="1"/>
              <a:t>arrêté</a:t>
            </a:r>
            <a:r>
              <a:rPr lang="fr-BE" sz="1100" dirty="0">
                <a:solidFill>
                  <a:prstClr val="black"/>
                </a:solidFill>
              </a:rPr>
              <a:t>·</a:t>
            </a:r>
            <a:r>
              <a:rPr lang="en-US" sz="1100" dirty="0"/>
              <a:t>e et </a:t>
            </a:r>
            <a:r>
              <a:rPr lang="en-US" sz="1100" dirty="0" err="1"/>
              <a:t>interrogé</a:t>
            </a:r>
            <a:r>
              <a:rPr lang="fr-BE" sz="1100" dirty="0">
                <a:solidFill>
                  <a:prstClr val="black"/>
                </a:solidFill>
              </a:rPr>
              <a:t>·</a:t>
            </a:r>
            <a:r>
              <a:rPr lang="en-US" sz="1100" dirty="0"/>
              <a:t>e par la police le jour </a:t>
            </a:r>
            <a:r>
              <a:rPr lang="en-US" sz="1100" dirty="0" err="1"/>
              <a:t>même</a:t>
            </a:r>
            <a:r>
              <a:rPr lang="en-US" sz="1100" dirty="0"/>
              <a:t>. </a:t>
            </a:r>
            <a:r>
              <a:rPr lang="en-US" sz="1100" dirty="0" err="1"/>
              <a:t>Dès</a:t>
            </a:r>
            <a:r>
              <a:rPr lang="en-US" sz="1100" dirty="0"/>
              <a:t> le </a:t>
            </a:r>
            <a:r>
              <a:rPr lang="en-US" sz="1100" dirty="0" err="1"/>
              <a:t>lendemain</a:t>
            </a:r>
            <a:r>
              <a:rPr lang="en-US" sz="1100" dirty="0"/>
              <a:t>, Lauren a vu un </a:t>
            </a:r>
            <a:r>
              <a:rPr lang="en-US" sz="1100" dirty="0" err="1"/>
              <a:t>juge</a:t>
            </a:r>
            <a:r>
              <a:rPr lang="en-US" sz="1100" dirty="0"/>
              <a:t> de la jeunesse qui a </a:t>
            </a:r>
            <a:r>
              <a:rPr lang="en-US" sz="1100" dirty="0" err="1"/>
              <a:t>ordonné</a:t>
            </a:r>
            <a:r>
              <a:rPr lang="en-US" sz="1100" dirty="0"/>
              <a:t> son placement dans </a:t>
            </a:r>
            <a:r>
              <a:rPr lang="en-US" sz="1100" dirty="0" err="1"/>
              <a:t>une</a:t>
            </a:r>
            <a:r>
              <a:rPr lang="en-US" sz="1100" dirty="0"/>
              <a:t> IPPJ, </a:t>
            </a:r>
            <a:r>
              <a:rPr lang="en-US" sz="1100" dirty="0" err="1"/>
              <a:t>compte</a:t>
            </a:r>
            <a:r>
              <a:rPr lang="en-US" sz="1100" dirty="0"/>
              <a:t> </a:t>
            </a:r>
            <a:r>
              <a:rPr lang="en-US" sz="1100" dirty="0" err="1"/>
              <a:t>tenu</a:t>
            </a:r>
            <a:r>
              <a:rPr lang="en-US" sz="1100" dirty="0"/>
              <a:t> du fait </a:t>
            </a:r>
            <a:r>
              <a:rPr lang="en-US" sz="1100" dirty="0" err="1"/>
              <a:t>qu’il</a:t>
            </a:r>
            <a:r>
              <a:rPr lang="fr-BE" sz="1100" dirty="0">
                <a:solidFill>
                  <a:prstClr val="black"/>
                </a:solidFill>
              </a:rPr>
              <a:t>·elle</a:t>
            </a:r>
            <a:r>
              <a:rPr lang="en-US" sz="1100" dirty="0"/>
              <a:t> a des </a:t>
            </a:r>
            <a:r>
              <a:rPr lang="en-US" sz="1100" dirty="0" err="1"/>
              <a:t>antécédents</a:t>
            </a:r>
            <a:r>
              <a:rPr lang="en-US" sz="1100" dirty="0"/>
              <a:t> de vols avec violence. Lauren se </a:t>
            </a:r>
            <a:r>
              <a:rPr lang="en-US" sz="1100" dirty="0" err="1"/>
              <a:t>comporte</a:t>
            </a:r>
            <a:r>
              <a:rPr lang="en-US" sz="1100" dirty="0"/>
              <a:t> bien </a:t>
            </a:r>
            <a:r>
              <a:rPr lang="en-US" sz="1100" dirty="0" err="1"/>
              <a:t>en</a:t>
            </a:r>
            <a:r>
              <a:rPr lang="en-US" sz="1100" dirty="0"/>
              <a:t> IPPJ et le rapport de </a:t>
            </a:r>
            <a:r>
              <a:rPr lang="en-US" sz="1100" dirty="0" err="1"/>
              <a:t>l'institution</a:t>
            </a:r>
            <a:r>
              <a:rPr lang="en-US" sz="1100" dirty="0"/>
              <a:t> </a:t>
            </a:r>
            <a:r>
              <a:rPr lang="en-US" sz="1100" dirty="0" err="1"/>
              <a:t>est</a:t>
            </a:r>
            <a:r>
              <a:rPr lang="en-US" sz="1100" dirty="0"/>
              <a:t> </a:t>
            </a:r>
            <a:r>
              <a:rPr lang="en-US" sz="1100" dirty="0" err="1"/>
              <a:t>positif</a:t>
            </a:r>
            <a:r>
              <a:rPr lang="en-US" sz="1100" dirty="0"/>
              <a:t>. Lauren a 16 </a:t>
            </a:r>
            <a:r>
              <a:rPr lang="en-US" sz="1100" dirty="0" err="1"/>
              <a:t>ans</a:t>
            </a:r>
            <a:r>
              <a:rPr lang="en-US" sz="1100" dirty="0"/>
              <a:t> et a un avocat, </a:t>
            </a:r>
            <a:r>
              <a:rPr lang="en-US" sz="1100" dirty="0" err="1"/>
              <a:t>Maitre</a:t>
            </a:r>
            <a:r>
              <a:rPr lang="en-US" sz="1100" dirty="0"/>
              <a:t> Hublot, qui </a:t>
            </a:r>
            <a:r>
              <a:rPr lang="en-US" sz="1100" dirty="0" err="1"/>
              <a:t>l'a</a:t>
            </a:r>
            <a:r>
              <a:rPr lang="en-US" sz="1100" dirty="0"/>
              <a:t> </a:t>
            </a:r>
            <a:r>
              <a:rPr lang="en-US" sz="1100" dirty="0" err="1"/>
              <a:t>assisté</a:t>
            </a:r>
            <a:r>
              <a:rPr lang="fr-BE" sz="1100" dirty="0">
                <a:solidFill>
                  <a:prstClr val="black"/>
                </a:solidFill>
              </a:rPr>
              <a:t>·e</a:t>
            </a:r>
            <a:r>
              <a:rPr lang="en-US" sz="1100" dirty="0"/>
              <a:t> </a:t>
            </a:r>
            <a:r>
              <a:rPr lang="en-US" sz="1100" dirty="0" err="1"/>
              <a:t>depuis</a:t>
            </a:r>
            <a:r>
              <a:rPr lang="en-US" sz="1100" dirty="0"/>
              <a:t> la première audition par la police et </a:t>
            </a:r>
            <a:r>
              <a:rPr lang="en-US" sz="1100" dirty="0" err="1"/>
              <a:t>l'a</a:t>
            </a:r>
            <a:r>
              <a:rPr lang="en-US" sz="1100" dirty="0"/>
              <a:t> </a:t>
            </a:r>
            <a:r>
              <a:rPr lang="en-US" sz="1100" dirty="0" err="1"/>
              <a:t>rencontré</a:t>
            </a:r>
            <a:r>
              <a:rPr lang="fr-BE" sz="1100" dirty="0">
                <a:solidFill>
                  <a:prstClr val="black"/>
                </a:solidFill>
              </a:rPr>
              <a:t>·e</a:t>
            </a:r>
            <a:r>
              <a:rPr lang="en-US" sz="1100" dirty="0"/>
              <a:t> </a:t>
            </a:r>
            <a:r>
              <a:rPr lang="en-US" sz="1100" dirty="0" err="1"/>
              <a:t>hier</a:t>
            </a:r>
            <a:r>
              <a:rPr lang="en-US" sz="1100" dirty="0"/>
              <a:t> de nouveau pour </a:t>
            </a:r>
            <a:r>
              <a:rPr lang="en-US" sz="1100" dirty="0" err="1"/>
              <a:t>une</a:t>
            </a:r>
            <a:r>
              <a:rPr lang="en-US" sz="1100" dirty="0"/>
              <a:t> </a:t>
            </a:r>
            <a:r>
              <a:rPr lang="en-US" sz="1100" dirty="0" err="1"/>
              <a:t>réunion</a:t>
            </a:r>
            <a:r>
              <a:rPr lang="en-US" sz="1100" dirty="0"/>
              <a:t> </a:t>
            </a:r>
            <a:r>
              <a:rPr lang="en-US" sz="1100" dirty="0" err="1"/>
              <a:t>préparatoire</a:t>
            </a:r>
            <a:r>
              <a:rPr lang="en-US" sz="1100" dirty="0"/>
              <a:t> </a:t>
            </a:r>
            <a:r>
              <a:rPr lang="en-US" sz="1100" dirty="0" err="1"/>
              <a:t>avant</a:t>
            </a:r>
            <a:r>
              <a:rPr lang="en-US" sz="1100" dirty="0"/>
              <a:t> </a:t>
            </a:r>
            <a:r>
              <a:rPr lang="en-US" sz="1100" dirty="0" err="1"/>
              <a:t>l'audition</a:t>
            </a:r>
            <a:r>
              <a:rPr lang="en-US" sz="1100" dirty="0"/>
              <a:t> du cabinet </a:t>
            </a:r>
            <a:r>
              <a:rPr lang="en-US" sz="1100" dirty="0" err="1"/>
              <a:t>d'aujourd'hui</a:t>
            </a:r>
            <a:r>
              <a:rPr lang="en-US" sz="1100" dirty="0"/>
              <a:t>. La relation avec </a:t>
            </a:r>
            <a:r>
              <a:rPr lang="en-US" sz="1100" dirty="0" err="1"/>
              <a:t>ses</a:t>
            </a:r>
            <a:r>
              <a:rPr lang="en-US" sz="1100" dirty="0"/>
              <a:t> parents </a:t>
            </a:r>
            <a:r>
              <a:rPr lang="en-US" sz="1100" dirty="0" err="1"/>
              <a:t>est</a:t>
            </a:r>
            <a:r>
              <a:rPr lang="en-US" sz="1100" dirty="0"/>
              <a:t> </a:t>
            </a:r>
            <a:r>
              <a:rPr lang="en-US" sz="1100" dirty="0" err="1"/>
              <a:t>assez</a:t>
            </a:r>
            <a:r>
              <a:rPr lang="en-US" sz="1100" dirty="0"/>
              <a:t> </a:t>
            </a:r>
            <a:r>
              <a:rPr lang="en-US" sz="1100" dirty="0" err="1"/>
              <a:t>conflictuelle</a:t>
            </a:r>
            <a:r>
              <a:rPr lang="en-US" sz="1100" dirty="0"/>
              <a:t>, </a:t>
            </a:r>
            <a:r>
              <a:rPr lang="en-US" sz="1100" dirty="0" err="1"/>
              <a:t>l'un</a:t>
            </a:r>
            <a:r>
              <a:rPr lang="en-US" sz="1100" dirty="0"/>
              <a:t> </a:t>
            </a:r>
            <a:r>
              <a:rPr lang="en-US" sz="1100" dirty="0" err="1"/>
              <a:t>d'eux</a:t>
            </a:r>
            <a:r>
              <a:rPr lang="en-US" sz="1100" dirty="0"/>
              <a:t> </a:t>
            </a:r>
            <a:r>
              <a:rPr lang="en-US" sz="1100" dirty="0" err="1"/>
              <a:t>est</a:t>
            </a:r>
            <a:r>
              <a:rPr lang="en-US" sz="1100" dirty="0"/>
              <a:t> </a:t>
            </a:r>
            <a:r>
              <a:rPr lang="en-US" sz="1100" dirty="0" err="1"/>
              <a:t>présent</a:t>
            </a:r>
            <a:r>
              <a:rPr lang="en-US" sz="1100" dirty="0"/>
              <a:t> </a:t>
            </a:r>
            <a:r>
              <a:rPr lang="en-US" sz="1100" dirty="0" err="1"/>
              <a:t>aujourd'hui</a:t>
            </a:r>
            <a:r>
              <a:rPr lang="en-US" sz="1100" dirty="0"/>
              <a:t>.</a:t>
            </a:r>
          </a:p>
          <a:p>
            <a:pPr algn="just"/>
            <a:endParaRPr lang="en-US" sz="1100" b="1" dirty="0">
              <a:solidFill>
                <a:srgbClr val="EC7F20"/>
              </a:solidFill>
            </a:endParaRPr>
          </a:p>
          <a:p>
            <a:pPr algn="ctr"/>
            <a:r>
              <a:rPr lang="fr-BE" sz="1100" b="1" dirty="0">
                <a:solidFill>
                  <a:srgbClr val="EC7F20"/>
                </a:solidFill>
              </a:rPr>
              <a:t>La scène</a:t>
            </a:r>
          </a:p>
          <a:p>
            <a:pPr algn="ctr"/>
            <a:endParaRPr lang="fr-BE" sz="1100" b="1" dirty="0">
              <a:solidFill>
                <a:srgbClr val="EC7F20"/>
              </a:solidFill>
            </a:endParaRPr>
          </a:p>
          <a:p>
            <a:pPr algn="just"/>
            <a:r>
              <a:rPr lang="en-US" sz="1100" dirty="0" err="1"/>
              <a:t>L'entretien</a:t>
            </a:r>
            <a:r>
              <a:rPr lang="en-US" sz="1100" dirty="0"/>
              <a:t> </a:t>
            </a:r>
            <a:r>
              <a:rPr lang="en-US" sz="1100" dirty="0" err="1"/>
              <a:t>d'aujourd'hui</a:t>
            </a:r>
            <a:r>
              <a:rPr lang="en-US" sz="1100" dirty="0"/>
              <a:t> se </a:t>
            </a:r>
            <a:r>
              <a:rPr lang="en-US" sz="1100" dirty="0" err="1"/>
              <a:t>déroule</a:t>
            </a:r>
            <a:r>
              <a:rPr lang="en-US" sz="1100" dirty="0"/>
              <a:t> dans le cabinet du</a:t>
            </a:r>
            <a:r>
              <a:rPr lang="fr-BE" sz="1100" dirty="0">
                <a:solidFill>
                  <a:prstClr val="black"/>
                </a:solidFill>
              </a:rPr>
              <a:t>·</a:t>
            </a:r>
            <a:r>
              <a:rPr lang="en-US" sz="1100" dirty="0"/>
              <a:t>de la </a:t>
            </a:r>
            <a:r>
              <a:rPr lang="en-US" sz="1100" dirty="0" err="1"/>
              <a:t>juge</a:t>
            </a:r>
            <a:r>
              <a:rPr lang="en-US" sz="1100" dirty="0"/>
              <a:t> de la jeunesse </a:t>
            </a:r>
            <a:r>
              <a:rPr lang="en-US" sz="1100" dirty="0" err="1"/>
              <a:t>en</a:t>
            </a:r>
            <a:r>
              <a:rPr lang="en-US" sz="1100" dirty="0"/>
              <a:t> </a:t>
            </a:r>
            <a:r>
              <a:rPr lang="en-US" sz="1100" dirty="0" err="1"/>
              <a:t>présence</a:t>
            </a:r>
            <a:r>
              <a:rPr lang="en-US" sz="1100" dirty="0"/>
              <a:t> de Lauren, de son avocat</a:t>
            </a:r>
            <a:r>
              <a:rPr lang="fr-BE" sz="1100" dirty="0">
                <a:solidFill>
                  <a:prstClr val="black"/>
                </a:solidFill>
              </a:rPr>
              <a:t>·e</a:t>
            </a:r>
            <a:r>
              <a:rPr lang="en-US" sz="1100" dirty="0"/>
              <a:t> et d'un de </a:t>
            </a:r>
            <a:r>
              <a:rPr lang="en-US" sz="1100" dirty="0" err="1"/>
              <a:t>ses</a:t>
            </a:r>
            <a:r>
              <a:rPr lang="en-US" sz="1100" dirty="0"/>
              <a:t> parents. </a:t>
            </a:r>
            <a:r>
              <a:rPr lang="en-US" sz="1100" dirty="0" err="1"/>
              <a:t>Lors</a:t>
            </a:r>
            <a:r>
              <a:rPr lang="en-US" sz="1100" dirty="0"/>
              <a:t> de </a:t>
            </a:r>
            <a:r>
              <a:rPr lang="en-US" sz="1100" dirty="0" err="1"/>
              <a:t>cette</a:t>
            </a:r>
            <a:r>
              <a:rPr lang="en-US" sz="1100" dirty="0"/>
              <a:t> audience de cabinet, le</a:t>
            </a:r>
            <a:r>
              <a:rPr lang="fr-BE" sz="1100" dirty="0">
                <a:solidFill>
                  <a:prstClr val="black"/>
                </a:solidFill>
              </a:rPr>
              <a:t>·la</a:t>
            </a:r>
            <a:r>
              <a:rPr lang="en-US" sz="1100" dirty="0"/>
              <a:t> </a:t>
            </a:r>
            <a:r>
              <a:rPr lang="en-US" sz="1100" dirty="0" err="1"/>
              <a:t>juge</a:t>
            </a:r>
            <a:r>
              <a:rPr lang="en-US" sz="1100" dirty="0"/>
              <a:t>, qui </a:t>
            </a:r>
            <a:r>
              <a:rPr lang="en-US" sz="1100" dirty="0" err="1"/>
              <a:t>est</a:t>
            </a:r>
            <a:r>
              <a:rPr lang="en-US" sz="1100" dirty="0"/>
              <a:t> déjà au courant des faits, </a:t>
            </a:r>
            <a:r>
              <a:rPr lang="en-US" sz="1100" dirty="0" err="1"/>
              <a:t>écoutera</a:t>
            </a:r>
            <a:r>
              <a:rPr lang="en-US" sz="1100" dirty="0"/>
              <a:t> Lauren et </a:t>
            </a:r>
            <a:r>
              <a:rPr lang="en-US" sz="1100" dirty="0" err="1"/>
              <a:t>l'avocat</a:t>
            </a:r>
            <a:r>
              <a:rPr lang="fr-BE" sz="1100" dirty="0">
                <a:solidFill>
                  <a:prstClr val="black"/>
                </a:solidFill>
              </a:rPr>
              <a:t>·e</a:t>
            </a:r>
            <a:r>
              <a:rPr lang="en-US" sz="1100" dirty="0"/>
              <a:t> pour savoir comment se </a:t>
            </a:r>
            <a:r>
              <a:rPr lang="en-US" sz="1100" dirty="0" err="1"/>
              <a:t>déroulent</a:t>
            </a:r>
            <a:r>
              <a:rPr lang="en-US" sz="1100" dirty="0"/>
              <a:t> les </a:t>
            </a:r>
            <a:r>
              <a:rPr lang="en-US" sz="1100" dirty="0" err="1"/>
              <a:t>mesures</a:t>
            </a:r>
            <a:r>
              <a:rPr lang="en-US" sz="1100" dirty="0"/>
              <a:t> </a:t>
            </a:r>
            <a:r>
              <a:rPr lang="en-US" sz="1100" dirty="0" err="1"/>
              <a:t>provisoires</a:t>
            </a:r>
            <a:r>
              <a:rPr lang="en-US" sz="1100" dirty="0"/>
              <a:t> et pour </a:t>
            </a:r>
            <a:r>
              <a:rPr lang="en-US" sz="1100" dirty="0" err="1"/>
              <a:t>évaluer</a:t>
            </a:r>
            <a:r>
              <a:rPr lang="en-US" sz="1100" dirty="0"/>
              <a:t> la </a:t>
            </a:r>
            <a:r>
              <a:rPr lang="en-US" sz="1100" dirty="0" err="1"/>
              <a:t>nécessité</a:t>
            </a:r>
            <a:r>
              <a:rPr lang="en-US" sz="1100" dirty="0"/>
              <a:t> de prolonger le placement </a:t>
            </a:r>
            <a:r>
              <a:rPr lang="en-US" sz="1100" dirty="0" err="1"/>
              <a:t>en</a:t>
            </a:r>
            <a:r>
              <a:rPr lang="en-US" sz="1100" dirty="0"/>
              <a:t> IPPJ </a:t>
            </a:r>
            <a:r>
              <a:rPr lang="en-US" sz="1100" dirty="0" err="1"/>
              <a:t>jusqu'à</a:t>
            </a:r>
            <a:r>
              <a:rPr lang="en-US" sz="1100" dirty="0"/>
              <a:t> </a:t>
            </a:r>
            <a:r>
              <a:rPr lang="en-US" sz="1100" dirty="0" err="1"/>
              <a:t>l'audience</a:t>
            </a:r>
            <a:r>
              <a:rPr lang="en-US" sz="1100" dirty="0"/>
              <a:t> </a:t>
            </a:r>
            <a:r>
              <a:rPr lang="en-US" sz="1100" dirty="0" err="1"/>
              <a:t>publique</a:t>
            </a:r>
            <a:r>
              <a:rPr lang="en-US" sz="1100" dirty="0"/>
              <a:t> dans deux </a:t>
            </a:r>
            <a:r>
              <a:rPr lang="en-US" sz="1100" dirty="0" err="1"/>
              <a:t>mois</a:t>
            </a:r>
            <a:r>
              <a:rPr lang="en-US" sz="1100" dirty="0"/>
              <a:t>. La </a:t>
            </a:r>
            <a:r>
              <a:rPr lang="en-US" sz="1100" dirty="0" err="1"/>
              <a:t>scène</a:t>
            </a:r>
            <a:r>
              <a:rPr lang="en-US" sz="1100" dirty="0"/>
              <a:t> commence </a:t>
            </a:r>
            <a:r>
              <a:rPr lang="en-US" sz="1100" dirty="0" err="1"/>
              <a:t>alors</a:t>
            </a:r>
            <a:r>
              <a:rPr lang="en-US" sz="1100" dirty="0"/>
              <a:t> que les quatre </a:t>
            </a:r>
            <a:r>
              <a:rPr lang="en-US" sz="1100" dirty="0" err="1"/>
              <a:t>acteur</a:t>
            </a:r>
            <a:r>
              <a:rPr lang="fr-BE" sz="1100" dirty="0">
                <a:solidFill>
                  <a:prstClr val="black"/>
                </a:solidFill>
              </a:rPr>
              <a:t>·</a:t>
            </a:r>
            <a:r>
              <a:rPr lang="fr-BE" sz="1100" dirty="0" err="1">
                <a:solidFill>
                  <a:prstClr val="black"/>
                </a:solidFill>
              </a:rPr>
              <a:t>ice</a:t>
            </a:r>
            <a:r>
              <a:rPr lang="fr-BE" sz="1100" dirty="0">
                <a:solidFill>
                  <a:prstClr val="black"/>
                </a:solidFill>
              </a:rPr>
              <a:t>·</a:t>
            </a:r>
            <a:r>
              <a:rPr lang="en-US" sz="1100" dirty="0"/>
              <a:t>s </a:t>
            </a:r>
            <a:r>
              <a:rPr lang="en-US" sz="1100" dirty="0" err="1"/>
              <a:t>sont</a:t>
            </a:r>
            <a:r>
              <a:rPr lang="en-US" sz="1100" dirty="0"/>
              <a:t> </a:t>
            </a:r>
            <a:r>
              <a:rPr lang="en-US" sz="1100" dirty="0" err="1"/>
              <a:t>assis</a:t>
            </a:r>
            <a:r>
              <a:rPr lang="fr-BE" sz="1100" dirty="0">
                <a:solidFill>
                  <a:prstClr val="black"/>
                </a:solidFill>
              </a:rPr>
              <a:t>·</a:t>
            </a:r>
            <a:r>
              <a:rPr lang="fr-BE" sz="1100" dirty="0" err="1">
                <a:solidFill>
                  <a:prstClr val="black"/>
                </a:solidFill>
              </a:rPr>
              <a:t>e·s</a:t>
            </a:r>
            <a:r>
              <a:rPr lang="en-US" sz="1100" dirty="0"/>
              <a:t> dans le cabinet du</a:t>
            </a:r>
            <a:r>
              <a:rPr lang="fr-BE" sz="1100" dirty="0">
                <a:solidFill>
                  <a:prstClr val="black"/>
                </a:solidFill>
              </a:rPr>
              <a:t>·de la</a:t>
            </a:r>
            <a:r>
              <a:rPr lang="en-US" sz="1100" dirty="0"/>
              <a:t> </a:t>
            </a:r>
            <a:r>
              <a:rPr lang="en-US" sz="1100" dirty="0" err="1"/>
              <a:t>juge</a:t>
            </a:r>
            <a:r>
              <a:rPr lang="en-US" sz="1100" dirty="0"/>
              <a:t>.</a:t>
            </a:r>
          </a:p>
          <a:p>
            <a:endParaRPr lang="en-US" sz="1100" dirty="0"/>
          </a:p>
          <a:p>
            <a:endParaRPr lang="en-US" sz="1100" dirty="0"/>
          </a:p>
          <a:p>
            <a:endParaRPr lang="en-US" sz="1100" dirty="0"/>
          </a:p>
        </p:txBody>
      </p:sp>
      <p:pic>
        <p:nvPicPr>
          <p:cNvPr id="13" name="Image 12"/>
          <p:cNvPicPr>
            <a:picLocks noChangeAspect="1"/>
          </p:cNvPicPr>
          <p:nvPr/>
        </p:nvPicPr>
        <p:blipFill>
          <a:blip r:embed="rId4"/>
          <a:stretch>
            <a:fillRect/>
          </a:stretch>
        </p:blipFill>
        <p:spPr>
          <a:xfrm>
            <a:off x="9612538" y="4839568"/>
            <a:ext cx="879945" cy="891226"/>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CB701F7E-790B-21FE-CC19-7B694F9CDA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99475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473811" y="118116"/>
            <a:ext cx="221311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a:solidFill>
                  <a:schemeClr val="bg1"/>
                </a:solidFill>
              </a:rPr>
              <a:t>Part 1 - Role play</a:t>
            </a:r>
            <a:endParaRPr lang="fr-BE" sz="2000" b="1" dirty="0">
              <a:solidFill>
                <a:schemeClr val="bg1"/>
              </a:solidFill>
            </a:endParaRPr>
          </a:p>
        </p:txBody>
      </p:sp>
      <p:sp>
        <p:nvSpPr>
          <p:cNvPr id="8" name="ZoneTexte 7"/>
          <p:cNvSpPr txBox="1"/>
          <p:nvPr/>
        </p:nvSpPr>
        <p:spPr>
          <a:xfrm>
            <a:off x="136187" y="118116"/>
            <a:ext cx="5304269" cy="4324261"/>
          </a:xfrm>
          <a:prstGeom prst="rect">
            <a:avLst/>
          </a:prstGeom>
          <a:solidFill>
            <a:schemeClr val="bg1"/>
          </a:solidFill>
        </p:spPr>
        <p:txBody>
          <a:bodyPr wrap="square" rtlCol="0">
            <a:spAutoFit/>
          </a:bodyPr>
          <a:lstStyle/>
          <a:p>
            <a:pPr algn="ctr"/>
            <a:r>
              <a:rPr lang="en-US" sz="1100" b="1" dirty="0"/>
              <a:t>Situation 2 - Audience de cabinet de Lauren </a:t>
            </a:r>
          </a:p>
          <a:p>
            <a:endParaRPr lang="en-US" sz="1100" dirty="0"/>
          </a:p>
          <a:p>
            <a:pPr algn="ctr"/>
            <a:r>
              <a:rPr lang="en-US" sz="1100" b="1" dirty="0">
                <a:solidFill>
                  <a:srgbClr val="5CBDB2"/>
                </a:solidFill>
              </a:rPr>
              <a:t>Fiche </a:t>
            </a:r>
            <a:r>
              <a:rPr lang="en-US" sz="1100" b="1" dirty="0" err="1">
                <a:solidFill>
                  <a:srgbClr val="5CBDB2"/>
                </a:solidFill>
              </a:rPr>
              <a:t>personnage</a:t>
            </a:r>
            <a:r>
              <a:rPr lang="en-US" sz="1100" b="1" dirty="0">
                <a:solidFill>
                  <a:srgbClr val="5CBDB2"/>
                </a:solidFill>
              </a:rPr>
              <a:t> : Lauren</a:t>
            </a:r>
            <a:endParaRPr lang="en-US" sz="1100" dirty="0"/>
          </a:p>
          <a:p>
            <a:endParaRPr lang="en-US" sz="1100" dirty="0"/>
          </a:p>
          <a:p>
            <a:r>
              <a:rPr lang="fr-FR" sz="1100" b="1" dirty="0">
                <a:solidFill>
                  <a:srgbClr val="5CBDB2"/>
                </a:solidFill>
              </a:rPr>
              <a:t>Vous êtes Lauren  :</a:t>
            </a:r>
            <a:endParaRPr lang="en-US" sz="1100" dirty="0"/>
          </a:p>
          <a:p>
            <a:pPr marL="171450" lvl="0" indent="-171450" algn="just">
              <a:buFont typeface="Arial" panose="020B0604020202020204" pitchFamily="34" charset="0"/>
              <a:buChar char="•"/>
            </a:pPr>
            <a:r>
              <a:rPr lang="en-US" sz="1100" dirty="0" err="1"/>
              <a:t>Vous</a:t>
            </a:r>
            <a:r>
              <a:rPr lang="en-US" sz="1100" dirty="0"/>
              <a:t> </a:t>
            </a:r>
            <a:r>
              <a:rPr lang="en-US" sz="1100" dirty="0" err="1"/>
              <a:t>avez</a:t>
            </a:r>
            <a:r>
              <a:rPr lang="en-US" sz="1100" dirty="0"/>
              <a:t> vu </a:t>
            </a:r>
            <a:r>
              <a:rPr lang="en-US" sz="1100" dirty="0" err="1"/>
              <a:t>votre</a:t>
            </a:r>
            <a:r>
              <a:rPr lang="en-US" sz="1100" dirty="0"/>
              <a:t> avocat</a:t>
            </a:r>
            <a:r>
              <a:rPr lang="fr-BE" sz="1100" dirty="0">
                <a:solidFill>
                  <a:prstClr val="black"/>
                </a:solidFill>
              </a:rPr>
              <a:t>·e</a:t>
            </a:r>
            <a:r>
              <a:rPr lang="en-US" sz="1100" dirty="0"/>
              <a:t> </a:t>
            </a:r>
            <a:r>
              <a:rPr lang="en-US" sz="1100" dirty="0" err="1"/>
              <a:t>hier</a:t>
            </a:r>
            <a:r>
              <a:rPr lang="en-US" sz="1100" dirty="0"/>
              <a:t>, </a:t>
            </a:r>
            <a:r>
              <a:rPr lang="en-US" sz="1100" dirty="0" err="1"/>
              <a:t>Maitre</a:t>
            </a:r>
            <a:r>
              <a:rPr lang="en-US" sz="1100" dirty="0"/>
              <a:t> Hublot, </a:t>
            </a:r>
            <a:r>
              <a:rPr lang="en-US" sz="1100" dirty="0" err="1"/>
              <a:t>vous</a:t>
            </a:r>
            <a:r>
              <a:rPr lang="en-US" sz="1100" dirty="0"/>
              <a:t> </a:t>
            </a:r>
            <a:r>
              <a:rPr lang="en-US" sz="1100" dirty="0" err="1"/>
              <a:t>l'aviez</a:t>
            </a:r>
            <a:r>
              <a:rPr lang="en-US" sz="1100" dirty="0"/>
              <a:t> déjà vu au commissariat et </a:t>
            </a:r>
            <a:r>
              <a:rPr lang="en-US" sz="1100" dirty="0" err="1"/>
              <a:t>vous</a:t>
            </a:r>
            <a:r>
              <a:rPr lang="en-US" sz="1100" dirty="0"/>
              <a:t> </a:t>
            </a:r>
            <a:r>
              <a:rPr lang="en-US" sz="1100" dirty="0" err="1"/>
              <a:t>avez</a:t>
            </a:r>
            <a:r>
              <a:rPr lang="en-US" sz="1100" dirty="0"/>
              <a:t> </a:t>
            </a:r>
            <a:r>
              <a:rPr lang="en-US" sz="1100" dirty="0" err="1"/>
              <a:t>une</a:t>
            </a:r>
            <a:r>
              <a:rPr lang="en-US" sz="1100" dirty="0"/>
              <a:t> opinion positive de son travail et du fait </a:t>
            </a:r>
            <a:r>
              <a:rPr lang="en-US" sz="1100" dirty="0" err="1"/>
              <a:t>qu'il</a:t>
            </a:r>
            <a:r>
              <a:rPr lang="fr-BE" sz="1100" dirty="0">
                <a:solidFill>
                  <a:prstClr val="black"/>
                </a:solidFill>
              </a:rPr>
              <a:t>·</a:t>
            </a:r>
            <a:r>
              <a:rPr lang="en-US" sz="1100" dirty="0" err="1"/>
              <a:t>elle</a:t>
            </a:r>
            <a:r>
              <a:rPr lang="en-US" sz="1100" dirty="0"/>
              <a:t> </a:t>
            </a:r>
            <a:r>
              <a:rPr lang="en-US" sz="1100" dirty="0" err="1"/>
              <a:t>représente</a:t>
            </a:r>
            <a:r>
              <a:rPr lang="en-US" sz="1100" dirty="0"/>
              <a:t> </a:t>
            </a:r>
            <a:r>
              <a:rPr lang="en-US" sz="1100" dirty="0" err="1"/>
              <a:t>votre</a:t>
            </a:r>
            <a:r>
              <a:rPr lang="en-US" sz="1100" dirty="0"/>
              <a:t> </a:t>
            </a:r>
            <a:r>
              <a:rPr lang="en-US" sz="1100" dirty="0" err="1"/>
              <a:t>voix</a:t>
            </a:r>
            <a:r>
              <a:rPr lang="en-US" sz="1100" dirty="0"/>
              <a:t> ;</a:t>
            </a:r>
          </a:p>
          <a:p>
            <a:pPr marL="171450" lvl="0" indent="-171450" algn="just">
              <a:buFont typeface="Arial" panose="020B0604020202020204" pitchFamily="34" charset="0"/>
              <a:buChar char="•"/>
            </a:pPr>
            <a:endParaRPr lang="en-US" sz="1100" dirty="0"/>
          </a:p>
          <a:p>
            <a:pPr marL="171450" lvl="0" indent="-171450" algn="just">
              <a:buFont typeface="Arial" panose="020B0604020202020204" pitchFamily="34" charset="0"/>
              <a:buChar char="•"/>
            </a:pPr>
            <a:r>
              <a:rPr lang="en-US" sz="1100" dirty="0" err="1"/>
              <a:t>Hier</a:t>
            </a:r>
            <a:r>
              <a:rPr lang="en-US" sz="1100" dirty="0"/>
              <a:t>, </a:t>
            </a:r>
            <a:r>
              <a:rPr lang="en-US" sz="1100" dirty="0" err="1"/>
              <a:t>vous</a:t>
            </a:r>
            <a:r>
              <a:rPr lang="en-US" sz="1100" dirty="0"/>
              <a:t> </a:t>
            </a:r>
            <a:r>
              <a:rPr lang="en-US" sz="1100" dirty="0" err="1"/>
              <a:t>étiez</a:t>
            </a:r>
            <a:r>
              <a:rPr lang="en-US" sz="1100" dirty="0"/>
              <a:t> </a:t>
            </a:r>
            <a:r>
              <a:rPr lang="en-US" sz="1100" dirty="0" err="1"/>
              <a:t>fatigué</a:t>
            </a:r>
            <a:r>
              <a:rPr lang="fr-BE" sz="1100" dirty="0">
                <a:solidFill>
                  <a:prstClr val="black"/>
                </a:solidFill>
              </a:rPr>
              <a:t>·e</a:t>
            </a:r>
            <a:r>
              <a:rPr lang="en-US" sz="1100" dirty="0"/>
              <a:t>, </a:t>
            </a:r>
            <a:r>
              <a:rPr lang="en-US" sz="1100" dirty="0" err="1"/>
              <a:t>vous</a:t>
            </a:r>
            <a:r>
              <a:rPr lang="en-US" sz="1100" dirty="0"/>
              <a:t> </a:t>
            </a:r>
            <a:r>
              <a:rPr lang="en-US" sz="1100" dirty="0" err="1"/>
              <a:t>avez</a:t>
            </a:r>
            <a:r>
              <a:rPr lang="en-US" sz="1100" dirty="0"/>
              <a:t> </a:t>
            </a:r>
            <a:r>
              <a:rPr lang="en-US" sz="1100" dirty="0" err="1"/>
              <a:t>accepté</a:t>
            </a:r>
            <a:r>
              <a:rPr lang="en-US" sz="1100" dirty="0"/>
              <a:t> la proposition de </a:t>
            </a:r>
            <a:r>
              <a:rPr lang="en-US" sz="1100" dirty="0" err="1"/>
              <a:t>votre</a:t>
            </a:r>
            <a:r>
              <a:rPr lang="en-US" sz="1100" dirty="0"/>
              <a:t> avocat</a:t>
            </a:r>
            <a:r>
              <a:rPr lang="fr-BE" sz="1100" dirty="0">
                <a:solidFill>
                  <a:prstClr val="black"/>
                </a:solidFill>
              </a:rPr>
              <a:t>·e</a:t>
            </a:r>
            <a:r>
              <a:rPr lang="en-US" sz="1100" dirty="0"/>
              <a:t> de continuer à </a:t>
            </a:r>
            <a:r>
              <a:rPr lang="en-US" sz="1100" dirty="0" err="1"/>
              <a:t>admettre</a:t>
            </a:r>
            <a:r>
              <a:rPr lang="en-US" sz="1100" dirty="0"/>
              <a:t> les faits et de </a:t>
            </a:r>
            <a:r>
              <a:rPr lang="en-US" sz="1100" dirty="0" err="1"/>
              <a:t>vous</a:t>
            </a:r>
            <a:r>
              <a:rPr lang="en-US" sz="1100" dirty="0"/>
              <a:t> </a:t>
            </a:r>
            <a:r>
              <a:rPr lang="en-US" sz="1100" dirty="0" err="1"/>
              <a:t>présenter</a:t>
            </a:r>
            <a:r>
              <a:rPr lang="en-US" sz="1100" dirty="0"/>
              <a:t> </a:t>
            </a:r>
            <a:r>
              <a:rPr lang="en-US" sz="1100" dirty="0" err="1"/>
              <a:t>devant</a:t>
            </a:r>
            <a:r>
              <a:rPr lang="en-US" sz="1100" dirty="0"/>
              <a:t> le</a:t>
            </a:r>
            <a:r>
              <a:rPr lang="fr-BE" sz="1100" dirty="0">
                <a:solidFill>
                  <a:prstClr val="black"/>
                </a:solidFill>
              </a:rPr>
              <a:t>·la</a:t>
            </a:r>
            <a:r>
              <a:rPr lang="en-US" sz="1100" dirty="0"/>
              <a:t> </a:t>
            </a:r>
            <a:r>
              <a:rPr lang="en-US" sz="1100" dirty="0" err="1"/>
              <a:t>juge</a:t>
            </a:r>
            <a:r>
              <a:rPr lang="en-US" sz="1100" dirty="0"/>
              <a:t> </a:t>
            </a:r>
            <a:r>
              <a:rPr lang="en-US" sz="1100" dirty="0" err="1"/>
              <a:t>comme</a:t>
            </a:r>
            <a:r>
              <a:rPr lang="en-US" sz="1100" dirty="0"/>
              <a:t> </a:t>
            </a:r>
            <a:r>
              <a:rPr lang="en-US" sz="1100" dirty="0" err="1"/>
              <a:t>ayant</a:t>
            </a:r>
            <a:r>
              <a:rPr lang="en-US" sz="1100" dirty="0"/>
              <a:t> des </a:t>
            </a:r>
            <a:r>
              <a:rPr lang="en-US" sz="1100" dirty="0" err="1"/>
              <a:t>remords</a:t>
            </a:r>
            <a:r>
              <a:rPr lang="en-US" sz="1100" dirty="0"/>
              <a:t>, </a:t>
            </a:r>
            <a:r>
              <a:rPr lang="en-US" sz="1100" dirty="0" err="1"/>
              <a:t>étant</a:t>
            </a:r>
            <a:r>
              <a:rPr lang="en-US" sz="1100" dirty="0"/>
              <a:t> </a:t>
            </a:r>
            <a:r>
              <a:rPr lang="en-US" sz="1100" dirty="0" err="1"/>
              <a:t>responsable</a:t>
            </a:r>
            <a:r>
              <a:rPr lang="en-US" sz="1100" dirty="0"/>
              <a:t> et ne </a:t>
            </a:r>
            <a:r>
              <a:rPr lang="en-US" sz="1100" dirty="0" err="1"/>
              <a:t>représentant</a:t>
            </a:r>
            <a:r>
              <a:rPr lang="en-US" sz="1100" dirty="0"/>
              <a:t> plus de danger </a:t>
            </a:r>
            <a:r>
              <a:rPr lang="en-US" sz="1100" dirty="0" err="1"/>
              <a:t>en</a:t>
            </a:r>
            <a:r>
              <a:rPr lang="en-US" sz="1100" dirty="0"/>
              <a:t> raison de </a:t>
            </a:r>
            <a:r>
              <a:rPr lang="en-US" sz="1100" dirty="0" err="1"/>
              <a:t>votre</a:t>
            </a:r>
            <a:r>
              <a:rPr lang="en-US" sz="1100" dirty="0"/>
              <a:t> bon </a:t>
            </a:r>
            <a:r>
              <a:rPr lang="en-US" sz="1100" dirty="0" err="1"/>
              <a:t>comportement</a:t>
            </a:r>
            <a:r>
              <a:rPr lang="en-US" sz="1100" dirty="0"/>
              <a:t> au </a:t>
            </a:r>
            <a:r>
              <a:rPr lang="en-US" sz="1100" dirty="0" err="1"/>
              <a:t>centre</a:t>
            </a:r>
            <a:r>
              <a:rPr lang="en-US" sz="1100" dirty="0"/>
              <a:t> de </a:t>
            </a:r>
            <a:r>
              <a:rPr lang="en-US" sz="1100" dirty="0" err="1"/>
              <a:t>détention</a:t>
            </a:r>
            <a:r>
              <a:rPr lang="en-US" sz="1100" dirty="0"/>
              <a:t>, </a:t>
            </a:r>
            <a:r>
              <a:rPr lang="en-US" sz="1100" dirty="0" err="1"/>
              <a:t>vous</a:t>
            </a:r>
            <a:r>
              <a:rPr lang="en-US" sz="1100" dirty="0"/>
              <a:t> </a:t>
            </a:r>
            <a:r>
              <a:rPr lang="en-US" sz="1100" dirty="0" err="1"/>
              <a:t>pensez</a:t>
            </a:r>
            <a:r>
              <a:rPr lang="en-US" sz="1100" dirty="0"/>
              <a:t> </a:t>
            </a:r>
            <a:r>
              <a:rPr lang="en-US" sz="1100" dirty="0" err="1"/>
              <a:t>donc</a:t>
            </a:r>
            <a:r>
              <a:rPr lang="en-US" sz="1100" dirty="0"/>
              <a:t> </a:t>
            </a:r>
            <a:r>
              <a:rPr lang="en-US" sz="1100" dirty="0" err="1"/>
              <a:t>pouvoir</a:t>
            </a:r>
            <a:r>
              <a:rPr lang="en-US" sz="1100" dirty="0"/>
              <a:t> </a:t>
            </a:r>
            <a:r>
              <a:rPr lang="en-US" sz="1100" dirty="0" err="1"/>
              <a:t>être</a:t>
            </a:r>
            <a:r>
              <a:rPr lang="en-US" sz="1100" dirty="0"/>
              <a:t> </a:t>
            </a:r>
            <a:r>
              <a:rPr lang="en-US" sz="1100" dirty="0" err="1"/>
              <a:t>libéré</a:t>
            </a:r>
            <a:r>
              <a:rPr lang="en-US" sz="1100" dirty="0"/>
              <a:t> </a:t>
            </a:r>
            <a:r>
              <a:rPr lang="en-US" sz="1100" dirty="0" err="1"/>
              <a:t>aujourd'hui</a:t>
            </a:r>
            <a:r>
              <a:rPr lang="en-US" sz="1100" dirty="0"/>
              <a:t>.</a:t>
            </a:r>
          </a:p>
          <a:p>
            <a:pPr lvl="0" algn="just"/>
            <a:endParaRPr lang="en-US" sz="1100" dirty="0"/>
          </a:p>
          <a:p>
            <a:pPr marL="171450" lvl="0" indent="-171450" algn="just">
              <a:buFont typeface="Arial" panose="020B0604020202020204" pitchFamily="34" charset="0"/>
              <a:buChar char="•"/>
            </a:pPr>
            <a:r>
              <a:rPr lang="en-US" sz="1100" dirty="0" err="1"/>
              <a:t>Vous</a:t>
            </a:r>
            <a:r>
              <a:rPr lang="en-US" sz="1100" dirty="0"/>
              <a:t> </a:t>
            </a:r>
            <a:r>
              <a:rPr lang="en-US" sz="1100" dirty="0" err="1"/>
              <a:t>êtes</a:t>
            </a:r>
            <a:r>
              <a:rPr lang="en-US" sz="1100" dirty="0"/>
              <a:t> </a:t>
            </a:r>
            <a:r>
              <a:rPr lang="en-US" sz="1100" dirty="0" err="1"/>
              <a:t>impulsif</a:t>
            </a:r>
            <a:r>
              <a:rPr lang="fr-BE" sz="1100" dirty="0">
                <a:solidFill>
                  <a:prstClr val="black"/>
                </a:solidFill>
              </a:rPr>
              <a:t>·</a:t>
            </a:r>
            <a:r>
              <a:rPr lang="fr-BE" sz="1100" dirty="0" err="1">
                <a:solidFill>
                  <a:prstClr val="black"/>
                </a:solidFill>
              </a:rPr>
              <a:t>ve</a:t>
            </a:r>
            <a:r>
              <a:rPr lang="en-US" sz="1100" dirty="0"/>
              <a:t> et </a:t>
            </a:r>
            <a:r>
              <a:rPr lang="en-US" sz="1100" dirty="0" err="1"/>
              <a:t>vous</a:t>
            </a:r>
            <a:r>
              <a:rPr lang="en-US" sz="1100" dirty="0"/>
              <a:t> </a:t>
            </a:r>
            <a:r>
              <a:rPr lang="en-US" sz="1100" dirty="0" err="1"/>
              <a:t>vous</a:t>
            </a:r>
            <a:r>
              <a:rPr lang="en-US" sz="1100" dirty="0"/>
              <a:t> </a:t>
            </a:r>
            <a:r>
              <a:rPr lang="en-US" sz="1100" dirty="0" err="1"/>
              <a:t>mettez</a:t>
            </a:r>
            <a:r>
              <a:rPr lang="en-US" sz="1100" dirty="0"/>
              <a:t> </a:t>
            </a:r>
            <a:r>
              <a:rPr lang="en-US" sz="1100" dirty="0" err="1"/>
              <a:t>en</a:t>
            </a:r>
            <a:r>
              <a:rPr lang="en-US" sz="1100" dirty="0"/>
              <a:t> </a:t>
            </a:r>
            <a:r>
              <a:rPr lang="en-US" sz="1100" dirty="0" err="1"/>
              <a:t>colère</a:t>
            </a:r>
            <a:r>
              <a:rPr lang="en-US" sz="1100" dirty="0"/>
              <a:t> </a:t>
            </a:r>
            <a:r>
              <a:rPr lang="en-US" sz="1100" dirty="0" err="1"/>
              <a:t>assez</a:t>
            </a:r>
            <a:r>
              <a:rPr lang="en-US" sz="1100" dirty="0"/>
              <a:t> </a:t>
            </a:r>
            <a:r>
              <a:rPr lang="en-US" sz="1100" dirty="0" err="1"/>
              <a:t>rapidement</a:t>
            </a:r>
            <a:r>
              <a:rPr lang="en-US" sz="1100" dirty="0"/>
              <a:t> surtout </a:t>
            </a:r>
            <a:r>
              <a:rPr lang="en-US" sz="1100" dirty="0" err="1"/>
              <a:t>lorsque</a:t>
            </a:r>
            <a:r>
              <a:rPr lang="en-US" sz="1100" dirty="0"/>
              <a:t> </a:t>
            </a:r>
            <a:r>
              <a:rPr lang="en-US" sz="1100" dirty="0" err="1"/>
              <a:t>vous</a:t>
            </a:r>
            <a:r>
              <a:rPr lang="en-US" sz="1100" dirty="0"/>
              <a:t> ne </a:t>
            </a:r>
            <a:r>
              <a:rPr lang="en-US" sz="1100" dirty="0" err="1"/>
              <a:t>comprenez</a:t>
            </a:r>
            <a:r>
              <a:rPr lang="en-US" sz="1100" dirty="0"/>
              <a:t> pas </a:t>
            </a:r>
            <a:r>
              <a:rPr lang="en-US" sz="1100" dirty="0" err="1"/>
              <a:t>ce</a:t>
            </a:r>
            <a:r>
              <a:rPr lang="en-US" sz="1100" dirty="0"/>
              <a:t> qui se passe.</a:t>
            </a:r>
          </a:p>
          <a:p>
            <a:pPr marL="171450" lvl="0" indent="-171450" algn="just">
              <a:buFont typeface="Arial" panose="020B0604020202020204" pitchFamily="34" charset="0"/>
              <a:buChar char="•"/>
            </a:pPr>
            <a:endParaRPr lang="en-US" sz="1100" dirty="0"/>
          </a:p>
          <a:p>
            <a:pPr marL="171450" lvl="0" indent="-171450" algn="just">
              <a:buFont typeface="Arial" panose="020B0604020202020204" pitchFamily="34" charset="0"/>
              <a:buChar char="•"/>
            </a:pPr>
            <a:r>
              <a:rPr lang="en-US" sz="1100" dirty="0" err="1"/>
              <a:t>Vous</a:t>
            </a:r>
            <a:r>
              <a:rPr lang="en-US" sz="1100" dirty="0"/>
              <a:t> </a:t>
            </a:r>
            <a:r>
              <a:rPr lang="en-US" sz="1100" dirty="0" err="1"/>
              <a:t>êtes</a:t>
            </a:r>
            <a:r>
              <a:rPr lang="en-US" sz="1100" dirty="0"/>
              <a:t> </a:t>
            </a:r>
            <a:r>
              <a:rPr lang="en-US" sz="1100" dirty="0" err="1"/>
              <a:t>facilement</a:t>
            </a:r>
            <a:r>
              <a:rPr lang="en-US" sz="1100" dirty="0"/>
              <a:t> distrait</a:t>
            </a:r>
            <a:r>
              <a:rPr lang="fr-BE" sz="1100" dirty="0">
                <a:solidFill>
                  <a:prstClr val="black"/>
                </a:solidFill>
              </a:rPr>
              <a:t>·e</a:t>
            </a:r>
            <a:r>
              <a:rPr lang="en-US" sz="1100" dirty="0"/>
              <a:t> et </a:t>
            </a:r>
            <a:r>
              <a:rPr lang="en-US" sz="1100" dirty="0" err="1"/>
              <a:t>avez</a:t>
            </a:r>
            <a:r>
              <a:rPr lang="en-US" sz="1100" dirty="0"/>
              <a:t> du mal à </a:t>
            </a:r>
            <a:r>
              <a:rPr lang="en-US" sz="1100" dirty="0" err="1"/>
              <a:t>maintenir</a:t>
            </a:r>
            <a:r>
              <a:rPr lang="en-US" sz="1100" dirty="0"/>
              <a:t> </a:t>
            </a:r>
            <a:r>
              <a:rPr lang="en-US" sz="1100" dirty="0" err="1"/>
              <a:t>votre</a:t>
            </a:r>
            <a:r>
              <a:rPr lang="en-US" sz="1100" dirty="0"/>
              <a:t> attention sur </a:t>
            </a:r>
            <a:r>
              <a:rPr lang="en-US" sz="1100" dirty="0" err="1"/>
              <a:t>une</a:t>
            </a:r>
            <a:r>
              <a:rPr lang="en-US" sz="1100" dirty="0"/>
              <a:t> discussion </a:t>
            </a:r>
            <a:r>
              <a:rPr lang="en-US" sz="1100" dirty="0" err="1"/>
              <a:t>d'adultes</a:t>
            </a:r>
            <a:r>
              <a:rPr lang="en-US" sz="1100" dirty="0"/>
              <a:t> </a:t>
            </a:r>
            <a:r>
              <a:rPr lang="en-US" sz="1100" dirty="0" err="1"/>
              <a:t>ou</a:t>
            </a:r>
            <a:r>
              <a:rPr lang="en-US" sz="1100" dirty="0"/>
              <a:t> de </a:t>
            </a:r>
            <a:r>
              <a:rPr lang="en-US" sz="1100" dirty="0" err="1"/>
              <a:t>longues</a:t>
            </a:r>
            <a:r>
              <a:rPr lang="en-US" sz="1100" dirty="0"/>
              <a:t> tirades.</a:t>
            </a:r>
          </a:p>
          <a:p>
            <a:pPr lvl="0" algn="just"/>
            <a:endParaRPr lang="en-US" sz="1100" dirty="0"/>
          </a:p>
          <a:p>
            <a:pPr lvl="0" algn="just"/>
            <a:r>
              <a:rPr lang="en-US" sz="1100" dirty="0" err="1"/>
              <a:t>En</a:t>
            </a:r>
            <a:r>
              <a:rPr lang="en-US" sz="1100" dirty="0"/>
              <a:t> tant </a:t>
            </a:r>
            <a:r>
              <a:rPr lang="en-US" sz="1100" dirty="0" err="1"/>
              <a:t>qu'acteur</a:t>
            </a:r>
            <a:r>
              <a:rPr lang="fr-BE" sz="1100" dirty="0">
                <a:solidFill>
                  <a:prstClr val="black"/>
                </a:solidFill>
              </a:rPr>
              <a:t> </a:t>
            </a:r>
            <a:r>
              <a:rPr lang="fr-BE" sz="1100" dirty="0" err="1">
                <a:solidFill>
                  <a:prstClr val="black"/>
                </a:solidFill>
              </a:rPr>
              <a:t>ice</a:t>
            </a:r>
            <a:r>
              <a:rPr lang="en-US" sz="1100" dirty="0"/>
              <a:t>, </a:t>
            </a:r>
            <a:r>
              <a:rPr lang="en-US" sz="1100" dirty="0" err="1"/>
              <a:t>vous</a:t>
            </a:r>
            <a:r>
              <a:rPr lang="en-US" sz="1100" dirty="0"/>
              <a:t> </a:t>
            </a:r>
            <a:r>
              <a:rPr lang="en-US" sz="1100" dirty="0" err="1"/>
              <a:t>devez</a:t>
            </a:r>
            <a:r>
              <a:rPr lang="en-US" sz="1100" dirty="0"/>
              <a:t> </a:t>
            </a:r>
            <a:r>
              <a:rPr lang="en-US" sz="1100" dirty="0" err="1"/>
              <a:t>vous</a:t>
            </a:r>
            <a:r>
              <a:rPr lang="en-US" sz="1100" dirty="0"/>
              <a:t> </a:t>
            </a:r>
            <a:r>
              <a:rPr lang="en-US" sz="1100" dirty="0" err="1"/>
              <a:t>mettre</a:t>
            </a:r>
            <a:r>
              <a:rPr lang="en-US" sz="1100" dirty="0"/>
              <a:t> dans la </a:t>
            </a:r>
            <a:r>
              <a:rPr lang="en-US" sz="1100" dirty="0" err="1"/>
              <a:t>peau</a:t>
            </a:r>
            <a:r>
              <a:rPr lang="en-US" sz="1100" dirty="0"/>
              <a:t> de Lauren à </a:t>
            </a:r>
            <a:r>
              <a:rPr lang="en-US" sz="1100" dirty="0" err="1"/>
              <a:t>l'aide</a:t>
            </a:r>
            <a:r>
              <a:rPr lang="en-US" sz="1100" dirty="0"/>
              <a:t> de </a:t>
            </a:r>
            <a:r>
              <a:rPr lang="en-US" sz="1100" dirty="0" err="1"/>
              <a:t>ces</a:t>
            </a:r>
            <a:r>
              <a:rPr lang="en-US" sz="1100" dirty="0"/>
              <a:t> </a:t>
            </a:r>
            <a:r>
              <a:rPr lang="en-US" sz="1100" dirty="0" err="1"/>
              <a:t>quelques</a:t>
            </a:r>
            <a:r>
              <a:rPr lang="en-US" sz="1100" dirty="0"/>
              <a:t> indices, </a:t>
            </a:r>
            <a:r>
              <a:rPr lang="en-US" sz="1100" dirty="0" err="1"/>
              <a:t>improvisez</a:t>
            </a:r>
            <a:r>
              <a:rPr lang="en-US" sz="1100" dirty="0"/>
              <a:t> le </a:t>
            </a:r>
            <a:r>
              <a:rPr lang="en-US" sz="1100" dirty="0" err="1"/>
              <a:t>reste</a:t>
            </a:r>
            <a:r>
              <a:rPr lang="en-US" sz="1100" dirty="0"/>
              <a:t> !</a:t>
            </a:r>
          </a:p>
          <a:p>
            <a:endParaRPr lang="en-US" sz="1100" dirty="0"/>
          </a:p>
          <a:p>
            <a:endParaRPr lang="en-US" sz="1100" dirty="0"/>
          </a:p>
        </p:txBody>
      </p:sp>
      <p:pic>
        <p:nvPicPr>
          <p:cNvPr id="13" name="Image 12"/>
          <p:cNvPicPr>
            <a:picLocks noChangeAspect="1"/>
          </p:cNvPicPr>
          <p:nvPr/>
        </p:nvPicPr>
        <p:blipFill>
          <a:blip r:embed="rId4"/>
          <a:stretch>
            <a:fillRect/>
          </a:stretch>
        </p:blipFill>
        <p:spPr>
          <a:xfrm>
            <a:off x="4039938" y="4461258"/>
            <a:ext cx="879945" cy="891226"/>
          </a:xfrm>
          <a:prstGeom prst="rect">
            <a:avLst/>
          </a:prstGeom>
        </p:spPr>
      </p:pic>
      <p:sp>
        <p:nvSpPr>
          <p:cNvPr id="10" name="ZoneTexte 9"/>
          <p:cNvSpPr txBox="1"/>
          <p:nvPr/>
        </p:nvSpPr>
        <p:spPr>
          <a:xfrm>
            <a:off x="6023566" y="125802"/>
            <a:ext cx="5624483" cy="4465005"/>
          </a:xfrm>
          <a:prstGeom prst="rect">
            <a:avLst/>
          </a:prstGeom>
          <a:solidFill>
            <a:schemeClr val="bg1"/>
          </a:solidFill>
        </p:spPr>
        <p:txBody>
          <a:bodyPr wrap="square" rtlCol="0">
            <a:spAutoFit/>
          </a:bodyPr>
          <a:lstStyle/>
          <a:p>
            <a:pPr algn="ctr"/>
            <a:r>
              <a:rPr lang="en-US" sz="1100" b="1" dirty="0"/>
              <a:t>Situation 2 - Audience de cabinet de Lauren </a:t>
            </a: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algn="ct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algn="ctr"/>
            <a:r>
              <a:rPr lang="fr-BE" sz="1100" b="1" dirty="0">
                <a:solidFill>
                  <a:srgbClr val="EC7F20"/>
                </a:solidFill>
                <a:latin typeface="Calibri" panose="020F0502020204030204" pitchFamily="34" charset="0"/>
                <a:ea typeface="Calibri" panose="020F0502020204030204" pitchFamily="34" charset="0"/>
                <a:cs typeface="Times New Roman" panose="02020603050405020304" pitchFamily="18" charset="0"/>
              </a:rPr>
              <a:t>Fiche personnage : </a:t>
            </a:r>
            <a:r>
              <a:rPr lang="fr-BE" sz="1100" b="1" dirty="0">
                <a:solidFill>
                  <a:srgbClr val="EC7F20"/>
                </a:solidFill>
                <a:latin typeface="Calibri" panose="020F0502020204030204" pitchFamily="34" charset="0"/>
                <a:cs typeface="Times New Roman" panose="02020603050405020304" pitchFamily="18" charset="0"/>
              </a:rPr>
              <a:t>l'</a:t>
            </a:r>
            <a:r>
              <a:rPr lang="fr-BE" sz="1100" b="1" dirty="0" err="1">
                <a:solidFill>
                  <a:srgbClr val="EC7F20"/>
                </a:solidFill>
                <a:latin typeface="Calibri" panose="020F0502020204030204" pitchFamily="34" charset="0"/>
                <a:cs typeface="Times New Roman" panose="02020603050405020304" pitchFamily="18" charset="0"/>
              </a:rPr>
              <a:t>avocat·e</a:t>
            </a:r>
            <a:r>
              <a:rPr lang="fr-BE" sz="1100" b="1" dirty="0">
                <a:solidFill>
                  <a:srgbClr val="EC7F20"/>
                </a:solidFill>
                <a:latin typeface="Calibri" panose="020F0502020204030204" pitchFamily="34" charset="0"/>
                <a:cs typeface="Times New Roman" panose="02020603050405020304" pitchFamily="18" charset="0"/>
              </a:rPr>
              <a:t> Maitre Hublot</a:t>
            </a:r>
          </a:p>
          <a:p>
            <a:pPr algn="ct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err="1">
                <a:solidFill>
                  <a:srgbClr val="EC7F20"/>
                </a:solidFill>
              </a:rPr>
              <a:t>Vous</a:t>
            </a:r>
            <a:r>
              <a:rPr lang="en-US" sz="1100" dirty="0">
                <a:solidFill>
                  <a:srgbClr val="EC7F20"/>
                </a:solidFill>
              </a:rPr>
              <a:t> </a:t>
            </a:r>
            <a:r>
              <a:rPr lang="en-US" sz="1100" dirty="0" err="1">
                <a:solidFill>
                  <a:srgbClr val="EC7F20"/>
                </a:solidFill>
              </a:rPr>
              <a:t>êtes</a:t>
            </a:r>
            <a:r>
              <a:rPr lang="en-US" sz="1100" dirty="0">
                <a:solidFill>
                  <a:srgbClr val="EC7F20"/>
                </a:solidFill>
              </a:rPr>
              <a:t> </a:t>
            </a:r>
            <a:r>
              <a:rPr lang="en-US" sz="1100" dirty="0" err="1">
                <a:solidFill>
                  <a:srgbClr val="EC7F20"/>
                </a:solidFill>
              </a:rPr>
              <a:t>Maitre</a:t>
            </a:r>
            <a:r>
              <a:rPr lang="en-US" sz="1100" dirty="0">
                <a:solidFill>
                  <a:srgbClr val="EC7F20"/>
                </a:solidFill>
              </a:rPr>
              <a:t> Hublot, </a:t>
            </a:r>
            <a:r>
              <a:rPr lang="en-US" sz="1100" dirty="0" err="1">
                <a:solidFill>
                  <a:srgbClr val="EC7F20"/>
                </a:solidFill>
              </a:rPr>
              <a:t>l'avocat</a:t>
            </a:r>
            <a:r>
              <a:rPr lang="fr-BE" sz="1100" dirty="0">
                <a:solidFill>
                  <a:srgbClr val="EC7F20"/>
                </a:solidFill>
              </a:rPr>
              <a:t>·e</a:t>
            </a:r>
            <a:r>
              <a:rPr lang="en-US" sz="1100" dirty="0">
                <a:solidFill>
                  <a:srgbClr val="EC7F20"/>
                </a:solidFill>
              </a:rPr>
              <a:t> :</a:t>
            </a:r>
          </a:p>
          <a:p>
            <a:pPr marL="171450" indent="-171450" algn="just">
              <a:lnSpc>
                <a:spcPct val="107000"/>
              </a:lnSpc>
              <a:spcAft>
                <a:spcPts val="800"/>
              </a:spcAft>
              <a:buFont typeface="Arial" panose="020B0604020202020204" pitchFamily="34" charset="0"/>
              <a:buChar char="•"/>
            </a:pPr>
            <a:r>
              <a:rPr lang="en-US" sz="1100" dirty="0" err="1"/>
              <a:t>Vous</a:t>
            </a:r>
            <a:r>
              <a:rPr lang="en-US" sz="1100" dirty="0"/>
              <a:t> </a:t>
            </a:r>
            <a:r>
              <a:rPr lang="en-US" sz="1100" dirty="0" err="1"/>
              <a:t>avez</a:t>
            </a:r>
            <a:r>
              <a:rPr lang="en-US" sz="1100" dirty="0"/>
              <a:t> </a:t>
            </a:r>
            <a:r>
              <a:rPr lang="en-US" sz="1100" dirty="0" err="1"/>
              <a:t>revu</a:t>
            </a:r>
            <a:r>
              <a:rPr lang="en-US" sz="1100" dirty="0"/>
              <a:t> Lauren </a:t>
            </a:r>
            <a:r>
              <a:rPr lang="en-US" sz="1100" dirty="0" err="1"/>
              <a:t>hier</a:t>
            </a:r>
            <a:r>
              <a:rPr lang="en-US" sz="1100" dirty="0"/>
              <a:t>, et </a:t>
            </a:r>
            <a:r>
              <a:rPr lang="en-US" sz="1100" dirty="0" err="1"/>
              <a:t>avez</a:t>
            </a:r>
            <a:r>
              <a:rPr lang="en-US" sz="1100" dirty="0"/>
              <a:t> </a:t>
            </a:r>
            <a:r>
              <a:rPr lang="en-US" sz="1100" dirty="0" err="1"/>
              <a:t>convenu</a:t>
            </a:r>
            <a:r>
              <a:rPr lang="en-US" sz="1100" dirty="0"/>
              <a:t> avec </a:t>
            </a:r>
            <a:r>
              <a:rPr lang="en-US" sz="1100" dirty="0" err="1"/>
              <a:t>lui</a:t>
            </a:r>
            <a:r>
              <a:rPr lang="fr-BE" sz="1100" dirty="0">
                <a:solidFill>
                  <a:prstClr val="black"/>
                </a:solidFill>
              </a:rPr>
              <a:t>·</a:t>
            </a:r>
            <a:r>
              <a:rPr lang="en-US" sz="1100" dirty="0" err="1"/>
              <a:t>elle</a:t>
            </a:r>
            <a:r>
              <a:rPr lang="en-US" sz="1100" dirty="0"/>
              <a:t> de la manière de </a:t>
            </a:r>
            <a:r>
              <a:rPr lang="en-US" sz="1100" dirty="0" err="1"/>
              <a:t>mener</a:t>
            </a:r>
            <a:r>
              <a:rPr lang="en-US" sz="1100" dirty="0"/>
              <a:t> </a:t>
            </a:r>
            <a:r>
              <a:rPr lang="en-US" sz="1100" dirty="0" err="1"/>
              <a:t>l'entretien</a:t>
            </a:r>
            <a:r>
              <a:rPr lang="en-US" sz="1100" dirty="0"/>
              <a:t> </a:t>
            </a:r>
            <a:r>
              <a:rPr lang="en-US" sz="1100" dirty="0" err="1"/>
              <a:t>aujourd'hui</a:t>
            </a:r>
            <a:r>
              <a:rPr lang="en-US" sz="1100" dirty="0"/>
              <a:t> : il</a:t>
            </a:r>
            <a:r>
              <a:rPr lang="fr-BE" sz="1100" dirty="0">
                <a:solidFill>
                  <a:prstClr val="black"/>
                </a:solidFill>
              </a:rPr>
              <a:t>·</a:t>
            </a:r>
            <a:r>
              <a:rPr lang="en-US" sz="1100" dirty="0" err="1"/>
              <a:t>elle</a:t>
            </a:r>
            <a:r>
              <a:rPr lang="en-US" sz="1100" dirty="0"/>
              <a:t> continue à </a:t>
            </a:r>
            <a:r>
              <a:rPr lang="en-US" sz="1100" dirty="0" err="1"/>
              <a:t>reconnaître</a:t>
            </a:r>
            <a:r>
              <a:rPr lang="en-US" sz="1100" dirty="0"/>
              <a:t> les faits, </a:t>
            </a:r>
            <a:r>
              <a:rPr lang="en-US" sz="1100" dirty="0" err="1"/>
              <a:t>va</a:t>
            </a:r>
            <a:r>
              <a:rPr lang="en-US" sz="1100" dirty="0"/>
              <a:t> </a:t>
            </a:r>
            <a:r>
              <a:rPr lang="en-US" sz="1100" dirty="0" err="1"/>
              <a:t>exprimer</a:t>
            </a:r>
            <a:r>
              <a:rPr lang="en-US" sz="1100" dirty="0"/>
              <a:t> des </a:t>
            </a:r>
            <a:r>
              <a:rPr lang="en-US" sz="1100" dirty="0" err="1"/>
              <a:t>remords</a:t>
            </a:r>
            <a:r>
              <a:rPr lang="en-US" sz="1100" dirty="0"/>
              <a:t> </a:t>
            </a:r>
            <a:r>
              <a:rPr lang="en-US" sz="1100" dirty="0" err="1"/>
              <a:t>devant</a:t>
            </a:r>
            <a:r>
              <a:rPr lang="en-US" sz="1100" dirty="0"/>
              <a:t> le</a:t>
            </a:r>
            <a:r>
              <a:rPr lang="fr-BE" sz="1100" dirty="0">
                <a:solidFill>
                  <a:prstClr val="black"/>
                </a:solidFill>
              </a:rPr>
              <a:t>·la</a:t>
            </a:r>
            <a:r>
              <a:rPr lang="en-US" sz="1100" dirty="0"/>
              <a:t> </a:t>
            </a:r>
            <a:r>
              <a:rPr lang="en-US" sz="1100" dirty="0" err="1"/>
              <a:t>juge</a:t>
            </a:r>
            <a:r>
              <a:rPr lang="en-US" sz="1100" dirty="0"/>
              <a:t> et </a:t>
            </a:r>
            <a:r>
              <a:rPr lang="en-US" sz="1100" dirty="0" err="1"/>
              <a:t>souligner</a:t>
            </a:r>
            <a:r>
              <a:rPr lang="en-US" sz="1100" dirty="0"/>
              <a:t> </a:t>
            </a:r>
            <a:r>
              <a:rPr lang="en-US" sz="1100" dirty="0" err="1"/>
              <a:t>combien</a:t>
            </a:r>
            <a:r>
              <a:rPr lang="en-US" sz="1100" dirty="0"/>
              <a:t> la </a:t>
            </a:r>
            <a:r>
              <a:rPr lang="en-US" sz="1100" dirty="0" err="1"/>
              <a:t>détention</a:t>
            </a:r>
            <a:r>
              <a:rPr lang="en-US" sz="1100" dirty="0"/>
              <a:t> </a:t>
            </a:r>
            <a:r>
              <a:rPr lang="en-US" sz="1100" dirty="0" err="1"/>
              <a:t>provisoire</a:t>
            </a:r>
            <a:r>
              <a:rPr lang="en-US" sz="1100" dirty="0"/>
              <a:t> </a:t>
            </a:r>
            <a:r>
              <a:rPr lang="en-US" sz="1100" dirty="0" err="1"/>
              <a:t>l'a</a:t>
            </a:r>
            <a:r>
              <a:rPr lang="en-US" sz="1100" dirty="0"/>
              <a:t> déjà </a:t>
            </a:r>
            <a:r>
              <a:rPr lang="en-US" sz="1100" dirty="0" err="1"/>
              <a:t>responsabilisé</a:t>
            </a:r>
            <a:r>
              <a:rPr lang="en-US" sz="1100" dirty="0"/>
              <a:t> et </a:t>
            </a:r>
            <a:r>
              <a:rPr lang="en-US" sz="1100" dirty="0" err="1"/>
              <a:t>qu'il</a:t>
            </a:r>
            <a:r>
              <a:rPr lang="fr-BE" sz="1100" dirty="0">
                <a:solidFill>
                  <a:prstClr val="black"/>
                </a:solidFill>
              </a:rPr>
              <a:t>·</a:t>
            </a:r>
            <a:r>
              <a:rPr lang="en-US" sz="1100" dirty="0" err="1"/>
              <a:t>elle</a:t>
            </a:r>
            <a:r>
              <a:rPr lang="en-US" sz="1100" dirty="0"/>
              <a:t> </a:t>
            </a:r>
            <a:r>
              <a:rPr lang="en-US" sz="1100" dirty="0" err="1"/>
              <a:t>n'est</a:t>
            </a:r>
            <a:r>
              <a:rPr lang="en-US" sz="1100" dirty="0"/>
              <a:t> plus un danger </a:t>
            </a:r>
            <a:r>
              <a:rPr lang="en-US" sz="1100" dirty="0" err="1"/>
              <a:t>aujourd’hui</a:t>
            </a:r>
            <a:r>
              <a:rPr lang="en-US" sz="1100" dirty="0"/>
              <a:t>, </a:t>
            </a:r>
            <a:r>
              <a:rPr lang="en-US" sz="1100" dirty="0" err="1"/>
              <a:t>comme</a:t>
            </a:r>
            <a:r>
              <a:rPr lang="en-US" sz="1100" dirty="0"/>
              <a:t> le </a:t>
            </a:r>
            <a:r>
              <a:rPr lang="en-US" sz="1100" dirty="0" err="1"/>
              <a:t>démontre</a:t>
            </a:r>
            <a:r>
              <a:rPr lang="en-US" sz="1100" dirty="0"/>
              <a:t> son bon à </a:t>
            </a:r>
            <a:r>
              <a:rPr lang="en-US" sz="1100" dirty="0" err="1"/>
              <a:t>l’IPPJ</a:t>
            </a:r>
            <a:r>
              <a:rPr lang="en-US" sz="1100" dirty="0"/>
              <a:t>, </a:t>
            </a:r>
            <a:r>
              <a:rPr lang="en-US" sz="1100" dirty="0" err="1"/>
              <a:t>vous</a:t>
            </a:r>
            <a:r>
              <a:rPr lang="en-US" sz="1100" dirty="0"/>
              <a:t> </a:t>
            </a:r>
            <a:r>
              <a:rPr lang="en-US" sz="1100" dirty="0" err="1"/>
              <a:t>allez</a:t>
            </a:r>
            <a:r>
              <a:rPr lang="en-US" sz="1100" dirty="0"/>
              <a:t> demander </a:t>
            </a:r>
            <a:r>
              <a:rPr lang="en-US" sz="1100" dirty="0" err="1"/>
              <a:t>sa</a:t>
            </a:r>
            <a:r>
              <a:rPr lang="en-US" sz="1100" dirty="0"/>
              <a:t> </a:t>
            </a:r>
            <a:r>
              <a:rPr lang="en-US" sz="1100" dirty="0" err="1"/>
              <a:t>libération</a:t>
            </a:r>
            <a:r>
              <a:rPr lang="en-US" sz="1100" dirty="0"/>
              <a:t>, </a:t>
            </a:r>
            <a:r>
              <a:rPr lang="en-US" sz="1100" dirty="0" err="1"/>
              <a:t>mais</a:t>
            </a:r>
            <a:r>
              <a:rPr lang="en-US" sz="1100" dirty="0"/>
              <a:t> </a:t>
            </a:r>
            <a:r>
              <a:rPr lang="en-US" sz="1100" dirty="0" err="1"/>
              <a:t>lui</a:t>
            </a:r>
            <a:r>
              <a:rPr lang="en-US" sz="1100" dirty="0"/>
              <a:t> </a:t>
            </a:r>
            <a:r>
              <a:rPr lang="en-US" sz="1100" dirty="0" err="1"/>
              <a:t>avez</a:t>
            </a:r>
            <a:r>
              <a:rPr lang="en-US" sz="1100" dirty="0"/>
              <a:t> </a:t>
            </a:r>
            <a:r>
              <a:rPr lang="en-US" sz="1100" dirty="0" err="1"/>
              <a:t>expliqué</a:t>
            </a:r>
            <a:r>
              <a:rPr lang="en-US" sz="1100" dirty="0"/>
              <a:t> que </a:t>
            </a:r>
            <a:r>
              <a:rPr lang="en-US" sz="1100" dirty="0" err="1"/>
              <a:t>cela</a:t>
            </a:r>
            <a:r>
              <a:rPr lang="en-US" sz="1100" dirty="0"/>
              <a:t> </a:t>
            </a:r>
            <a:r>
              <a:rPr lang="en-US" sz="1100" dirty="0" err="1"/>
              <a:t>semble</a:t>
            </a:r>
            <a:r>
              <a:rPr lang="en-US" sz="1100" dirty="0"/>
              <a:t> </a:t>
            </a:r>
            <a:r>
              <a:rPr lang="en-US" sz="1100" dirty="0" err="1"/>
              <a:t>peu</a:t>
            </a:r>
            <a:r>
              <a:rPr lang="en-US" sz="1100" dirty="0"/>
              <a:t> probable.</a:t>
            </a:r>
          </a:p>
          <a:p>
            <a:pPr marL="171450" indent="-171450" algn="just">
              <a:lnSpc>
                <a:spcPct val="107000"/>
              </a:lnSpc>
              <a:spcAft>
                <a:spcPts val="800"/>
              </a:spcAft>
              <a:buFont typeface="Arial" panose="020B0604020202020204" pitchFamily="34" charset="0"/>
              <a:buChar char="•"/>
            </a:pPr>
            <a:r>
              <a:rPr lang="en-US" sz="1100" dirty="0" err="1"/>
              <a:t>Vous</a:t>
            </a:r>
            <a:r>
              <a:rPr lang="en-US" sz="1100" dirty="0"/>
              <a:t> </a:t>
            </a:r>
            <a:r>
              <a:rPr lang="en-US" sz="1100" dirty="0" err="1"/>
              <a:t>connaissez</a:t>
            </a:r>
            <a:r>
              <a:rPr lang="en-US" sz="1100" dirty="0"/>
              <a:t> le</a:t>
            </a:r>
            <a:r>
              <a:rPr lang="fr-BE" sz="1100" dirty="0">
                <a:solidFill>
                  <a:prstClr val="black"/>
                </a:solidFill>
              </a:rPr>
              <a:t>·la</a:t>
            </a:r>
            <a:r>
              <a:rPr lang="en-US" sz="1100" dirty="0"/>
              <a:t> </a:t>
            </a:r>
            <a:r>
              <a:rPr lang="en-US" sz="1100" dirty="0" err="1"/>
              <a:t>juge</a:t>
            </a:r>
            <a:r>
              <a:rPr lang="en-US" sz="1100" dirty="0"/>
              <a:t> pour </a:t>
            </a:r>
            <a:r>
              <a:rPr lang="en-US" sz="1100" dirty="0" err="1"/>
              <a:t>avoir</a:t>
            </a:r>
            <a:r>
              <a:rPr lang="en-US" sz="1100" dirty="0"/>
              <a:t> </a:t>
            </a:r>
            <a:r>
              <a:rPr lang="en-US" sz="1100" dirty="0" err="1"/>
              <a:t>participé</a:t>
            </a:r>
            <a:r>
              <a:rPr lang="en-US" sz="1100" dirty="0"/>
              <a:t> à de </a:t>
            </a:r>
            <a:r>
              <a:rPr lang="en-US" sz="1100" dirty="0" err="1"/>
              <a:t>nombreuses</a:t>
            </a:r>
            <a:r>
              <a:rPr lang="en-US" sz="1100" dirty="0"/>
              <a:t> </a:t>
            </a:r>
            <a:r>
              <a:rPr lang="en-US" sz="1100" dirty="0" err="1"/>
              <a:t>autres</a:t>
            </a:r>
            <a:r>
              <a:rPr lang="en-US" sz="1100" dirty="0"/>
              <a:t> audiences. </a:t>
            </a:r>
            <a:r>
              <a:rPr lang="en-US" sz="1100" dirty="0" err="1"/>
              <a:t>Vous</a:t>
            </a:r>
            <a:r>
              <a:rPr lang="en-US" sz="1100" dirty="0"/>
              <a:t> </a:t>
            </a:r>
            <a:r>
              <a:rPr lang="en-US" sz="1100" dirty="0" err="1"/>
              <a:t>savez</a:t>
            </a:r>
            <a:r>
              <a:rPr lang="en-US" sz="1100" dirty="0"/>
              <a:t> que le </a:t>
            </a:r>
            <a:r>
              <a:rPr lang="en-US" sz="1100" dirty="0" err="1"/>
              <a:t>protocole</a:t>
            </a:r>
            <a:r>
              <a:rPr lang="en-US" sz="1100" dirty="0"/>
              <a:t> </a:t>
            </a:r>
            <a:r>
              <a:rPr lang="en-US" sz="1100" dirty="0" err="1"/>
              <a:t>prévoit</a:t>
            </a:r>
            <a:r>
              <a:rPr lang="en-US" sz="1100" dirty="0"/>
              <a:t> </a:t>
            </a:r>
            <a:r>
              <a:rPr lang="en-US" sz="1100" dirty="0" err="1"/>
              <a:t>qu'il</a:t>
            </a:r>
            <a:r>
              <a:rPr lang="fr-BE" sz="1100" dirty="0">
                <a:solidFill>
                  <a:prstClr val="black"/>
                </a:solidFill>
              </a:rPr>
              <a:t>·elle</a:t>
            </a:r>
            <a:r>
              <a:rPr lang="en-US" sz="1100" dirty="0"/>
              <a:t> se </a:t>
            </a:r>
            <a:r>
              <a:rPr lang="en-US" sz="1100" dirty="0" err="1"/>
              <a:t>retourne</a:t>
            </a:r>
            <a:r>
              <a:rPr lang="en-US" sz="1100" dirty="0"/>
              <a:t> </a:t>
            </a:r>
            <a:r>
              <a:rPr lang="en-US" sz="1100" dirty="0" err="1"/>
              <a:t>chaque</a:t>
            </a:r>
            <a:r>
              <a:rPr lang="en-US" sz="1100" dirty="0"/>
              <a:t> </a:t>
            </a:r>
            <a:r>
              <a:rPr lang="en-US" sz="1100" dirty="0" err="1"/>
              <a:t>fois</a:t>
            </a:r>
            <a:r>
              <a:rPr lang="en-US" sz="1100" dirty="0"/>
              <a:t> </a:t>
            </a:r>
            <a:r>
              <a:rPr lang="en-US" sz="1100" dirty="0" err="1"/>
              <a:t>qu'une</a:t>
            </a:r>
            <a:r>
              <a:rPr lang="en-US" sz="1100" dirty="0"/>
              <a:t> </a:t>
            </a:r>
            <a:r>
              <a:rPr lang="en-US" sz="1100" dirty="0" err="1"/>
              <a:t>certaine</a:t>
            </a:r>
            <a:r>
              <a:rPr lang="en-US" sz="1100" dirty="0"/>
              <a:t> image </a:t>
            </a:r>
            <a:r>
              <a:rPr lang="en-US" sz="1100" dirty="0" err="1"/>
              <a:t>lui</a:t>
            </a:r>
            <a:r>
              <a:rPr lang="en-US" sz="1100" dirty="0"/>
              <a:t> </a:t>
            </a:r>
            <a:r>
              <a:rPr lang="en-US" sz="1100" dirty="0" err="1"/>
              <a:t>est</a:t>
            </a:r>
            <a:r>
              <a:rPr lang="en-US" sz="1100" dirty="0"/>
              <a:t> </a:t>
            </a:r>
            <a:r>
              <a:rPr lang="en-US" sz="1100" dirty="0" err="1"/>
              <a:t>présentée</a:t>
            </a:r>
            <a:r>
              <a:rPr lang="en-US" sz="1100" dirty="0"/>
              <a:t> sur le PowerPoint.</a:t>
            </a:r>
          </a:p>
          <a:p>
            <a:pPr algn="just">
              <a:lnSpc>
                <a:spcPct val="107000"/>
              </a:lnSpc>
              <a:spcAft>
                <a:spcPts val="800"/>
              </a:spcAft>
            </a:pPr>
            <a:r>
              <a:rPr lang="en-US" sz="1100" dirty="0" err="1"/>
              <a:t>En</a:t>
            </a:r>
            <a:r>
              <a:rPr lang="en-US" sz="1100" dirty="0"/>
              <a:t> tant </a:t>
            </a:r>
            <a:r>
              <a:rPr lang="en-US" sz="1100" dirty="0" err="1"/>
              <a:t>qu'acteur</a:t>
            </a:r>
            <a:r>
              <a:rPr lang="fr-BE" sz="1100" dirty="0">
                <a:solidFill>
                  <a:prstClr val="black"/>
                </a:solidFill>
              </a:rPr>
              <a:t>·</a:t>
            </a:r>
            <a:r>
              <a:rPr lang="fr-BE" sz="1100" dirty="0" err="1">
                <a:solidFill>
                  <a:prstClr val="black"/>
                </a:solidFill>
              </a:rPr>
              <a:t>ice</a:t>
            </a:r>
            <a:r>
              <a:rPr lang="en-US" sz="1100" dirty="0"/>
              <a:t>, </a:t>
            </a:r>
            <a:r>
              <a:rPr lang="en-US" sz="1100" dirty="0" err="1"/>
              <a:t>vous</a:t>
            </a:r>
            <a:r>
              <a:rPr lang="en-US" sz="1100" dirty="0"/>
              <a:t> </a:t>
            </a:r>
            <a:r>
              <a:rPr lang="en-US" sz="1100" dirty="0" err="1"/>
              <a:t>devez</a:t>
            </a:r>
            <a:r>
              <a:rPr lang="en-US" sz="1100" dirty="0"/>
              <a:t> </a:t>
            </a:r>
            <a:r>
              <a:rPr lang="en-US" sz="1100" dirty="0" err="1"/>
              <a:t>vous</a:t>
            </a:r>
            <a:r>
              <a:rPr lang="en-US" sz="1100" dirty="0"/>
              <a:t> </a:t>
            </a:r>
            <a:r>
              <a:rPr lang="en-US" sz="1100" dirty="0" err="1"/>
              <a:t>mettre</a:t>
            </a:r>
            <a:r>
              <a:rPr lang="en-US" sz="1100" dirty="0"/>
              <a:t> dans la </a:t>
            </a:r>
            <a:r>
              <a:rPr lang="en-US" sz="1100" dirty="0" err="1"/>
              <a:t>peau</a:t>
            </a:r>
            <a:r>
              <a:rPr lang="en-US" sz="1100" dirty="0"/>
              <a:t> de </a:t>
            </a:r>
            <a:r>
              <a:rPr lang="en-US" sz="1100" dirty="0" err="1"/>
              <a:t>Maitre</a:t>
            </a:r>
            <a:r>
              <a:rPr lang="en-US" sz="1100" dirty="0"/>
              <a:t> Hublot à </a:t>
            </a:r>
            <a:r>
              <a:rPr lang="en-US" sz="1100" dirty="0" err="1"/>
              <a:t>l'aide</a:t>
            </a:r>
            <a:r>
              <a:rPr lang="en-US" sz="1100" dirty="0"/>
              <a:t> de </a:t>
            </a:r>
            <a:r>
              <a:rPr lang="en-US" sz="1100" dirty="0" err="1"/>
              <a:t>ces</a:t>
            </a:r>
            <a:r>
              <a:rPr lang="en-US" sz="1100" dirty="0"/>
              <a:t> </a:t>
            </a:r>
            <a:r>
              <a:rPr lang="en-US" sz="1100" dirty="0" err="1"/>
              <a:t>quelques</a:t>
            </a:r>
            <a:r>
              <a:rPr lang="en-US" sz="1100" dirty="0"/>
              <a:t> indices, et improviser le </a:t>
            </a:r>
            <a:r>
              <a:rPr lang="en-US" sz="1100" dirty="0" err="1"/>
              <a:t>reste</a:t>
            </a:r>
            <a:r>
              <a:rPr lang="en-US" sz="1100" dirty="0"/>
              <a:t> !</a:t>
            </a:r>
            <a:endParaRPr lang="fr-BE"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11" name="Image 10"/>
          <p:cNvPicPr>
            <a:picLocks noChangeAspect="1"/>
          </p:cNvPicPr>
          <p:nvPr/>
        </p:nvPicPr>
        <p:blipFill>
          <a:blip r:embed="rId4"/>
          <a:stretch>
            <a:fillRect/>
          </a:stretch>
        </p:blipFill>
        <p:spPr>
          <a:xfrm>
            <a:off x="10311488" y="4461258"/>
            <a:ext cx="801989" cy="812271"/>
          </a:xfrm>
          <a:prstGeom prst="rect">
            <a:avLst/>
          </a:prstGeom>
        </p:spPr>
      </p:pic>
      <p:pic>
        <p:nvPicPr>
          <p:cNvPr id="2" name="Image 1" descr="Une image contenant texte&#10;&#10;Description générée automatiquement">
            <a:extLst>
              <a:ext uri="{FF2B5EF4-FFF2-40B4-BE49-F238E27FC236}">
                <a16:creationId xmlns:a16="http://schemas.microsoft.com/office/drawing/2014/main" id="{09F33207-488A-BF2A-8247-1ED3A5F828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69243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473811" y="118116"/>
            <a:ext cx="221311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a:solidFill>
                  <a:schemeClr val="bg1"/>
                </a:solidFill>
              </a:rPr>
              <a:t>Part 1 - Role play</a:t>
            </a:r>
            <a:endParaRPr lang="fr-BE" sz="2000" b="1" dirty="0">
              <a:solidFill>
                <a:schemeClr val="bg1"/>
              </a:solidFill>
            </a:endParaRPr>
          </a:p>
        </p:txBody>
      </p:sp>
      <p:sp>
        <p:nvSpPr>
          <p:cNvPr id="8" name="ZoneTexte 7"/>
          <p:cNvSpPr txBox="1"/>
          <p:nvPr/>
        </p:nvSpPr>
        <p:spPr>
          <a:xfrm>
            <a:off x="136187" y="118116"/>
            <a:ext cx="5304269" cy="5678478"/>
          </a:xfrm>
          <a:prstGeom prst="rect">
            <a:avLst/>
          </a:prstGeom>
          <a:solidFill>
            <a:schemeClr val="bg1"/>
          </a:solidFill>
        </p:spPr>
        <p:txBody>
          <a:bodyPr wrap="square" rtlCol="0">
            <a:spAutoFit/>
          </a:bodyPr>
          <a:lstStyle/>
          <a:p>
            <a:pPr algn="ctr"/>
            <a:r>
              <a:rPr lang="en-US" sz="1100" b="1" dirty="0"/>
              <a:t>Situation 2 - Audience de cabinet de Lauren </a:t>
            </a:r>
          </a:p>
          <a:p>
            <a:endParaRPr lang="en-US" sz="1100" dirty="0"/>
          </a:p>
          <a:p>
            <a:pPr algn="ctr"/>
            <a:r>
              <a:rPr lang="en-US" sz="1100" b="1" dirty="0">
                <a:solidFill>
                  <a:srgbClr val="FBA617"/>
                </a:solidFill>
              </a:rPr>
              <a:t>Fiche </a:t>
            </a:r>
            <a:r>
              <a:rPr lang="en-US" sz="1100" b="1" dirty="0" err="1">
                <a:solidFill>
                  <a:srgbClr val="FBA617"/>
                </a:solidFill>
              </a:rPr>
              <a:t>personnage</a:t>
            </a:r>
            <a:r>
              <a:rPr lang="en-US" sz="1100" b="1" dirty="0">
                <a:solidFill>
                  <a:srgbClr val="FBA617"/>
                </a:solidFill>
              </a:rPr>
              <a:t> : le parent</a:t>
            </a:r>
          </a:p>
          <a:p>
            <a:pPr algn="ctr"/>
            <a:endParaRPr lang="fr-BE" sz="1100" b="1" dirty="0">
              <a:solidFill>
                <a:srgbClr val="FBA617"/>
              </a:solidFill>
            </a:endParaRPr>
          </a:p>
          <a:p>
            <a:pPr algn="just"/>
            <a:r>
              <a:rPr lang="en-US" sz="1100" b="1" dirty="0" err="1">
                <a:solidFill>
                  <a:srgbClr val="FBA617"/>
                </a:solidFill>
              </a:rPr>
              <a:t>Vous</a:t>
            </a:r>
            <a:r>
              <a:rPr lang="en-US" sz="1100" b="1" dirty="0">
                <a:solidFill>
                  <a:srgbClr val="FBA617"/>
                </a:solidFill>
              </a:rPr>
              <a:t> </a:t>
            </a:r>
            <a:r>
              <a:rPr lang="en-US" sz="1100" b="1" dirty="0" err="1">
                <a:solidFill>
                  <a:srgbClr val="FBA617"/>
                </a:solidFill>
              </a:rPr>
              <a:t>êtes</a:t>
            </a:r>
            <a:r>
              <a:rPr lang="en-US" sz="1100" b="1" dirty="0">
                <a:solidFill>
                  <a:srgbClr val="FBA617"/>
                </a:solidFill>
              </a:rPr>
              <a:t> le parent de Lauren :</a:t>
            </a:r>
          </a:p>
          <a:p>
            <a:pPr algn="just"/>
            <a:endParaRPr lang="en-US" sz="1100" b="1" dirty="0">
              <a:solidFill>
                <a:srgbClr val="FBA617"/>
              </a:solidFill>
            </a:endParaRPr>
          </a:p>
          <a:p>
            <a:pPr marL="171450" indent="-171450" algn="just">
              <a:buFont typeface="Arial" panose="020B0604020202020204" pitchFamily="34" charset="0"/>
              <a:buChar char="•"/>
            </a:pPr>
            <a:r>
              <a:rPr lang="en-US" sz="1100" dirty="0" err="1"/>
              <a:t>Vous</a:t>
            </a:r>
            <a:r>
              <a:rPr lang="en-US" sz="1100" dirty="0"/>
              <a:t> ne </a:t>
            </a:r>
            <a:r>
              <a:rPr lang="en-US" sz="1100" dirty="0" err="1"/>
              <a:t>savez</a:t>
            </a:r>
            <a:r>
              <a:rPr lang="en-US" sz="1100" dirty="0"/>
              <a:t> que </a:t>
            </a:r>
            <a:r>
              <a:rPr lang="en-US" sz="1100" dirty="0" err="1"/>
              <a:t>peu</a:t>
            </a:r>
            <a:r>
              <a:rPr lang="en-US" sz="1100" dirty="0"/>
              <a:t> de choses sur la detention de Lauren, la raison de </a:t>
            </a:r>
            <a:r>
              <a:rPr lang="en-US" sz="1100" dirty="0" err="1"/>
              <a:t>votre</a:t>
            </a:r>
            <a:r>
              <a:rPr lang="en-US" sz="1100" dirty="0"/>
              <a:t> </a:t>
            </a:r>
            <a:r>
              <a:rPr lang="en-US" sz="1100" dirty="0" err="1"/>
              <a:t>présence</a:t>
            </a:r>
            <a:r>
              <a:rPr lang="en-US" sz="1100" dirty="0"/>
              <a:t> </a:t>
            </a:r>
            <a:r>
              <a:rPr lang="en-US" sz="1100" dirty="0" err="1"/>
              <a:t>aujourd'hui</a:t>
            </a:r>
            <a:r>
              <a:rPr lang="en-US" sz="1100" dirty="0"/>
              <a:t> et </a:t>
            </a:r>
            <a:r>
              <a:rPr lang="en-US" sz="1100" dirty="0" err="1"/>
              <a:t>ce</a:t>
            </a:r>
            <a:r>
              <a:rPr lang="en-US" sz="1100" dirty="0"/>
              <a:t> qui </a:t>
            </a:r>
            <a:r>
              <a:rPr lang="en-US" sz="1100" dirty="0" err="1"/>
              <a:t>pourrait</a:t>
            </a:r>
            <a:r>
              <a:rPr lang="en-US" sz="1100" dirty="0"/>
              <a:t> </a:t>
            </a:r>
            <a:r>
              <a:rPr lang="en-US" sz="1100" dirty="0" err="1"/>
              <a:t>être</a:t>
            </a:r>
            <a:r>
              <a:rPr lang="en-US" sz="1100" dirty="0"/>
              <a:t> </a:t>
            </a:r>
            <a:r>
              <a:rPr lang="en-US" sz="1100" dirty="0" err="1"/>
              <a:t>décidé</a:t>
            </a:r>
            <a:r>
              <a:rPr lang="en-US" sz="1100" dirty="0"/>
              <a:t> </a:t>
            </a:r>
            <a:r>
              <a:rPr lang="en-US" sz="1100" dirty="0" err="1"/>
              <a:t>lors</a:t>
            </a:r>
            <a:r>
              <a:rPr lang="en-US" sz="1100" dirty="0"/>
              <a:t> de </a:t>
            </a:r>
            <a:r>
              <a:rPr lang="en-US" sz="1100" dirty="0" err="1"/>
              <a:t>l'audience</a:t>
            </a:r>
            <a:r>
              <a:rPr lang="en-US" sz="1100" dirty="0"/>
              <a:t>. </a:t>
            </a:r>
          </a:p>
          <a:p>
            <a:pPr marL="171450" indent="-171450" algn="just">
              <a:buFont typeface="Arial" panose="020B0604020202020204" pitchFamily="34" charset="0"/>
              <a:buChar char="•"/>
            </a:pPr>
            <a:r>
              <a:rPr lang="en-US" sz="1100" dirty="0" err="1"/>
              <a:t>Votre</a:t>
            </a:r>
            <a:r>
              <a:rPr lang="en-US" sz="1100" dirty="0"/>
              <a:t> ton de </a:t>
            </a:r>
            <a:r>
              <a:rPr lang="en-US" sz="1100" dirty="0" err="1"/>
              <a:t>voix</a:t>
            </a:r>
            <a:r>
              <a:rPr lang="en-US" sz="1100" dirty="0"/>
              <a:t> </a:t>
            </a:r>
            <a:r>
              <a:rPr lang="en-US" sz="1100" dirty="0" err="1"/>
              <a:t>est</a:t>
            </a:r>
            <a:r>
              <a:rPr lang="en-US" sz="1100" dirty="0"/>
              <a:t> </a:t>
            </a:r>
            <a:r>
              <a:rPr lang="en-US" sz="1100" dirty="0" err="1"/>
              <a:t>très</a:t>
            </a:r>
            <a:r>
              <a:rPr lang="en-US" sz="1100" dirty="0"/>
              <a:t> bas, </a:t>
            </a:r>
            <a:r>
              <a:rPr lang="en-US" sz="1100" dirty="0" err="1"/>
              <a:t>à</a:t>
            </a:r>
            <a:r>
              <a:rPr lang="en-US" sz="1100" dirty="0"/>
              <a:t> </a:t>
            </a:r>
            <a:r>
              <a:rPr lang="en-US" sz="1100" dirty="0" err="1"/>
              <a:t>peine</a:t>
            </a:r>
            <a:r>
              <a:rPr lang="en-US" sz="1100" dirty="0"/>
              <a:t> audible. </a:t>
            </a:r>
          </a:p>
          <a:p>
            <a:pPr marL="171450" indent="-171450" algn="just">
              <a:buFont typeface="Arial" panose="020B0604020202020204" pitchFamily="34" charset="0"/>
              <a:buChar char="•"/>
            </a:pPr>
            <a:r>
              <a:rPr lang="en-US" sz="1100" dirty="0" err="1"/>
              <a:t>Vous</a:t>
            </a:r>
            <a:r>
              <a:rPr lang="en-US" sz="1100" dirty="0"/>
              <a:t> </a:t>
            </a:r>
            <a:r>
              <a:rPr lang="en-US" sz="1100" dirty="0" err="1"/>
              <a:t>êtes</a:t>
            </a:r>
            <a:r>
              <a:rPr lang="en-US" sz="1100" dirty="0"/>
              <a:t> </a:t>
            </a:r>
            <a:r>
              <a:rPr lang="en-US" sz="1100" dirty="0" err="1"/>
              <a:t>en</a:t>
            </a:r>
            <a:r>
              <a:rPr lang="en-US" sz="1100" dirty="0"/>
              <a:t> </a:t>
            </a:r>
            <a:r>
              <a:rPr lang="en-US" sz="1100" dirty="0" err="1"/>
              <a:t>colère</a:t>
            </a:r>
            <a:r>
              <a:rPr lang="en-US" sz="1100" dirty="0"/>
              <a:t> </a:t>
            </a:r>
            <a:r>
              <a:rPr lang="en-US" sz="1100" dirty="0" err="1"/>
              <a:t>contre</a:t>
            </a:r>
            <a:r>
              <a:rPr lang="en-US" sz="1100" dirty="0"/>
              <a:t> </a:t>
            </a:r>
            <a:r>
              <a:rPr lang="en-US" sz="1100" dirty="0" err="1"/>
              <a:t>votre</a:t>
            </a:r>
            <a:r>
              <a:rPr lang="en-US" sz="1100" dirty="0"/>
              <a:t> enfant et </a:t>
            </a:r>
            <a:r>
              <a:rPr lang="en-US" sz="1100" dirty="0" err="1"/>
              <a:t>n'hésitez</a:t>
            </a:r>
            <a:r>
              <a:rPr lang="en-US" sz="1100" dirty="0"/>
              <a:t> pas à </a:t>
            </a:r>
            <a:r>
              <a:rPr lang="en-US" sz="1100" dirty="0" err="1"/>
              <a:t>lui</a:t>
            </a:r>
            <a:r>
              <a:rPr lang="en-US" sz="1100" dirty="0"/>
              <a:t> </a:t>
            </a:r>
            <a:r>
              <a:rPr lang="en-US" sz="1100" dirty="0" err="1"/>
              <a:t>couper</a:t>
            </a:r>
            <a:r>
              <a:rPr lang="en-US" sz="1100" dirty="0"/>
              <a:t> la parole, à </a:t>
            </a:r>
            <a:r>
              <a:rPr lang="en-US" sz="1100" dirty="0" err="1"/>
              <a:t>argumenter</a:t>
            </a:r>
            <a:r>
              <a:rPr lang="en-US" sz="1100" dirty="0"/>
              <a:t> </a:t>
            </a:r>
            <a:r>
              <a:rPr lang="en-US" sz="1100" dirty="0" err="1"/>
              <a:t>ou</a:t>
            </a:r>
            <a:r>
              <a:rPr lang="en-US" sz="1100" dirty="0"/>
              <a:t> </a:t>
            </a:r>
            <a:r>
              <a:rPr lang="en-US" sz="1100" dirty="0" err="1"/>
              <a:t>même</a:t>
            </a:r>
            <a:r>
              <a:rPr lang="en-US" sz="1100" dirty="0"/>
              <a:t> à </a:t>
            </a:r>
            <a:r>
              <a:rPr lang="en-US" sz="1100" dirty="0" err="1"/>
              <a:t>l'insulter</a:t>
            </a:r>
            <a:r>
              <a:rPr lang="en-US" sz="1100" dirty="0"/>
              <a:t> </a:t>
            </a:r>
            <a:r>
              <a:rPr lang="en-US" sz="1100" dirty="0" err="1"/>
              <a:t>devant</a:t>
            </a:r>
            <a:r>
              <a:rPr lang="en-US" sz="1100" dirty="0"/>
              <a:t> le</a:t>
            </a:r>
            <a:r>
              <a:rPr lang="fr-BE" sz="1100" dirty="0">
                <a:solidFill>
                  <a:prstClr val="black"/>
                </a:solidFill>
              </a:rPr>
              <a:t>·la</a:t>
            </a:r>
            <a:r>
              <a:rPr lang="en-US" sz="1100" dirty="0"/>
              <a:t> </a:t>
            </a:r>
            <a:r>
              <a:rPr lang="en-US" sz="1100" dirty="0" err="1"/>
              <a:t>juge</a:t>
            </a:r>
            <a:r>
              <a:rPr lang="en-US" sz="1100" dirty="0"/>
              <a:t>. De plus, </a:t>
            </a:r>
            <a:r>
              <a:rPr lang="en-US" sz="1100" dirty="0" err="1"/>
              <a:t>vous</a:t>
            </a:r>
            <a:r>
              <a:rPr lang="en-US" sz="1100" dirty="0"/>
              <a:t> </a:t>
            </a:r>
            <a:r>
              <a:rPr lang="en-US" sz="1100" dirty="0" err="1"/>
              <a:t>roulez</a:t>
            </a:r>
            <a:r>
              <a:rPr lang="en-US" sz="1100" dirty="0"/>
              <a:t> des </a:t>
            </a:r>
            <a:r>
              <a:rPr lang="en-US" sz="1100" dirty="0" err="1"/>
              <a:t>yeux</a:t>
            </a:r>
            <a:r>
              <a:rPr lang="en-US" sz="1100" dirty="0"/>
              <a:t> à </a:t>
            </a:r>
            <a:r>
              <a:rPr lang="en-US" sz="1100" dirty="0" err="1"/>
              <a:t>chaque</a:t>
            </a:r>
            <a:r>
              <a:rPr lang="en-US" sz="1100" dirty="0"/>
              <a:t> </a:t>
            </a:r>
            <a:r>
              <a:rPr lang="en-US" sz="1100" dirty="0" err="1"/>
              <a:t>fois</a:t>
            </a:r>
            <a:r>
              <a:rPr lang="en-US" sz="1100" dirty="0"/>
              <a:t> que Lauren </a:t>
            </a:r>
            <a:r>
              <a:rPr lang="en-US" sz="1100" dirty="0" err="1"/>
              <a:t>parle</a:t>
            </a:r>
            <a:r>
              <a:rPr lang="en-US" sz="1100" dirty="0"/>
              <a:t>. </a:t>
            </a:r>
          </a:p>
          <a:p>
            <a:pPr algn="just"/>
            <a:endParaRPr lang="en-US" sz="1100" dirty="0"/>
          </a:p>
          <a:p>
            <a:pPr algn="just"/>
            <a:r>
              <a:rPr lang="en-US" sz="1100" dirty="0" err="1"/>
              <a:t>En</a:t>
            </a:r>
            <a:r>
              <a:rPr lang="en-US" sz="1100" dirty="0"/>
              <a:t> tant </a:t>
            </a:r>
            <a:r>
              <a:rPr lang="en-US" sz="1100" dirty="0" err="1"/>
              <a:t>qu'acteur</a:t>
            </a:r>
            <a:r>
              <a:rPr lang="fr-BE" sz="1100" dirty="0">
                <a:solidFill>
                  <a:prstClr val="black"/>
                </a:solidFill>
              </a:rPr>
              <a:t>·</a:t>
            </a:r>
            <a:r>
              <a:rPr lang="fr-BE" sz="1100" dirty="0" err="1">
                <a:solidFill>
                  <a:prstClr val="black"/>
                </a:solidFill>
              </a:rPr>
              <a:t>ice</a:t>
            </a:r>
            <a:r>
              <a:rPr lang="en-US" sz="1100" dirty="0"/>
              <a:t>, </a:t>
            </a:r>
            <a:r>
              <a:rPr lang="en-US" sz="1100" dirty="0" err="1"/>
              <a:t>vous</a:t>
            </a:r>
            <a:r>
              <a:rPr lang="en-US" sz="1100" dirty="0"/>
              <a:t> </a:t>
            </a:r>
            <a:r>
              <a:rPr lang="en-US" sz="1100" dirty="0" err="1"/>
              <a:t>devez</a:t>
            </a:r>
            <a:r>
              <a:rPr lang="en-US" sz="1100" dirty="0"/>
              <a:t> </a:t>
            </a:r>
            <a:r>
              <a:rPr lang="en-US" sz="1100" dirty="0" err="1"/>
              <a:t>vous</a:t>
            </a:r>
            <a:r>
              <a:rPr lang="en-US" sz="1100" dirty="0"/>
              <a:t> </a:t>
            </a:r>
            <a:r>
              <a:rPr lang="en-US" sz="1100" dirty="0" err="1"/>
              <a:t>mettre</a:t>
            </a:r>
            <a:r>
              <a:rPr lang="en-US" sz="1100" dirty="0"/>
              <a:t> dans la </a:t>
            </a:r>
            <a:r>
              <a:rPr lang="en-US" sz="1100" dirty="0" err="1"/>
              <a:t>peau</a:t>
            </a:r>
            <a:r>
              <a:rPr lang="en-US" sz="1100" dirty="0"/>
              <a:t> du parent de Lauren à </a:t>
            </a:r>
            <a:r>
              <a:rPr lang="en-US" sz="1100" dirty="0" err="1"/>
              <a:t>l'aide</a:t>
            </a:r>
            <a:r>
              <a:rPr lang="en-US" sz="1100" dirty="0"/>
              <a:t> de </a:t>
            </a:r>
            <a:r>
              <a:rPr lang="en-US" sz="1100" dirty="0" err="1"/>
              <a:t>ces</a:t>
            </a:r>
            <a:r>
              <a:rPr lang="en-US" sz="1100" dirty="0"/>
              <a:t> </a:t>
            </a:r>
            <a:r>
              <a:rPr lang="en-US" sz="1100" dirty="0" err="1"/>
              <a:t>quelques</a:t>
            </a:r>
            <a:r>
              <a:rPr lang="en-US" sz="1100" dirty="0"/>
              <a:t> indices, </a:t>
            </a:r>
            <a:r>
              <a:rPr lang="en-US" sz="1100" dirty="0" err="1"/>
              <a:t>improvisez</a:t>
            </a:r>
            <a:r>
              <a:rPr lang="en-US" sz="1100" dirty="0"/>
              <a:t> le </a:t>
            </a:r>
            <a:r>
              <a:rPr lang="en-US" sz="1100" dirty="0" err="1"/>
              <a:t>reste</a:t>
            </a:r>
            <a:r>
              <a:rPr lang="en-US" sz="1100" dirty="0"/>
              <a:t> !</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13" name="Image 12"/>
          <p:cNvPicPr>
            <a:picLocks noChangeAspect="1"/>
          </p:cNvPicPr>
          <p:nvPr/>
        </p:nvPicPr>
        <p:blipFill>
          <a:blip r:embed="rId4"/>
          <a:stretch>
            <a:fillRect/>
          </a:stretch>
        </p:blipFill>
        <p:spPr>
          <a:xfrm>
            <a:off x="4039938" y="4461258"/>
            <a:ext cx="879945" cy="891226"/>
          </a:xfrm>
          <a:prstGeom prst="rect">
            <a:avLst/>
          </a:prstGeom>
        </p:spPr>
      </p:pic>
      <p:sp>
        <p:nvSpPr>
          <p:cNvPr id="10" name="ZoneTexte 9"/>
          <p:cNvSpPr txBox="1"/>
          <p:nvPr/>
        </p:nvSpPr>
        <p:spPr>
          <a:xfrm>
            <a:off x="6023566" y="125802"/>
            <a:ext cx="5624483" cy="5231047"/>
          </a:xfrm>
          <a:prstGeom prst="rect">
            <a:avLst/>
          </a:prstGeom>
          <a:solidFill>
            <a:schemeClr val="bg1"/>
          </a:solidFill>
        </p:spPr>
        <p:txBody>
          <a:bodyPr wrap="square" rtlCol="0">
            <a:spAutoFit/>
          </a:bodyPr>
          <a:lstStyle/>
          <a:p>
            <a:pPr algn="ctr"/>
            <a:r>
              <a:rPr lang="en-US" sz="1100" b="1" dirty="0"/>
              <a:t>Situation 2 - Audience de cabinet de Lauren </a:t>
            </a: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algn="ct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algn="ctr"/>
            <a:r>
              <a:rPr lang="fr-BE" sz="11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Fiche </a:t>
            </a:r>
            <a:r>
              <a:rPr lang="fr-BE" sz="1100" b="1" dirty="0">
                <a:solidFill>
                  <a:schemeClr val="tx2"/>
                </a:solidFill>
                <a:latin typeface="Calibri" panose="020F0502020204030204" pitchFamily="34" charset="0"/>
                <a:cs typeface="Times New Roman" panose="02020603050405020304" pitchFamily="18" charset="0"/>
              </a:rPr>
              <a:t>personnage : </a:t>
            </a:r>
            <a:r>
              <a:rPr lang="fr-BE" sz="1100" b="1" dirty="0" err="1">
                <a:solidFill>
                  <a:schemeClr val="tx2"/>
                </a:solidFill>
                <a:latin typeface="Calibri" panose="020F0502020204030204" pitchFamily="34" charset="0"/>
                <a:cs typeface="Times New Roman" panose="02020603050405020304" pitchFamily="18" charset="0"/>
              </a:rPr>
              <a:t>le·la</a:t>
            </a:r>
            <a:r>
              <a:rPr lang="fr-BE" sz="1100" b="1" dirty="0">
                <a:solidFill>
                  <a:schemeClr val="tx2"/>
                </a:solidFill>
                <a:latin typeface="Calibri" panose="020F0502020204030204" pitchFamily="34" charset="0"/>
                <a:cs typeface="Times New Roman" panose="02020603050405020304" pitchFamily="18" charset="0"/>
              </a:rPr>
              <a:t> juge</a:t>
            </a:r>
          </a:p>
          <a:p>
            <a:pPr algn="ctr"/>
            <a:endParaRPr lang="en-US" sz="1100" b="1" dirty="0">
              <a:solidFill>
                <a:schemeClr val="tx2"/>
              </a:solidFill>
            </a:endParaRPr>
          </a:p>
          <a:p>
            <a:pPr algn="just"/>
            <a:r>
              <a:rPr lang="en-US" sz="1100" b="1" dirty="0" err="1">
                <a:solidFill>
                  <a:schemeClr val="tx2"/>
                </a:solidFill>
              </a:rPr>
              <a:t>Vous</a:t>
            </a:r>
            <a:r>
              <a:rPr lang="en-US" sz="1100" b="1" dirty="0">
                <a:solidFill>
                  <a:schemeClr val="tx2"/>
                </a:solidFill>
              </a:rPr>
              <a:t> </a:t>
            </a:r>
            <a:r>
              <a:rPr lang="en-US" sz="1100" b="1" dirty="0" err="1">
                <a:solidFill>
                  <a:schemeClr val="tx2"/>
                </a:solidFill>
              </a:rPr>
              <a:t>êtes</a:t>
            </a:r>
            <a:r>
              <a:rPr lang="en-US" sz="1100" b="1" dirty="0">
                <a:solidFill>
                  <a:schemeClr val="tx2"/>
                </a:solidFill>
              </a:rPr>
              <a:t> le</a:t>
            </a:r>
            <a:r>
              <a:rPr lang="fr-BE" sz="1100" b="1" dirty="0">
                <a:solidFill>
                  <a:schemeClr val="tx2"/>
                </a:solidFill>
                <a:latin typeface="Calibri" panose="020F0502020204030204" pitchFamily="34" charset="0"/>
                <a:cs typeface="Times New Roman" panose="02020603050405020304" pitchFamily="18" charset="0"/>
              </a:rPr>
              <a:t>·la</a:t>
            </a:r>
            <a:r>
              <a:rPr lang="en-US" sz="1100" b="1" dirty="0">
                <a:solidFill>
                  <a:schemeClr val="tx2"/>
                </a:solidFill>
              </a:rPr>
              <a:t> </a:t>
            </a:r>
            <a:r>
              <a:rPr lang="en-US" sz="1100" b="1" dirty="0" err="1">
                <a:solidFill>
                  <a:schemeClr val="tx2"/>
                </a:solidFill>
              </a:rPr>
              <a:t>juge</a:t>
            </a:r>
            <a:r>
              <a:rPr lang="en-US" sz="1100" b="1" dirty="0">
                <a:solidFill>
                  <a:schemeClr val="tx2"/>
                </a:solidFill>
              </a:rPr>
              <a:t> : </a:t>
            </a:r>
          </a:p>
          <a:p>
            <a:pPr algn="just"/>
            <a:endParaRPr lang="en-US" sz="1100" b="1" dirty="0">
              <a:solidFill>
                <a:schemeClr val="tx2"/>
              </a:solidFill>
            </a:endParaRPr>
          </a:p>
          <a:p>
            <a:pPr marL="171450" indent="-171450" algn="just">
              <a:buFont typeface="Arial" panose="020B0604020202020204" pitchFamily="34" charset="0"/>
              <a:buChar char="•"/>
            </a:pPr>
            <a:r>
              <a:rPr lang="fr-BE" sz="1100" dirty="0"/>
              <a:t>Vous </a:t>
            </a:r>
            <a:r>
              <a:rPr lang="en-US" sz="1100" dirty="0" err="1"/>
              <a:t>menez</a:t>
            </a:r>
            <a:r>
              <a:rPr lang="en-US" sz="1100" dirty="0"/>
              <a:t> </a:t>
            </a:r>
            <a:r>
              <a:rPr lang="en-US" sz="1100" dirty="0" err="1"/>
              <a:t>l’audience</a:t>
            </a:r>
            <a:r>
              <a:rPr lang="en-US" sz="1100" dirty="0"/>
              <a:t> ;</a:t>
            </a:r>
          </a:p>
          <a:p>
            <a:pPr marL="171450" indent="-171450" algn="just">
              <a:buFont typeface="Arial" panose="020B0604020202020204" pitchFamily="34" charset="0"/>
              <a:buChar char="•"/>
            </a:pPr>
            <a:r>
              <a:rPr lang="en-US" sz="1100" dirty="0" err="1"/>
              <a:t>Vous</a:t>
            </a:r>
            <a:r>
              <a:rPr lang="en-US" sz="1100" dirty="0"/>
              <a:t> </a:t>
            </a:r>
            <a:r>
              <a:rPr lang="en-US" sz="1100" dirty="0" err="1"/>
              <a:t>avez</a:t>
            </a:r>
            <a:r>
              <a:rPr lang="en-US" sz="1100" dirty="0"/>
              <a:t> </a:t>
            </a:r>
            <a:r>
              <a:rPr lang="en-US" sz="1100" dirty="0" err="1"/>
              <a:t>une</a:t>
            </a:r>
            <a:r>
              <a:rPr lang="en-US" sz="1100" dirty="0"/>
              <a:t> opinion </a:t>
            </a:r>
            <a:r>
              <a:rPr lang="en-US" sz="1100" dirty="0" err="1"/>
              <a:t>négative</a:t>
            </a:r>
            <a:r>
              <a:rPr lang="en-US" sz="1100" dirty="0"/>
              <a:t> sur Lauren qui a des </a:t>
            </a:r>
            <a:r>
              <a:rPr lang="en-US" sz="1100" dirty="0" err="1"/>
              <a:t>antécédents</a:t>
            </a:r>
            <a:r>
              <a:rPr lang="en-US" sz="1100" dirty="0"/>
              <a:t> de violence et </a:t>
            </a:r>
            <a:r>
              <a:rPr lang="en-US" sz="1100" dirty="0" err="1"/>
              <a:t>n'a</a:t>
            </a:r>
            <a:r>
              <a:rPr lang="en-US" sz="1100" dirty="0"/>
              <a:t> </a:t>
            </a:r>
            <a:r>
              <a:rPr lang="en-US" sz="1100" dirty="0" err="1"/>
              <a:t>montré</a:t>
            </a:r>
            <a:r>
              <a:rPr lang="en-US" sz="1100" dirty="0"/>
              <a:t> </a:t>
            </a:r>
            <a:r>
              <a:rPr lang="en-US" sz="1100" dirty="0" err="1"/>
              <a:t>aucun</a:t>
            </a:r>
            <a:r>
              <a:rPr lang="en-US" sz="1100" dirty="0"/>
              <a:t> </a:t>
            </a:r>
            <a:r>
              <a:rPr lang="en-US" sz="1100" dirty="0" err="1"/>
              <a:t>remords</a:t>
            </a:r>
            <a:r>
              <a:rPr lang="en-US" sz="1100" dirty="0"/>
              <a:t> </a:t>
            </a:r>
            <a:r>
              <a:rPr lang="en-US" sz="1100" dirty="0" err="1"/>
              <a:t>lors</a:t>
            </a:r>
            <a:r>
              <a:rPr lang="en-US" sz="1100" dirty="0"/>
              <a:t> de la première audience </a:t>
            </a:r>
            <a:r>
              <a:rPr lang="en-US" sz="1100" dirty="0" err="1"/>
              <a:t>suivant</a:t>
            </a:r>
            <a:r>
              <a:rPr lang="en-US" sz="1100" dirty="0"/>
              <a:t> son arrestation ;</a:t>
            </a:r>
          </a:p>
          <a:p>
            <a:pPr marL="171450" indent="-171450" algn="just">
              <a:buFont typeface="Arial" panose="020B0604020202020204" pitchFamily="34" charset="0"/>
              <a:buChar char="•"/>
            </a:pPr>
            <a:r>
              <a:rPr lang="en-US" sz="1100" dirty="0" err="1"/>
              <a:t>Vous</a:t>
            </a:r>
            <a:r>
              <a:rPr lang="en-US" sz="1100" dirty="0"/>
              <a:t> </a:t>
            </a:r>
            <a:r>
              <a:rPr lang="en-US" sz="1100" dirty="0" err="1"/>
              <a:t>utilisez</a:t>
            </a:r>
            <a:r>
              <a:rPr lang="en-US" sz="1100" dirty="0"/>
              <a:t> </a:t>
            </a:r>
            <a:r>
              <a:rPr lang="en-US" sz="1100" dirty="0" err="1"/>
              <a:t>régulièrement</a:t>
            </a:r>
            <a:r>
              <a:rPr lang="en-US" sz="1100" dirty="0"/>
              <a:t> des questions à double </a:t>
            </a:r>
            <a:r>
              <a:rPr lang="en-US" sz="1100" dirty="0" err="1"/>
              <a:t>négation</a:t>
            </a:r>
            <a:r>
              <a:rPr lang="en-US" sz="1100" dirty="0"/>
              <a:t> ;  </a:t>
            </a:r>
          </a:p>
          <a:p>
            <a:pPr marL="171450" indent="-171450" algn="just">
              <a:buFont typeface="Arial" panose="020B0604020202020204" pitchFamily="34" charset="0"/>
              <a:buChar char="•"/>
            </a:pPr>
            <a:r>
              <a:rPr lang="en-US" sz="1100" dirty="0" err="1"/>
              <a:t>Vous</a:t>
            </a:r>
            <a:r>
              <a:rPr lang="en-US" sz="1100" dirty="0"/>
              <a:t> </a:t>
            </a:r>
            <a:r>
              <a:rPr lang="en-US" sz="1100" dirty="0" err="1"/>
              <a:t>avez</a:t>
            </a:r>
            <a:r>
              <a:rPr lang="en-US" sz="1100" dirty="0"/>
              <a:t> le dossier de Lauren entre les mains, </a:t>
            </a:r>
            <a:r>
              <a:rPr lang="en-US" sz="1100" dirty="0" err="1"/>
              <a:t>vous</a:t>
            </a:r>
            <a:r>
              <a:rPr lang="en-US" sz="1100" dirty="0"/>
              <a:t> le </a:t>
            </a:r>
            <a:r>
              <a:rPr lang="en-US" sz="1100" dirty="0" err="1"/>
              <a:t>quittez</a:t>
            </a:r>
            <a:r>
              <a:rPr lang="en-US" sz="1100" dirty="0"/>
              <a:t> à </a:t>
            </a:r>
            <a:r>
              <a:rPr lang="en-US" sz="1100" dirty="0" err="1"/>
              <a:t>peine</a:t>
            </a:r>
            <a:r>
              <a:rPr lang="en-US" sz="1100" dirty="0"/>
              <a:t> des </a:t>
            </a:r>
            <a:r>
              <a:rPr lang="en-US" sz="1100" dirty="0" err="1"/>
              <a:t>yeux</a:t>
            </a:r>
            <a:r>
              <a:rPr lang="en-US" sz="1100" dirty="0"/>
              <a:t>, </a:t>
            </a:r>
            <a:r>
              <a:rPr lang="en-US" sz="1100" dirty="0" err="1"/>
              <a:t>même</a:t>
            </a:r>
            <a:r>
              <a:rPr lang="en-US" sz="1100" dirty="0"/>
              <a:t> </a:t>
            </a:r>
            <a:r>
              <a:rPr lang="en-US" sz="1100" dirty="0" err="1"/>
              <a:t>lorsque</a:t>
            </a:r>
            <a:r>
              <a:rPr lang="en-US" sz="1100" dirty="0"/>
              <a:t> </a:t>
            </a:r>
            <a:r>
              <a:rPr lang="en-US" sz="1100" dirty="0" err="1"/>
              <a:t>vous</a:t>
            </a:r>
            <a:r>
              <a:rPr lang="en-US" sz="1100" dirty="0"/>
              <a:t> </a:t>
            </a:r>
            <a:r>
              <a:rPr lang="en-US" sz="1100" dirty="0" err="1"/>
              <a:t>posez</a:t>
            </a:r>
            <a:r>
              <a:rPr lang="en-US" sz="1100" dirty="0"/>
              <a:t> les questions ;</a:t>
            </a:r>
          </a:p>
          <a:p>
            <a:pPr marL="171450" indent="-171450" algn="just">
              <a:buFont typeface="Arial" panose="020B0604020202020204" pitchFamily="34" charset="0"/>
              <a:buChar char="•"/>
            </a:pPr>
            <a:r>
              <a:rPr lang="en-US" sz="1100" dirty="0" err="1"/>
              <a:t>Chaque</a:t>
            </a:r>
            <a:r>
              <a:rPr lang="en-US" sz="1100" dirty="0"/>
              <a:t> </a:t>
            </a:r>
            <a:r>
              <a:rPr lang="en-US" sz="1100" dirty="0" err="1"/>
              <a:t>fois</a:t>
            </a:r>
            <a:r>
              <a:rPr lang="en-US" sz="1100" dirty="0"/>
              <a:t> que </a:t>
            </a:r>
            <a:r>
              <a:rPr lang="en-US" sz="1100" dirty="0" err="1"/>
              <a:t>l'image</a:t>
            </a:r>
            <a:r>
              <a:rPr lang="en-US" sz="1100" dirty="0"/>
              <a:t> sur le PowerPoint </a:t>
            </a:r>
            <a:r>
              <a:rPr lang="en-US" sz="1100" dirty="0" err="1"/>
              <a:t>l'indique</a:t>
            </a:r>
            <a:r>
              <a:rPr lang="en-US" sz="1100" dirty="0"/>
              <a:t>, </a:t>
            </a:r>
            <a:r>
              <a:rPr lang="en-US" sz="1100" dirty="0" err="1"/>
              <a:t>vous</a:t>
            </a:r>
            <a:r>
              <a:rPr lang="en-US" sz="1100" dirty="0"/>
              <a:t> </a:t>
            </a:r>
            <a:r>
              <a:rPr lang="en-US" sz="1100" dirty="0" err="1"/>
              <a:t>vous</a:t>
            </a:r>
            <a:r>
              <a:rPr lang="en-US" sz="1100" dirty="0"/>
              <a:t> </a:t>
            </a:r>
            <a:r>
              <a:rPr lang="en-US" sz="1100" dirty="0" err="1"/>
              <a:t>levez</a:t>
            </a:r>
            <a:r>
              <a:rPr lang="en-US" sz="1100" dirty="0"/>
              <a:t> et </a:t>
            </a:r>
            <a:r>
              <a:rPr lang="en-US" sz="1100" dirty="0" err="1"/>
              <a:t>faites</a:t>
            </a:r>
            <a:r>
              <a:rPr lang="en-US" sz="1100" dirty="0"/>
              <a:t> le tour de </a:t>
            </a:r>
            <a:r>
              <a:rPr lang="en-US" sz="1100" dirty="0" err="1"/>
              <a:t>votre</a:t>
            </a:r>
            <a:r>
              <a:rPr lang="en-US" sz="1100" dirty="0"/>
              <a:t> chaise </a:t>
            </a:r>
            <a:r>
              <a:rPr lang="en-US" sz="1100" dirty="0" err="1"/>
              <a:t>avant</a:t>
            </a:r>
            <a:r>
              <a:rPr lang="en-US" sz="1100" dirty="0"/>
              <a:t> de </a:t>
            </a:r>
            <a:r>
              <a:rPr lang="en-US" sz="1100" dirty="0" err="1"/>
              <a:t>vous</a:t>
            </a:r>
            <a:r>
              <a:rPr lang="en-US" sz="1100" dirty="0"/>
              <a:t> </a:t>
            </a:r>
            <a:r>
              <a:rPr lang="en-US" sz="1100" dirty="0" err="1"/>
              <a:t>rasseoir</a:t>
            </a:r>
            <a:r>
              <a:rPr lang="en-US" sz="1100" dirty="0"/>
              <a:t>, </a:t>
            </a:r>
            <a:r>
              <a:rPr lang="en-US" sz="1100" dirty="0" err="1"/>
              <a:t>c'est</a:t>
            </a:r>
            <a:r>
              <a:rPr lang="en-US" sz="1100" dirty="0"/>
              <a:t> </a:t>
            </a:r>
            <a:r>
              <a:rPr lang="en-US" sz="1100" dirty="0" err="1"/>
              <a:t>une</a:t>
            </a:r>
            <a:r>
              <a:rPr lang="en-US" sz="1100" dirty="0"/>
              <a:t> pratique courante au tribunal : le </a:t>
            </a:r>
            <a:r>
              <a:rPr lang="en-US" sz="1100" dirty="0" err="1"/>
              <a:t>protocole</a:t>
            </a:r>
            <a:r>
              <a:rPr lang="en-US" sz="1100" dirty="0"/>
              <a:t> </a:t>
            </a:r>
            <a:r>
              <a:rPr lang="en-US" sz="1100" dirty="0" err="1"/>
              <a:t>l'exige</a:t>
            </a:r>
            <a:r>
              <a:rPr lang="en-US" sz="1100" dirty="0"/>
              <a:t>.</a:t>
            </a:r>
          </a:p>
          <a:p>
            <a:pPr algn="just"/>
            <a:endParaRPr lang="en-US" sz="1100" dirty="0"/>
          </a:p>
          <a:p>
            <a:pPr algn="just"/>
            <a:r>
              <a:rPr lang="en-US" sz="1100" dirty="0" err="1"/>
              <a:t>En</a:t>
            </a:r>
            <a:r>
              <a:rPr lang="en-US" sz="1100" dirty="0"/>
              <a:t> tant </a:t>
            </a:r>
            <a:r>
              <a:rPr lang="en-US" sz="1100" dirty="0" err="1"/>
              <a:t>qu'acteur</a:t>
            </a:r>
            <a:r>
              <a:rPr lang="fr-BE" sz="1100" dirty="0"/>
              <a:t>·</a:t>
            </a:r>
            <a:r>
              <a:rPr lang="fr-BE" sz="1100" dirty="0" err="1"/>
              <a:t>ice</a:t>
            </a:r>
            <a:r>
              <a:rPr lang="en-US" sz="1100" dirty="0"/>
              <a:t>, </a:t>
            </a:r>
            <a:r>
              <a:rPr lang="en-US" sz="1100" dirty="0" err="1"/>
              <a:t>vous</a:t>
            </a:r>
            <a:r>
              <a:rPr lang="en-US" sz="1100" dirty="0"/>
              <a:t> </a:t>
            </a:r>
            <a:r>
              <a:rPr lang="en-US" sz="1100" dirty="0" err="1"/>
              <a:t>devez</a:t>
            </a:r>
            <a:r>
              <a:rPr lang="en-US" sz="1100" dirty="0"/>
              <a:t> </a:t>
            </a:r>
            <a:r>
              <a:rPr lang="en-US" sz="1100" dirty="0" err="1"/>
              <a:t>vous</a:t>
            </a:r>
            <a:r>
              <a:rPr lang="en-US" sz="1100" dirty="0"/>
              <a:t> </a:t>
            </a:r>
            <a:r>
              <a:rPr lang="en-US" sz="1100" dirty="0" err="1"/>
              <a:t>mettre</a:t>
            </a:r>
            <a:r>
              <a:rPr lang="en-US" sz="1100" dirty="0"/>
              <a:t> dans la </a:t>
            </a:r>
            <a:r>
              <a:rPr lang="en-US" sz="1100" dirty="0" err="1"/>
              <a:t>peau</a:t>
            </a:r>
            <a:r>
              <a:rPr lang="en-US" sz="1100" dirty="0"/>
              <a:t> du</a:t>
            </a:r>
            <a:r>
              <a:rPr lang="fr-BE" sz="1100" dirty="0"/>
              <a:t> ·de la</a:t>
            </a:r>
            <a:r>
              <a:rPr lang="en-US" sz="1100" dirty="0"/>
              <a:t> </a:t>
            </a:r>
            <a:r>
              <a:rPr lang="en-US" sz="1100" dirty="0" err="1"/>
              <a:t>juge</a:t>
            </a:r>
            <a:r>
              <a:rPr lang="en-US" sz="1100" dirty="0"/>
              <a:t>, à </a:t>
            </a:r>
            <a:r>
              <a:rPr lang="en-US" sz="1100" dirty="0" err="1"/>
              <a:t>l'aide</a:t>
            </a:r>
            <a:r>
              <a:rPr lang="en-US" sz="1100" dirty="0"/>
              <a:t> de </a:t>
            </a:r>
            <a:r>
              <a:rPr lang="en-US" sz="1100" dirty="0" err="1"/>
              <a:t>ces</a:t>
            </a:r>
            <a:r>
              <a:rPr lang="en-US" sz="1100" dirty="0"/>
              <a:t> </a:t>
            </a:r>
            <a:r>
              <a:rPr lang="en-US" sz="1100" dirty="0" err="1"/>
              <a:t>quelques</a:t>
            </a:r>
            <a:r>
              <a:rPr lang="en-US" sz="1100" dirty="0"/>
              <a:t> indices, </a:t>
            </a:r>
            <a:r>
              <a:rPr lang="en-US" sz="1100" dirty="0" err="1"/>
              <a:t>improvisez</a:t>
            </a:r>
            <a:r>
              <a:rPr lang="en-US" sz="1100" dirty="0"/>
              <a:t> le </a:t>
            </a:r>
            <a:r>
              <a:rPr lang="en-US" sz="1100" dirty="0" err="1"/>
              <a:t>reste</a:t>
            </a:r>
            <a:r>
              <a:rPr lang="en-US" sz="1100" dirty="0"/>
              <a:t> !</a:t>
            </a:r>
          </a:p>
          <a:p>
            <a:pPr>
              <a:lnSpc>
                <a:spcPct val="107000"/>
              </a:lnSpc>
              <a:spcAft>
                <a:spcPts val="800"/>
              </a:spcAft>
            </a:pPr>
            <a:endParaRPr lang="fr-BE"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11" name="Image 10"/>
          <p:cNvPicPr>
            <a:picLocks noChangeAspect="1"/>
          </p:cNvPicPr>
          <p:nvPr/>
        </p:nvPicPr>
        <p:blipFill>
          <a:blip r:embed="rId4"/>
          <a:stretch>
            <a:fillRect/>
          </a:stretch>
        </p:blipFill>
        <p:spPr>
          <a:xfrm>
            <a:off x="10311488" y="4461258"/>
            <a:ext cx="801989" cy="812271"/>
          </a:xfrm>
          <a:prstGeom prst="rect">
            <a:avLst/>
          </a:prstGeom>
        </p:spPr>
      </p:pic>
      <p:pic>
        <p:nvPicPr>
          <p:cNvPr id="2" name="Image 1" descr="Une image contenant texte&#10;&#10;Description générée automatiquement">
            <a:extLst>
              <a:ext uri="{FF2B5EF4-FFF2-40B4-BE49-F238E27FC236}">
                <a16:creationId xmlns:a16="http://schemas.microsoft.com/office/drawing/2014/main" id="{A8958AFC-9B51-2C4B-41E5-F0FFFE06C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957113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473811" y="118116"/>
            <a:ext cx="221311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a:solidFill>
                  <a:schemeClr val="bg1"/>
                </a:solidFill>
              </a:rPr>
              <a:t>Part 1 - Role play</a:t>
            </a:r>
            <a:endParaRPr lang="fr-BE" sz="2000" b="1" dirty="0">
              <a:solidFill>
                <a:schemeClr val="bg1"/>
              </a:solidFill>
            </a:endParaRPr>
          </a:p>
        </p:txBody>
      </p:sp>
      <p:sp>
        <p:nvSpPr>
          <p:cNvPr id="8" name="ZoneTexte 7"/>
          <p:cNvSpPr txBox="1"/>
          <p:nvPr/>
        </p:nvSpPr>
        <p:spPr>
          <a:xfrm>
            <a:off x="4662791" y="375308"/>
            <a:ext cx="5304269" cy="4832092"/>
          </a:xfrm>
          <a:prstGeom prst="rect">
            <a:avLst/>
          </a:prstGeom>
          <a:solidFill>
            <a:schemeClr val="bg1"/>
          </a:solidFill>
        </p:spPr>
        <p:txBody>
          <a:bodyPr wrap="square" rtlCol="0">
            <a:spAutoFit/>
          </a:bodyPr>
          <a:lstStyle/>
          <a:p>
            <a:pPr algn="ctr"/>
            <a:r>
              <a:rPr lang="en-US" sz="1100" b="1" dirty="0"/>
              <a:t>Situation 2 - </a:t>
            </a:r>
            <a:r>
              <a:rPr lang="en-US" sz="1100" b="1" dirty="0" err="1"/>
              <a:t>L'audience</a:t>
            </a:r>
            <a:r>
              <a:rPr lang="en-US" sz="1100" b="1" dirty="0"/>
              <a:t> de cabinet Lauren </a:t>
            </a:r>
          </a:p>
          <a:p>
            <a:endParaRPr lang="en-US" sz="1100" dirty="0"/>
          </a:p>
          <a:p>
            <a:pPr algn="ctr"/>
            <a:r>
              <a:rPr lang="en-US" sz="1100" b="1" dirty="0">
                <a:solidFill>
                  <a:srgbClr val="FBA617"/>
                </a:solidFill>
              </a:rPr>
              <a:t>Fiche </a:t>
            </a:r>
            <a:r>
              <a:rPr lang="en-US" sz="1100" b="1" dirty="0" err="1">
                <a:solidFill>
                  <a:srgbClr val="FBA617"/>
                </a:solidFill>
              </a:rPr>
              <a:t>personnage</a:t>
            </a:r>
            <a:r>
              <a:rPr lang="en-US" sz="1100" b="1" dirty="0">
                <a:solidFill>
                  <a:srgbClr val="FBA617"/>
                </a:solidFill>
              </a:rPr>
              <a:t> : </a:t>
            </a:r>
            <a:r>
              <a:rPr lang="en-GB" sz="1100" b="1" dirty="0" err="1">
                <a:solidFill>
                  <a:srgbClr val="FBA617"/>
                </a:solidFill>
              </a:rPr>
              <a:t>observateur</a:t>
            </a:r>
            <a:r>
              <a:rPr lang="fr-BE" sz="1100" b="1" dirty="0">
                <a:solidFill>
                  <a:srgbClr val="FBA617"/>
                </a:solidFill>
              </a:rPr>
              <a:t>·</a:t>
            </a:r>
            <a:r>
              <a:rPr lang="fr-BE" sz="1100" b="1" dirty="0" err="1">
                <a:solidFill>
                  <a:srgbClr val="FBA617"/>
                </a:solidFill>
              </a:rPr>
              <a:t>ice</a:t>
            </a:r>
            <a:r>
              <a:rPr lang="fr-BE" sz="1100" b="1" dirty="0">
                <a:solidFill>
                  <a:srgbClr val="FBA617"/>
                </a:solidFill>
              </a:rPr>
              <a:t>·</a:t>
            </a:r>
            <a:r>
              <a:rPr lang="en-GB" sz="1100" b="1" dirty="0">
                <a:solidFill>
                  <a:srgbClr val="FBA617"/>
                </a:solidFill>
              </a:rPr>
              <a:t>s</a:t>
            </a:r>
            <a:endParaRPr lang="en-US" sz="1100" b="1" dirty="0">
              <a:solidFill>
                <a:srgbClr val="FBA617"/>
              </a:solidFill>
            </a:endParaRPr>
          </a:p>
          <a:p>
            <a:endParaRPr lang="en-US" sz="1100" b="1" dirty="0">
              <a:solidFill>
                <a:srgbClr val="FBA617"/>
              </a:solidFill>
            </a:endParaRPr>
          </a:p>
          <a:p>
            <a:pPr algn="just"/>
            <a:r>
              <a:rPr lang="en-GB" sz="1100" dirty="0" err="1"/>
              <a:t>Vous</a:t>
            </a:r>
            <a:r>
              <a:rPr lang="en-GB" sz="1100" dirty="0"/>
              <a:t> </a:t>
            </a:r>
            <a:r>
              <a:rPr lang="en-GB" sz="1100" dirty="0" err="1"/>
              <a:t>êtes</a:t>
            </a:r>
            <a:r>
              <a:rPr lang="en-GB" sz="1100" dirty="0"/>
              <a:t> un</a:t>
            </a:r>
            <a:r>
              <a:rPr lang="fr-BE" sz="1100" dirty="0"/>
              <a:t>·e </a:t>
            </a:r>
            <a:r>
              <a:rPr lang="en-GB" sz="1100" dirty="0" err="1"/>
              <a:t>observateur</a:t>
            </a:r>
            <a:r>
              <a:rPr lang="fr-BE" sz="1100" dirty="0"/>
              <a:t>·</a:t>
            </a:r>
            <a:r>
              <a:rPr lang="fr-BE" sz="1100" dirty="0" err="1"/>
              <a:t>ice</a:t>
            </a:r>
            <a:r>
              <a:rPr lang="fr-BE" sz="1100" dirty="0"/>
              <a:t>·</a:t>
            </a:r>
            <a:r>
              <a:rPr lang="en-GB" sz="1100" dirty="0"/>
              <a:t>s:</a:t>
            </a:r>
            <a:r>
              <a:rPr lang="en-US" sz="1100" dirty="0"/>
              <a:t>, </a:t>
            </a:r>
            <a:r>
              <a:rPr lang="en-US" sz="1100" dirty="0" err="1"/>
              <a:t>observez</a:t>
            </a:r>
            <a:r>
              <a:rPr lang="en-US" sz="1100" dirty="0"/>
              <a:t> </a:t>
            </a:r>
            <a:r>
              <a:rPr lang="en-US" sz="1100" dirty="0" err="1"/>
              <a:t>l'échange</a:t>
            </a:r>
            <a:r>
              <a:rPr lang="en-US" sz="1100" dirty="0"/>
              <a:t> entre le </a:t>
            </a:r>
            <a:r>
              <a:rPr lang="en-US" sz="1100" dirty="0" err="1"/>
              <a:t>juge</a:t>
            </a:r>
            <a:r>
              <a:rPr lang="en-US" sz="1100" dirty="0"/>
              <a:t>, le parent, </a:t>
            </a:r>
            <a:r>
              <a:rPr lang="en-US" sz="1100" dirty="0" err="1"/>
              <a:t>l'avocat</a:t>
            </a:r>
            <a:r>
              <a:rPr lang="en-US" sz="1100" dirty="0"/>
              <a:t> et Lauren.</a:t>
            </a:r>
          </a:p>
          <a:p>
            <a:pPr algn="just"/>
            <a:endParaRPr lang="en-US" sz="1100" dirty="0"/>
          </a:p>
          <a:p>
            <a:pPr marL="171450" indent="-171450" algn="just">
              <a:buFont typeface="Arial" panose="020B0604020202020204" pitchFamily="34" charset="0"/>
              <a:buChar char="•"/>
            </a:pPr>
            <a:r>
              <a:rPr lang="en-US" sz="1100" dirty="0" err="1"/>
              <a:t>Qu'est-ce</a:t>
            </a:r>
            <a:r>
              <a:rPr lang="en-US" sz="1100" dirty="0"/>
              <a:t> qui influence la communication (</a:t>
            </a:r>
            <a:r>
              <a:rPr lang="en-US" sz="1100" dirty="0" err="1"/>
              <a:t>positivement</a:t>
            </a:r>
            <a:r>
              <a:rPr lang="en-US" sz="1100" dirty="0"/>
              <a:t> </a:t>
            </a:r>
            <a:r>
              <a:rPr lang="en-US" sz="1100" dirty="0" err="1"/>
              <a:t>ou</a:t>
            </a:r>
            <a:r>
              <a:rPr lang="en-US" sz="1100" dirty="0"/>
              <a:t> </a:t>
            </a:r>
            <a:r>
              <a:rPr lang="en-US" sz="1100" dirty="0" err="1"/>
              <a:t>négativement</a:t>
            </a:r>
            <a:r>
              <a:rPr lang="en-US" sz="1100" dirty="0"/>
              <a:t>) entre les quatre </a:t>
            </a:r>
            <a:r>
              <a:rPr lang="en-US" sz="1100" dirty="0" err="1"/>
              <a:t>personnages</a:t>
            </a:r>
            <a:r>
              <a:rPr lang="en-US" sz="1100" dirty="0"/>
              <a:t> ?</a:t>
            </a:r>
          </a:p>
          <a:p>
            <a:pPr marL="171450" indent="-171450" algn="just">
              <a:buFont typeface="Arial" panose="020B0604020202020204" pitchFamily="34" charset="0"/>
              <a:buChar char="•"/>
            </a:pPr>
            <a:r>
              <a:rPr lang="en-US" sz="1100" dirty="0" err="1"/>
              <a:t>Quels</a:t>
            </a:r>
            <a:r>
              <a:rPr lang="en-US" sz="1100" dirty="0"/>
              <a:t> </a:t>
            </a:r>
            <a:r>
              <a:rPr lang="en-US" sz="1100" dirty="0" err="1"/>
              <a:t>changements</a:t>
            </a:r>
            <a:r>
              <a:rPr lang="en-US" sz="1100" dirty="0"/>
              <a:t> </a:t>
            </a:r>
            <a:r>
              <a:rPr lang="en-US" sz="1100" dirty="0" err="1"/>
              <a:t>sont</a:t>
            </a:r>
            <a:r>
              <a:rPr lang="en-US" sz="1100" dirty="0"/>
              <a:t> </a:t>
            </a:r>
            <a:r>
              <a:rPr lang="en-US" sz="1100" dirty="0" err="1"/>
              <a:t>nécessaires</a:t>
            </a:r>
            <a:r>
              <a:rPr lang="en-US" sz="1100" dirty="0"/>
              <a:t> pour </a:t>
            </a:r>
            <a:r>
              <a:rPr lang="en-US" sz="1100" dirty="0" err="1"/>
              <a:t>surmonter</a:t>
            </a:r>
            <a:r>
              <a:rPr lang="en-US" sz="1100" dirty="0"/>
              <a:t> les obstacles </a:t>
            </a:r>
            <a:r>
              <a:rPr lang="en-US" sz="1100" dirty="0" err="1"/>
              <a:t>à</a:t>
            </a:r>
            <a:r>
              <a:rPr lang="en-US" sz="1100" dirty="0"/>
              <a:t> </a:t>
            </a:r>
            <a:r>
              <a:rPr lang="en-US" sz="1100" dirty="0" err="1"/>
              <a:t>une</a:t>
            </a:r>
            <a:r>
              <a:rPr lang="en-US" sz="1100" dirty="0"/>
              <a:t> bonne communication ? </a:t>
            </a:r>
          </a:p>
          <a:p>
            <a:pPr marL="171450" indent="-171450" algn="just">
              <a:buFont typeface="Arial" panose="020B0604020202020204" pitchFamily="34" charset="0"/>
              <a:buChar char="•"/>
            </a:pPr>
            <a:r>
              <a:rPr lang="en-US" sz="1100" dirty="0" err="1"/>
              <a:t>Avez-vous</a:t>
            </a:r>
            <a:r>
              <a:rPr lang="en-US" sz="1100" dirty="0"/>
              <a:t> des </a:t>
            </a:r>
            <a:r>
              <a:rPr lang="en-US" sz="1100" dirty="0" err="1"/>
              <a:t>expériences</a:t>
            </a:r>
            <a:r>
              <a:rPr lang="en-US" sz="1100" dirty="0"/>
              <a:t> </a:t>
            </a:r>
            <a:r>
              <a:rPr lang="en-US" sz="1100" dirty="0" err="1"/>
              <a:t>à</a:t>
            </a:r>
            <a:r>
              <a:rPr lang="en-US" sz="1100" dirty="0"/>
              <a:t> </a:t>
            </a:r>
            <a:r>
              <a:rPr lang="en-US" sz="1100" dirty="0" err="1"/>
              <a:t>partager</a:t>
            </a:r>
            <a:r>
              <a:rPr lang="en-US" sz="1100" dirty="0"/>
              <a:t> qui font </a:t>
            </a:r>
            <a:r>
              <a:rPr lang="en-US" sz="1100" dirty="0" err="1"/>
              <a:t>écho</a:t>
            </a:r>
            <a:r>
              <a:rPr lang="en-US" sz="1100" dirty="0"/>
              <a:t> </a:t>
            </a:r>
            <a:r>
              <a:rPr lang="en-US" sz="1100" dirty="0" err="1"/>
              <a:t>à</a:t>
            </a:r>
            <a:r>
              <a:rPr lang="en-US" sz="1100" dirty="0"/>
              <a:t> </a:t>
            </a:r>
            <a:r>
              <a:rPr lang="en-US" sz="1100" dirty="0" err="1"/>
              <a:t>cette</a:t>
            </a:r>
            <a:r>
              <a:rPr lang="en-US" sz="1100" dirty="0"/>
              <a:t> situation ?</a:t>
            </a:r>
          </a:p>
          <a:p>
            <a:endParaRPr lang="en-US" sz="1100" dirty="0"/>
          </a:p>
          <a:p>
            <a:r>
              <a:rPr lang="en-US" sz="1100" dirty="0" err="1"/>
              <a:t>Notez</a:t>
            </a:r>
            <a:r>
              <a:rPr lang="en-US" sz="1100" dirty="0"/>
              <a:t> </a:t>
            </a:r>
            <a:r>
              <a:rPr lang="en-US" sz="1100" dirty="0" err="1"/>
              <a:t>vos</a:t>
            </a:r>
            <a:r>
              <a:rPr lang="en-US" sz="1100" dirty="0"/>
              <a:t> impressions ci-dessous :</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13" name="Image 12"/>
          <p:cNvPicPr>
            <a:picLocks noChangeAspect="1"/>
          </p:cNvPicPr>
          <p:nvPr/>
        </p:nvPicPr>
        <p:blipFill>
          <a:blip r:embed="rId4"/>
          <a:stretch>
            <a:fillRect/>
          </a:stretch>
        </p:blipFill>
        <p:spPr>
          <a:xfrm>
            <a:off x="8893292" y="4714477"/>
            <a:ext cx="879945" cy="891226"/>
          </a:xfrm>
          <a:prstGeom prst="rect">
            <a:avLst/>
          </a:prstGeom>
        </p:spPr>
      </p:pic>
      <p:pic>
        <p:nvPicPr>
          <p:cNvPr id="2" name="Image 1" descr="Une image contenant texte&#10;&#10;Description générée automatiquement">
            <a:extLst>
              <a:ext uri="{FF2B5EF4-FFF2-40B4-BE49-F238E27FC236}">
                <a16:creationId xmlns:a16="http://schemas.microsoft.com/office/drawing/2014/main" id="{2611D79A-1632-D68C-1C46-D9CFED75B5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835430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3375498" y="38942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err="1">
                <a:solidFill>
                  <a:srgbClr val="FF9933"/>
                </a:solidFill>
              </a:rPr>
              <a:t>Partie</a:t>
            </a:r>
            <a:r>
              <a:rPr lang="en-GB" sz="3600" dirty="0">
                <a:solidFill>
                  <a:srgbClr val="FF9933"/>
                </a:solidFill>
              </a:rPr>
              <a:t> 2 - </a:t>
            </a:r>
            <a:r>
              <a:rPr lang="en-GB" sz="3600" dirty="0" err="1">
                <a:solidFill>
                  <a:srgbClr val="FF9933"/>
                </a:solidFill>
              </a:rPr>
              <a:t>Présentation</a:t>
            </a:r>
            <a:r>
              <a:rPr lang="en-GB" sz="3600" dirty="0">
                <a:solidFill>
                  <a:srgbClr val="FF9933"/>
                </a:solidFill>
              </a:rPr>
              <a:t> </a:t>
            </a:r>
            <a:r>
              <a:rPr lang="en-GB" sz="3600" dirty="0" err="1">
                <a:solidFill>
                  <a:srgbClr val="FF9933"/>
                </a:solidFill>
              </a:rPr>
              <a:t>théorique</a:t>
            </a:r>
            <a:endParaRPr lang="fr-BE" sz="3600" dirty="0">
              <a:solidFill>
                <a:srgbClr val="FF9933"/>
              </a:solidFill>
            </a:endParaRPr>
          </a:p>
        </p:txBody>
      </p:sp>
      <p:pic>
        <p:nvPicPr>
          <p:cNvPr id="10" name="Image 9"/>
          <p:cNvPicPr/>
          <p:nvPr/>
        </p:nvPicPr>
        <p:blipFill>
          <a:blip r:embed="rId4"/>
          <a:stretch>
            <a:fillRect/>
          </a:stretch>
        </p:blipFill>
        <p:spPr>
          <a:xfrm>
            <a:off x="2915547" y="2198968"/>
            <a:ext cx="1589606" cy="1332660"/>
          </a:xfrm>
          <a:prstGeom prst="rect">
            <a:avLst/>
          </a:prstGeom>
        </p:spPr>
      </p:pic>
      <p:sp>
        <p:nvSpPr>
          <p:cNvPr id="12" name="ZoneTexte 11">
            <a:extLst>
              <a:ext uri="{FF2B5EF4-FFF2-40B4-BE49-F238E27FC236}">
                <a16:creationId xmlns:a16="http://schemas.microsoft.com/office/drawing/2014/main" id="{31378776-A142-408E-9964-67E8A49530E5}"/>
              </a:ext>
            </a:extLst>
          </p:cNvPr>
          <p:cNvSpPr txBox="1"/>
          <p:nvPr/>
        </p:nvSpPr>
        <p:spPr>
          <a:xfrm>
            <a:off x="4729118" y="2680632"/>
            <a:ext cx="2088348" cy="369332"/>
          </a:xfrm>
          <a:prstGeom prst="rect">
            <a:avLst/>
          </a:prstGeom>
          <a:noFill/>
        </p:spPr>
        <p:txBody>
          <a:bodyPr wrap="square" rtlCol="0">
            <a:spAutoFit/>
          </a:bodyPr>
          <a:lstStyle/>
          <a:p>
            <a:r>
              <a:rPr lang="en-GB" dirty="0">
                <a:solidFill>
                  <a:prstClr val="black"/>
                </a:solidFill>
              </a:rPr>
              <a:t>1h30’</a:t>
            </a:r>
          </a:p>
        </p:txBody>
      </p:sp>
      <p:pic>
        <p:nvPicPr>
          <p:cNvPr id="13" name="Image 12"/>
          <p:cNvPicPr>
            <a:picLocks noChangeAspect="1"/>
          </p:cNvPicPr>
          <p:nvPr/>
        </p:nvPicPr>
        <p:blipFill>
          <a:blip r:embed="rId5"/>
          <a:stretch>
            <a:fillRect/>
          </a:stretch>
        </p:blipFill>
        <p:spPr>
          <a:xfrm>
            <a:off x="7810385" y="2045188"/>
            <a:ext cx="2876739" cy="2581689"/>
          </a:xfrm>
          <a:prstGeom prst="rect">
            <a:avLst/>
          </a:prstGeom>
        </p:spPr>
      </p:pic>
      <p:pic>
        <p:nvPicPr>
          <p:cNvPr id="2" name="Image 1"/>
          <p:cNvPicPr>
            <a:picLocks noChangeAspect="1"/>
          </p:cNvPicPr>
          <p:nvPr/>
        </p:nvPicPr>
        <p:blipFill>
          <a:blip r:embed="rId6"/>
          <a:stretch>
            <a:fillRect/>
          </a:stretch>
        </p:blipFill>
        <p:spPr>
          <a:xfrm rot="20547652">
            <a:off x="5314571" y="2847661"/>
            <a:ext cx="1991032" cy="2837334"/>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1903277C-1803-0FDF-3E12-4E9A733D9C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94848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2333028" y="386046"/>
            <a:ext cx="9144000" cy="120828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fr-BE" dirty="0">
                <a:solidFill>
                  <a:srgbClr val="EC7F20"/>
                </a:solidFill>
              </a:rPr>
            </a:br>
            <a:r>
              <a:rPr lang="fr-BE" dirty="0">
                <a:solidFill>
                  <a:srgbClr val="FF6600"/>
                </a:solidFill>
              </a:rPr>
              <a:t> </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dirty="0">
                <a:solidFill>
                  <a:schemeClr val="bg1"/>
                </a:solidFill>
              </a:rPr>
              <a:t>Partie 2 – Présentation théorique</a:t>
            </a:r>
            <a:endParaRPr lang="fr-BE" sz="2000" dirty="0">
              <a:solidFill>
                <a:schemeClr val="bg1"/>
              </a:solidFill>
            </a:endParaRPr>
          </a:p>
          <a:p>
            <a:pPr algn="l"/>
            <a:endParaRPr lang="fr-BE" sz="2000" dirty="0">
              <a:solidFill>
                <a:schemeClr val="bg1"/>
              </a:solidFill>
            </a:endParaRPr>
          </a:p>
        </p:txBody>
      </p:sp>
      <p:sp>
        <p:nvSpPr>
          <p:cNvPr id="2" name="Rectangle 1"/>
          <p:cNvSpPr/>
          <p:nvPr/>
        </p:nvSpPr>
        <p:spPr>
          <a:xfrm>
            <a:off x="4179847" y="280075"/>
            <a:ext cx="7754575" cy="865173"/>
          </a:xfrm>
          <a:prstGeom prst="rect">
            <a:avLst/>
          </a:prstGeom>
        </p:spPr>
        <p:txBody>
          <a:bodyPr wrap="square">
            <a:spAutoFit/>
          </a:bodyPr>
          <a:lstStyle/>
          <a:p>
            <a:pPr marL="457200" indent="-228600" algn="ctr">
              <a:lnSpc>
                <a:spcPct val="107000"/>
              </a:lnSpc>
              <a:spcBef>
                <a:spcPts val="1200"/>
              </a:spcBef>
              <a:spcAft>
                <a:spcPts val="0"/>
              </a:spcAft>
            </a:pPr>
            <a:r>
              <a:rPr lang="en-GB" sz="2400"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La communication : </a:t>
            </a:r>
            <a:r>
              <a:rPr lang="en-GB" sz="2400" b="1" kern="0"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une</a:t>
            </a:r>
            <a:r>
              <a:rPr lang="en-GB" sz="2400"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2400" b="1" kern="0"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compétence</a:t>
            </a:r>
            <a:r>
              <a:rPr lang="en-GB" sz="2400"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2400" b="1" kern="0"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essentielle</a:t>
            </a:r>
            <a:r>
              <a:rPr lang="en-GB" sz="2400"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pour les avocat</a:t>
            </a:r>
            <a:r>
              <a:rPr lang="fr-BE" sz="2400" dirty="0">
                <a:solidFill>
                  <a:prstClr val="black"/>
                </a:solidFill>
              </a:rPr>
              <a:t>·e·</a:t>
            </a:r>
            <a:r>
              <a:rPr lang="en-GB" sz="2400"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s </a:t>
            </a:r>
            <a:r>
              <a:rPr lang="en-GB" sz="2400" b="1" kern="0"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d’enfants</a:t>
            </a:r>
            <a:endParaRPr lang="en-GB" sz="2400"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4"/>
          <a:stretch>
            <a:fillRect/>
          </a:stretch>
        </p:blipFill>
        <p:spPr>
          <a:xfrm>
            <a:off x="8469549" y="1445706"/>
            <a:ext cx="3007479" cy="3759349"/>
          </a:xfrm>
          <a:prstGeom prst="rect">
            <a:avLst/>
          </a:prstGeom>
        </p:spPr>
      </p:pic>
      <p:sp>
        <p:nvSpPr>
          <p:cNvPr id="3" name="ZoneTexte 2"/>
          <p:cNvSpPr txBox="1"/>
          <p:nvPr/>
        </p:nvSpPr>
        <p:spPr>
          <a:xfrm>
            <a:off x="3046509" y="1866589"/>
            <a:ext cx="4448996" cy="1276055"/>
          </a:xfrm>
          <a:prstGeom prst="rect">
            <a:avLst/>
          </a:prstGeom>
          <a:noFill/>
        </p:spPr>
        <p:txBody>
          <a:bodyPr wrap="square" rtlCol="0">
            <a:spAutoFit/>
          </a:bodyPr>
          <a:lstStyle/>
          <a:p>
            <a:pPr marL="457200" indent="-228600" algn="just">
              <a:lnSpc>
                <a:spcPct val="107000"/>
              </a:lnSpc>
              <a:spcBef>
                <a:spcPts val="1200"/>
              </a:spcBef>
              <a:spcAft>
                <a:spcPts val="0"/>
              </a:spcAft>
            </a:pPr>
            <a:r>
              <a:rPr lang="en-GB" u="sng"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Le</a:t>
            </a:r>
            <a:r>
              <a:rPr lang="fr-BE" u="sng" kern="0" dirty="0">
                <a:solidFill>
                  <a:srgbClr val="000000"/>
                </a:solidFill>
                <a:latin typeface="Calibri Light" panose="020F0302020204030204" pitchFamily="34" charset="0"/>
                <a:cs typeface="Times New Roman" panose="02020603050405020304" pitchFamily="18" charset="0"/>
              </a:rPr>
              <a:t>·la</a:t>
            </a:r>
            <a:r>
              <a:rPr lang="en-GB" u="sng" kern="0" dirty="0">
                <a:solidFill>
                  <a:srgbClr val="000000"/>
                </a:solidFill>
                <a:latin typeface="Calibri Light" panose="020F0302020204030204" pitchFamily="34" charset="0"/>
                <a:cs typeface="Times New Roman" panose="02020603050405020304" pitchFamily="18" charset="0"/>
              </a:rPr>
              <a:t> </a:t>
            </a:r>
            <a:r>
              <a:rPr lang="en-GB" u="sng" kern="0" dirty="0" err="1">
                <a:solidFill>
                  <a:srgbClr val="000000"/>
                </a:solidFill>
                <a:latin typeface="Calibri Light" panose="020F0302020204030204" pitchFamily="34" charset="0"/>
                <a:cs typeface="Times New Roman" panose="02020603050405020304" pitchFamily="18" charset="0"/>
              </a:rPr>
              <a:t>porte</a:t>
            </a:r>
            <a:r>
              <a:rPr lang="en-GB" u="sng" kern="0" dirty="0">
                <a:solidFill>
                  <a:srgbClr val="000000"/>
                </a:solidFill>
                <a:latin typeface="Calibri Light" panose="020F0302020204030204" pitchFamily="34" charset="0"/>
                <a:cs typeface="Times New Roman" panose="02020603050405020304" pitchFamily="18" charset="0"/>
              </a:rPr>
              <a:t>-parole</a:t>
            </a:r>
          </a:p>
          <a:p>
            <a:pPr marL="514350" indent="-285750" algn="just">
              <a:lnSpc>
                <a:spcPct val="107000"/>
              </a:lnSpc>
              <a:spcBef>
                <a:spcPts val="1200"/>
              </a:spcBef>
              <a:spcAft>
                <a:spcPts val="0"/>
              </a:spcAft>
              <a:buFont typeface="Wingdings" panose="05000000000000000000" pitchFamily="2" charset="2"/>
              <a:buChar char="è"/>
            </a:pPr>
            <a:r>
              <a:rPr lang="en-GB" dirty="0" err="1">
                <a:sym typeface="Wingdings" panose="05000000000000000000" pitchFamily="2" charset="2"/>
              </a:rPr>
              <a:t>Recueillir</a:t>
            </a:r>
            <a:r>
              <a:rPr lang="en-GB" dirty="0">
                <a:sym typeface="Wingdings" panose="05000000000000000000" pitchFamily="2" charset="2"/>
              </a:rPr>
              <a:t> et porter la parole de </a:t>
            </a:r>
            <a:r>
              <a:rPr lang="en-GB" dirty="0" err="1">
                <a:sym typeface="Wingdings" panose="05000000000000000000" pitchFamily="2" charset="2"/>
              </a:rPr>
              <a:t>l'enfant</a:t>
            </a:r>
            <a:endParaRPr lang="en-GB" dirty="0">
              <a:sym typeface="Wingdings" panose="05000000000000000000" pitchFamily="2" charset="2"/>
            </a:endParaRPr>
          </a:p>
          <a:p>
            <a:pPr marL="514350" indent="-285750" algn="just">
              <a:lnSpc>
                <a:spcPct val="107000"/>
              </a:lnSpc>
              <a:spcBef>
                <a:spcPts val="1200"/>
              </a:spcBef>
              <a:spcAft>
                <a:spcPts val="0"/>
              </a:spcAft>
              <a:buFont typeface="Wingdings" panose="05000000000000000000" pitchFamily="2" charset="2"/>
              <a:buChar char="è"/>
            </a:pPr>
            <a:r>
              <a:rPr lang="en-GB" dirty="0">
                <a:sym typeface="Wingdings" panose="05000000000000000000" pitchFamily="2" charset="2"/>
              </a:rPr>
              <a:t>Informer </a:t>
            </a:r>
            <a:r>
              <a:rPr lang="en-GB" dirty="0" err="1">
                <a:sym typeface="Wingdings" panose="05000000000000000000" pitchFamily="2" charset="2"/>
              </a:rPr>
              <a:t>l'enfant</a:t>
            </a:r>
            <a:endParaRPr lang="en-GB" dirty="0"/>
          </a:p>
        </p:txBody>
      </p:sp>
      <p:sp>
        <p:nvSpPr>
          <p:cNvPr id="13" name="ZoneTexte 12"/>
          <p:cNvSpPr txBox="1"/>
          <p:nvPr/>
        </p:nvSpPr>
        <p:spPr>
          <a:xfrm>
            <a:off x="1286419" y="527995"/>
            <a:ext cx="991673" cy="369332"/>
          </a:xfrm>
          <a:prstGeom prst="rect">
            <a:avLst/>
          </a:prstGeom>
          <a:noFill/>
        </p:spPr>
        <p:txBody>
          <a:bodyPr wrap="square" rtlCol="0">
            <a:spAutoFit/>
          </a:bodyPr>
          <a:lstStyle/>
          <a:p>
            <a:r>
              <a:rPr lang="en-GB" b="1" dirty="0">
                <a:solidFill>
                  <a:schemeClr val="bg1"/>
                </a:solidFill>
              </a:rPr>
              <a:t>INTRO</a:t>
            </a:r>
          </a:p>
        </p:txBody>
      </p:sp>
      <p:pic>
        <p:nvPicPr>
          <p:cNvPr id="4" name="Image 3" descr="Une image contenant texte&#10;&#10;Description générée automatiquement">
            <a:extLst>
              <a:ext uri="{FF2B5EF4-FFF2-40B4-BE49-F238E27FC236}">
                <a16:creationId xmlns:a16="http://schemas.microsoft.com/office/drawing/2014/main" id="{82CA7429-A3B6-D925-43CA-F8D628A18F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635293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dirty="0">
                <a:solidFill>
                  <a:schemeClr val="bg1"/>
                </a:solidFill>
              </a:rPr>
              <a:t>Partie 2 – Présentation théorique </a:t>
            </a:r>
            <a:endParaRPr lang="fr-BE" sz="2000" dirty="0">
              <a:solidFill>
                <a:schemeClr val="bg1"/>
              </a:solidFill>
            </a:endParaRPr>
          </a:p>
          <a:p>
            <a:pPr algn="l"/>
            <a:endParaRPr lang="fr-BE" sz="2000" dirty="0">
              <a:solidFill>
                <a:schemeClr val="bg1"/>
              </a:solidFill>
            </a:endParaRPr>
          </a:p>
        </p:txBody>
      </p:sp>
      <p:sp>
        <p:nvSpPr>
          <p:cNvPr id="2" name="Rectangle 1"/>
          <p:cNvSpPr/>
          <p:nvPr/>
        </p:nvSpPr>
        <p:spPr>
          <a:xfrm>
            <a:off x="3071941" y="658009"/>
            <a:ext cx="7134644" cy="595932"/>
          </a:xfrm>
          <a:prstGeom prst="rect">
            <a:avLst/>
          </a:prstGeom>
        </p:spPr>
        <p:txBody>
          <a:bodyPr wrap="square">
            <a:spAutoFit/>
          </a:bodyPr>
          <a:lstStyle/>
          <a:p>
            <a:pPr marL="457200" indent="-228600" algn="ctr">
              <a:lnSpc>
                <a:spcPct val="107000"/>
              </a:lnSpc>
              <a:spcBef>
                <a:spcPts val="1200"/>
              </a:spcBef>
              <a:spcAft>
                <a:spcPts val="0"/>
              </a:spcAft>
            </a:pPr>
            <a:r>
              <a:rPr lang="en-GB" sz="3200"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 communication ?</a:t>
            </a:r>
            <a:endParaRPr lang="en-GB" sz="3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ZoneTexte 2"/>
          <p:cNvSpPr txBox="1"/>
          <p:nvPr/>
        </p:nvSpPr>
        <p:spPr>
          <a:xfrm>
            <a:off x="2909238" y="2233592"/>
            <a:ext cx="8430519" cy="3646960"/>
          </a:xfrm>
          <a:prstGeom prst="rect">
            <a:avLst/>
          </a:prstGeom>
          <a:noFill/>
        </p:spPr>
        <p:txBody>
          <a:bodyPr wrap="square" rtlCol="0">
            <a:spAutoFit/>
          </a:bodyPr>
          <a:lstStyle/>
          <a:p>
            <a:pPr marL="6350" indent="-6350" algn="just">
              <a:lnSpc>
                <a:spcPct val="107000"/>
              </a:lnSpc>
              <a:spcBef>
                <a:spcPts val="1200"/>
              </a:spcBef>
              <a:spcAft>
                <a:spcPts val="0"/>
              </a:spcAft>
            </a:pPr>
            <a:r>
              <a:rPr lang="fr-BE" u="sng"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Comité des droits de l'enfant (OG 12) </a:t>
            </a:r>
            <a:r>
              <a:rPr lang="fr-BE"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Un enfant ne peut se faire entendre efficacement si le contexte est intimidant, hostile, peu réceptif ou inadapté à son âge. La procédure doit être à la fois accessible et adaptée à l’enfant. Il faut veiller en particulier à offrir à l’enfant des informations qui lui sont adaptées et à l’aider à défendre sa cause, et prêter attention à la mise à disposition d’un personnel spécialement formé, à l’apparence des salles d’audience, à l’habillement des juges et des avocats, et à la présence de paravents et de salles d’attente séparées. »</a:t>
            </a:r>
            <a:endParaRPr lang="fr-BE"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6350" indent="-6350" algn="just">
              <a:lnSpc>
                <a:spcPct val="107000"/>
              </a:lnSpc>
              <a:spcBef>
                <a:spcPts val="1200"/>
              </a:spcBef>
              <a:spcAft>
                <a:spcPts val="0"/>
              </a:spcAft>
            </a:pPr>
            <a:r>
              <a:rPr lang="fr-BE" u="sng"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Yves </a:t>
            </a:r>
            <a:r>
              <a:rPr lang="fr-BE" u="sng"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Winkin</a:t>
            </a:r>
            <a:r>
              <a:rPr lang="fr-BE"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"un processus social permanent intégrant de multiples formes de comportement : la parole, le geste, le regard, les mimiques, l'espace entre les individus, </a:t>
            </a:r>
            <a:r>
              <a:rPr lang="fr-FR"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etc</a:t>
            </a:r>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6350" indent="-6350" algn="just">
              <a:lnSpc>
                <a:spcPct val="107000"/>
              </a:lnSpc>
              <a:spcBef>
                <a:spcPts val="1200"/>
              </a:spcBef>
              <a:spcAft>
                <a:spcPts val="0"/>
              </a:spcAft>
            </a:pPr>
            <a:endParaRPr lang="en-GB" dirty="0">
              <a:highlight>
                <a:srgbClr val="FFFF00"/>
              </a:highlight>
            </a:endParaRPr>
          </a:p>
        </p:txBody>
      </p:sp>
      <p:sp>
        <p:nvSpPr>
          <p:cNvPr id="4" name="ZoneTexte 3"/>
          <p:cNvSpPr txBox="1"/>
          <p:nvPr/>
        </p:nvSpPr>
        <p:spPr>
          <a:xfrm>
            <a:off x="1590839" y="620857"/>
            <a:ext cx="991673" cy="369332"/>
          </a:xfrm>
          <a:prstGeom prst="rect">
            <a:avLst/>
          </a:prstGeom>
          <a:noFill/>
        </p:spPr>
        <p:txBody>
          <a:bodyPr wrap="square" rtlCol="0">
            <a:spAutoFit/>
          </a:bodyPr>
          <a:lstStyle/>
          <a:p>
            <a:r>
              <a:rPr lang="en-GB" b="1" dirty="0">
                <a:solidFill>
                  <a:schemeClr val="bg1"/>
                </a:solidFill>
              </a:rPr>
              <a:t>INTRO</a:t>
            </a:r>
          </a:p>
        </p:txBody>
      </p:sp>
      <p:pic>
        <p:nvPicPr>
          <p:cNvPr id="5" name="Image 4"/>
          <p:cNvPicPr>
            <a:picLocks noChangeAspect="1"/>
          </p:cNvPicPr>
          <p:nvPr/>
        </p:nvPicPr>
        <p:blipFill>
          <a:blip r:embed="rId4"/>
          <a:stretch>
            <a:fillRect/>
          </a:stretch>
        </p:blipFill>
        <p:spPr>
          <a:xfrm>
            <a:off x="9247187" y="176192"/>
            <a:ext cx="2314575" cy="2057400"/>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8635E37-5588-4C21-9A1E-3E06ECE130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971690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4" name="ZoneTexte 13">
            <a:extLst>
              <a:ext uri="{FF2B5EF4-FFF2-40B4-BE49-F238E27FC236}">
                <a16:creationId xmlns:a16="http://schemas.microsoft.com/office/drawing/2014/main" id="{31378776-A142-408E-9964-67E8A49530E5}"/>
              </a:ext>
            </a:extLst>
          </p:cNvPr>
          <p:cNvSpPr txBox="1"/>
          <p:nvPr/>
        </p:nvSpPr>
        <p:spPr>
          <a:xfrm>
            <a:off x="3151534" y="1980940"/>
            <a:ext cx="5992466" cy="2677656"/>
          </a:xfrm>
          <a:prstGeom prst="rect">
            <a:avLst/>
          </a:prstGeom>
          <a:noFill/>
        </p:spPr>
        <p:txBody>
          <a:bodyPr wrap="square" rtlCol="0">
            <a:spAutoFit/>
          </a:bodyPr>
          <a:lstStyle/>
          <a:p>
            <a:pPr marL="342900" indent="-342900" algn="just">
              <a:buAutoNum type="arabicPeriod"/>
            </a:pPr>
            <a:r>
              <a:rPr lang="en-GB" sz="2400" dirty="0"/>
              <a:t>Identifier les </a:t>
            </a:r>
            <a:r>
              <a:rPr lang="en-GB" sz="2400" dirty="0" err="1"/>
              <a:t>biais</a:t>
            </a:r>
            <a:r>
              <a:rPr lang="en-GB" sz="2400" dirty="0"/>
              <a:t> et les obstacles à </a:t>
            </a:r>
            <a:r>
              <a:rPr lang="en-GB" sz="2400" dirty="0" err="1"/>
              <a:t>une</a:t>
            </a:r>
            <a:r>
              <a:rPr lang="en-GB" sz="2400" dirty="0"/>
              <a:t> bonne communication</a:t>
            </a:r>
          </a:p>
          <a:p>
            <a:pPr marL="342900" indent="-342900" algn="just">
              <a:buAutoNum type="arabicPeriod"/>
            </a:pPr>
            <a:r>
              <a:rPr lang="en-GB" sz="2400" dirty="0" err="1"/>
              <a:t>Créer</a:t>
            </a:r>
            <a:r>
              <a:rPr lang="en-GB" sz="2400" dirty="0"/>
              <a:t> un cadre </a:t>
            </a:r>
            <a:r>
              <a:rPr lang="en-GB" sz="2400" dirty="0" err="1"/>
              <a:t>positif</a:t>
            </a:r>
            <a:r>
              <a:rPr lang="en-GB" sz="2400" dirty="0"/>
              <a:t> pour </a:t>
            </a:r>
            <a:r>
              <a:rPr lang="en-GB" sz="2400" dirty="0" err="1"/>
              <a:t>l'interaction</a:t>
            </a:r>
            <a:endParaRPr lang="en-GB" sz="2400" dirty="0"/>
          </a:p>
          <a:p>
            <a:pPr marL="342900" indent="-342900" algn="just">
              <a:buAutoNum type="arabicPeriod"/>
            </a:pPr>
            <a:r>
              <a:rPr lang="en-GB" sz="2400" dirty="0" err="1"/>
              <a:t>Échanger</a:t>
            </a:r>
            <a:r>
              <a:rPr lang="en-GB" sz="2400" dirty="0"/>
              <a:t> </a:t>
            </a:r>
            <a:r>
              <a:rPr lang="en-GB" sz="2400" dirty="0" err="1"/>
              <a:t>efficacement</a:t>
            </a:r>
            <a:r>
              <a:rPr lang="en-GB" sz="2400" dirty="0"/>
              <a:t> des messages</a:t>
            </a:r>
          </a:p>
          <a:p>
            <a:pPr marL="342900" indent="-342900" algn="just">
              <a:buAutoNum type="arabicPeriod"/>
            </a:pPr>
            <a:r>
              <a:rPr lang="en-GB" sz="2400" dirty="0" err="1"/>
              <a:t>Parvenir</a:t>
            </a:r>
            <a:r>
              <a:rPr lang="en-GB" sz="2400" dirty="0"/>
              <a:t> </a:t>
            </a:r>
            <a:r>
              <a:rPr lang="en-GB" sz="2400" dirty="0" err="1"/>
              <a:t>à</a:t>
            </a:r>
            <a:r>
              <a:rPr lang="en-GB" sz="2400" dirty="0"/>
              <a:t> </a:t>
            </a:r>
            <a:r>
              <a:rPr lang="en-GB" sz="2400" dirty="0" err="1"/>
              <a:t>une</a:t>
            </a:r>
            <a:r>
              <a:rPr lang="en-GB" sz="2400" dirty="0"/>
              <a:t> communication </a:t>
            </a:r>
            <a:r>
              <a:rPr lang="en-GB" sz="2400" dirty="0" err="1"/>
              <a:t>efficace</a:t>
            </a:r>
            <a:r>
              <a:rPr lang="en-GB" sz="2400" dirty="0"/>
              <a:t> avec </a:t>
            </a:r>
            <a:r>
              <a:rPr lang="en-GB" sz="2400" dirty="0" err="1"/>
              <a:t>l'enfant</a:t>
            </a:r>
            <a:r>
              <a:rPr lang="en-GB" sz="2400" dirty="0"/>
              <a:t> - techniques et </a:t>
            </a:r>
            <a:r>
              <a:rPr lang="en-GB" sz="2400" dirty="0" err="1"/>
              <a:t>outils</a:t>
            </a:r>
            <a:endParaRPr lang="en-GB" sz="2400" dirty="0"/>
          </a:p>
          <a:p>
            <a:pPr marL="342900" indent="-342900" algn="just">
              <a:buAutoNum type="arabicPeriod"/>
            </a:pPr>
            <a:r>
              <a:rPr lang="en-GB" sz="2400" dirty="0" err="1"/>
              <a:t>S'adapter</a:t>
            </a:r>
            <a:r>
              <a:rPr lang="en-GB" sz="2400" dirty="0"/>
              <a:t> </a:t>
            </a:r>
            <a:r>
              <a:rPr lang="en-GB" sz="2400" dirty="0" err="1"/>
              <a:t>à</a:t>
            </a:r>
            <a:r>
              <a:rPr lang="en-GB" sz="2400" dirty="0"/>
              <a:t> des situations </a:t>
            </a:r>
            <a:r>
              <a:rPr lang="en-GB" sz="2400" dirty="0" err="1"/>
              <a:t>spécifiques</a:t>
            </a:r>
            <a:endParaRPr lang="en-GB" sz="2400" dirty="0">
              <a:solidFill>
                <a:prstClr val="black"/>
              </a:solidFill>
            </a:endParaRPr>
          </a:p>
        </p:txBody>
      </p:sp>
      <p:pic>
        <p:nvPicPr>
          <p:cNvPr id="2" name="Image 1"/>
          <p:cNvPicPr>
            <a:picLocks noChangeAspect="1"/>
          </p:cNvPicPr>
          <p:nvPr/>
        </p:nvPicPr>
        <p:blipFill>
          <a:blip r:embed="rId4"/>
          <a:stretch>
            <a:fillRect/>
          </a:stretch>
        </p:blipFill>
        <p:spPr>
          <a:xfrm>
            <a:off x="9278838" y="2045188"/>
            <a:ext cx="2479573" cy="2899003"/>
          </a:xfrm>
          <a:prstGeom prst="rect">
            <a:avLst/>
          </a:prstGeom>
        </p:spPr>
      </p:pic>
      <p:sp>
        <p:nvSpPr>
          <p:cNvPr id="11" name="Sous-titre 2">
            <a:extLst>
              <a:ext uri="{FF2B5EF4-FFF2-40B4-BE49-F238E27FC236}">
                <a16:creationId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dirty="0">
                <a:solidFill>
                  <a:schemeClr val="bg1"/>
                </a:solidFill>
              </a:rPr>
              <a:t>Partie 2 – Présentation théorique</a:t>
            </a:r>
            <a:endParaRPr lang="fr-BE" sz="2000" dirty="0">
              <a:solidFill>
                <a:schemeClr val="bg1"/>
              </a:solidFill>
            </a:endParaRPr>
          </a:p>
          <a:p>
            <a:pPr algn="l"/>
            <a:endParaRPr lang="fr-BE" sz="2000" dirty="0">
              <a:solidFill>
                <a:schemeClr val="bg1"/>
              </a:solidFill>
            </a:endParaRPr>
          </a:p>
        </p:txBody>
      </p:sp>
      <p:sp>
        <p:nvSpPr>
          <p:cNvPr id="15" name="ZoneTexte 14"/>
          <p:cNvSpPr txBox="1"/>
          <p:nvPr/>
        </p:nvSpPr>
        <p:spPr>
          <a:xfrm>
            <a:off x="1590839" y="620857"/>
            <a:ext cx="991673" cy="369332"/>
          </a:xfrm>
          <a:prstGeom prst="rect">
            <a:avLst/>
          </a:prstGeom>
          <a:noFill/>
        </p:spPr>
        <p:txBody>
          <a:bodyPr wrap="square" rtlCol="0">
            <a:spAutoFit/>
          </a:bodyPr>
          <a:lstStyle/>
          <a:p>
            <a:r>
              <a:rPr lang="en-GB" b="1" dirty="0">
                <a:solidFill>
                  <a:schemeClr val="bg1"/>
                </a:solidFill>
              </a:rPr>
              <a:t>INTRO</a:t>
            </a:r>
          </a:p>
        </p:txBody>
      </p:sp>
      <p:pic>
        <p:nvPicPr>
          <p:cNvPr id="3" name="Image 2" descr="Une image contenant texte&#10;&#10;Description générée automatiquement">
            <a:extLst>
              <a:ext uri="{FF2B5EF4-FFF2-40B4-BE49-F238E27FC236}">
                <a16:creationId xmlns:a16="http://schemas.microsoft.com/office/drawing/2014/main" id="{B304CAFD-4554-CC4E-A92D-0C02AE6591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201966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4" name="ZoneTexte 13">
            <a:extLst>
              <a:ext uri="{FF2B5EF4-FFF2-40B4-BE49-F238E27FC236}">
                <a16:creationId xmlns:a16="http://schemas.microsoft.com/office/drawing/2014/main" id="{31378776-A142-408E-9964-67E8A49530E5}"/>
              </a:ext>
            </a:extLst>
          </p:cNvPr>
          <p:cNvSpPr txBox="1"/>
          <p:nvPr/>
        </p:nvSpPr>
        <p:spPr>
          <a:xfrm>
            <a:off x="4069976" y="221394"/>
            <a:ext cx="7762352" cy="954107"/>
          </a:xfrm>
          <a:prstGeom prst="rect">
            <a:avLst/>
          </a:prstGeom>
          <a:noFill/>
        </p:spPr>
        <p:txBody>
          <a:bodyPr wrap="square" rtlCol="0">
            <a:spAutoFit/>
          </a:bodyPr>
          <a:lstStyle/>
          <a:p>
            <a:pPr marL="342900" indent="-342900" algn="ctr">
              <a:buAutoNum type="arabicPeriod"/>
            </a:pPr>
            <a:r>
              <a:rPr lang="en-GB" sz="2800" dirty="0"/>
              <a:t>Identifier les </a:t>
            </a:r>
            <a:r>
              <a:rPr lang="en-GB" sz="2800" dirty="0" err="1"/>
              <a:t>biais</a:t>
            </a:r>
            <a:r>
              <a:rPr lang="en-GB" sz="2800" dirty="0"/>
              <a:t> et les obstacles </a:t>
            </a:r>
            <a:r>
              <a:rPr lang="en-GB" sz="2800" dirty="0" err="1"/>
              <a:t>à</a:t>
            </a:r>
            <a:r>
              <a:rPr lang="en-GB" sz="2800" dirty="0"/>
              <a:t> </a:t>
            </a:r>
            <a:r>
              <a:rPr lang="en-GB" sz="2800" dirty="0" err="1"/>
              <a:t>une</a:t>
            </a:r>
            <a:r>
              <a:rPr lang="en-GB" sz="2800" dirty="0"/>
              <a:t> bonne communication</a:t>
            </a:r>
          </a:p>
        </p:txBody>
      </p:sp>
      <p:sp>
        <p:nvSpPr>
          <p:cNvPr id="11" name="Sous-titre 2">
            <a:extLst>
              <a:ext uri="{FF2B5EF4-FFF2-40B4-BE49-F238E27FC236}">
                <a16:creationId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b="1" dirty="0">
                <a:solidFill>
                  <a:schemeClr val="bg1"/>
                </a:solidFill>
              </a:rPr>
              <a:t>Partie 2 – Présentation théorique</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1006904" y="513782"/>
            <a:ext cx="2144630" cy="369332"/>
          </a:xfrm>
          <a:prstGeom prst="rect">
            <a:avLst/>
          </a:prstGeom>
          <a:noFill/>
        </p:spPr>
        <p:txBody>
          <a:bodyPr wrap="square" rtlCol="0">
            <a:spAutoFit/>
          </a:bodyPr>
          <a:lstStyle/>
          <a:p>
            <a:r>
              <a:rPr lang="en-GB" b="1" dirty="0">
                <a:solidFill>
                  <a:schemeClr val="bg1"/>
                </a:solidFill>
              </a:rPr>
              <a:t>1. </a:t>
            </a:r>
            <a:r>
              <a:rPr lang="en-GB" b="1" dirty="0" err="1">
                <a:solidFill>
                  <a:schemeClr val="bg1"/>
                </a:solidFill>
              </a:rPr>
              <a:t>Biais</a:t>
            </a:r>
            <a:r>
              <a:rPr lang="en-GB" b="1" dirty="0">
                <a:solidFill>
                  <a:schemeClr val="bg1"/>
                </a:solidFill>
              </a:rPr>
              <a:t> et obstacles </a:t>
            </a:r>
          </a:p>
        </p:txBody>
      </p:sp>
      <p:sp>
        <p:nvSpPr>
          <p:cNvPr id="3" name="Rectangle 2"/>
          <p:cNvSpPr/>
          <p:nvPr/>
        </p:nvSpPr>
        <p:spPr>
          <a:xfrm>
            <a:off x="5736328" y="2303773"/>
            <a:ext cx="6096000" cy="2308324"/>
          </a:xfrm>
          <a:prstGeom prst="rect">
            <a:avLst/>
          </a:prstGeom>
        </p:spPr>
        <p:txBody>
          <a:bodyPr>
            <a:spAutoFit/>
          </a:bodyPr>
          <a:lstStyle/>
          <a:p>
            <a:pPr lvl="0" algn="just"/>
            <a:r>
              <a:rPr lang="en-GB" i="1" dirty="0" err="1"/>
              <a:t>Difficultés</a:t>
            </a:r>
            <a:r>
              <a:rPr lang="en-GB" i="1" dirty="0"/>
              <a:t> </a:t>
            </a:r>
            <a:r>
              <a:rPr lang="en-GB" i="1" dirty="0" err="1"/>
              <a:t>à</a:t>
            </a:r>
            <a:r>
              <a:rPr lang="en-GB" i="1" dirty="0"/>
              <a:t> </a:t>
            </a:r>
            <a:r>
              <a:rPr lang="en-GB" i="1" dirty="0" err="1"/>
              <a:t>s'exprimer</a:t>
            </a:r>
            <a:r>
              <a:rPr lang="en-GB" i="1" dirty="0"/>
              <a:t> sur des </a:t>
            </a:r>
            <a:r>
              <a:rPr lang="en-GB" i="1" dirty="0" err="1"/>
              <a:t>événements</a:t>
            </a:r>
            <a:r>
              <a:rPr lang="en-GB" i="1" dirty="0"/>
              <a:t> et des </a:t>
            </a:r>
            <a:r>
              <a:rPr lang="en-GB" i="1" dirty="0" err="1"/>
              <a:t>sujets</a:t>
            </a:r>
            <a:r>
              <a:rPr lang="en-GB" i="1" dirty="0"/>
              <a:t> </a:t>
            </a:r>
            <a:r>
              <a:rPr lang="en-GB" i="1" dirty="0" err="1"/>
              <a:t>difficiles</a:t>
            </a:r>
            <a:endParaRPr lang="en-GB" i="1" dirty="0"/>
          </a:p>
          <a:p>
            <a:pPr lvl="0" algn="just"/>
            <a:endParaRPr lang="en-GB" i="1" dirty="0"/>
          </a:p>
          <a:p>
            <a:pPr algn="just"/>
            <a:r>
              <a:rPr lang="en-GB" i="1" dirty="0" err="1"/>
              <a:t>Difficultés</a:t>
            </a:r>
            <a:r>
              <a:rPr lang="en-GB" i="1" dirty="0"/>
              <a:t> à dire "je ne </a:t>
            </a:r>
            <a:r>
              <a:rPr lang="en-GB" i="1" dirty="0" err="1"/>
              <a:t>sais</a:t>
            </a:r>
            <a:r>
              <a:rPr lang="en-GB" i="1" dirty="0"/>
              <a:t> pas"</a:t>
            </a:r>
          </a:p>
          <a:p>
            <a:pPr algn="just"/>
            <a:endParaRPr lang="en-GB" i="1" dirty="0"/>
          </a:p>
          <a:p>
            <a:pPr algn="just"/>
            <a:r>
              <a:rPr lang="en-GB" i="1" dirty="0" err="1"/>
              <a:t>Développement</a:t>
            </a:r>
            <a:r>
              <a:rPr lang="en-GB" i="1" dirty="0"/>
              <a:t> de </a:t>
            </a:r>
            <a:r>
              <a:rPr lang="en-GB" i="1" dirty="0" err="1"/>
              <a:t>l'enfant</a:t>
            </a:r>
            <a:r>
              <a:rPr lang="en-GB" i="1" dirty="0"/>
              <a:t> et </a:t>
            </a:r>
            <a:r>
              <a:rPr lang="en-GB" i="1" dirty="0" err="1"/>
              <a:t>compréhension</a:t>
            </a:r>
            <a:r>
              <a:rPr lang="en-GB" i="1" dirty="0"/>
              <a:t> des situations</a:t>
            </a:r>
          </a:p>
          <a:p>
            <a:pPr algn="just"/>
            <a:endParaRPr lang="fr-BE" i="1" dirty="0"/>
          </a:p>
          <a:p>
            <a:pPr algn="just"/>
            <a:r>
              <a:rPr lang="en-GB" i="1" dirty="0" err="1"/>
              <a:t>Suggestibilité</a:t>
            </a:r>
            <a:r>
              <a:rPr lang="en-GB" i="1" dirty="0"/>
              <a:t> et </a:t>
            </a:r>
            <a:r>
              <a:rPr lang="en-GB" i="1" dirty="0" err="1"/>
              <a:t>susceptibilité</a:t>
            </a:r>
            <a:r>
              <a:rPr lang="en-GB" i="1" dirty="0"/>
              <a:t> à </a:t>
            </a:r>
            <a:r>
              <a:rPr lang="en-GB" i="1" dirty="0" err="1"/>
              <a:t>obtempérer</a:t>
            </a:r>
            <a:r>
              <a:rPr lang="en-GB" i="1" dirty="0"/>
              <a:t> (compliance)</a:t>
            </a:r>
            <a:endParaRPr lang="fr-BE" b="1" i="1" dirty="0"/>
          </a:p>
        </p:txBody>
      </p:sp>
      <p:pic>
        <p:nvPicPr>
          <p:cNvPr id="4" name="Image 3"/>
          <p:cNvPicPr>
            <a:picLocks noChangeAspect="1"/>
          </p:cNvPicPr>
          <p:nvPr/>
        </p:nvPicPr>
        <p:blipFill>
          <a:blip r:embed="rId4"/>
          <a:stretch>
            <a:fillRect/>
          </a:stretch>
        </p:blipFill>
        <p:spPr>
          <a:xfrm>
            <a:off x="2629520" y="2048076"/>
            <a:ext cx="2880911" cy="3017447"/>
          </a:xfrm>
          <a:prstGeom prst="rect">
            <a:avLst/>
          </a:prstGeom>
        </p:spPr>
      </p:pic>
      <p:sp>
        <p:nvSpPr>
          <p:cNvPr id="5" name="Rectangle 4"/>
          <p:cNvSpPr/>
          <p:nvPr/>
        </p:nvSpPr>
        <p:spPr>
          <a:xfrm>
            <a:off x="5736328" y="1481760"/>
            <a:ext cx="6096000" cy="646331"/>
          </a:xfrm>
          <a:prstGeom prst="rect">
            <a:avLst/>
          </a:prstGeom>
        </p:spPr>
        <p:txBody>
          <a:bodyPr>
            <a:spAutoFit/>
          </a:bodyPr>
          <a:lstStyle/>
          <a:p>
            <a:r>
              <a:rPr lang="en-GB" b="1" u="sng" dirty="0" err="1"/>
              <a:t>Difficultés</a:t>
            </a:r>
            <a:r>
              <a:rPr lang="en-GB" b="1" u="sng" dirty="0"/>
              <a:t> </a:t>
            </a:r>
            <a:r>
              <a:rPr lang="en-GB" b="1" u="sng" dirty="0" err="1"/>
              <a:t>d'expression</a:t>
            </a:r>
            <a:r>
              <a:rPr lang="en-GB" b="1" u="sng" dirty="0"/>
              <a:t> et de comprehension que </a:t>
            </a:r>
            <a:r>
              <a:rPr lang="en-GB" b="1" u="sng" dirty="0" err="1"/>
              <a:t>l'enfant</a:t>
            </a:r>
            <a:r>
              <a:rPr lang="en-GB" b="1" u="sng" dirty="0"/>
              <a:t>/adolescent</a:t>
            </a:r>
            <a:r>
              <a:rPr lang="fr-BE" b="1" u="sng" dirty="0"/>
              <a:t>·e</a:t>
            </a:r>
            <a:r>
              <a:rPr lang="en-GB" b="1" u="sng" dirty="0"/>
              <a:t> </a:t>
            </a:r>
            <a:r>
              <a:rPr lang="en-GB" b="1" u="sng" dirty="0" err="1"/>
              <a:t>peut</a:t>
            </a:r>
            <a:r>
              <a:rPr lang="en-GB" b="1" u="sng" dirty="0"/>
              <a:t> </a:t>
            </a:r>
            <a:r>
              <a:rPr lang="en-GB" b="1" u="sng" dirty="0" err="1"/>
              <a:t>expérimenter</a:t>
            </a:r>
            <a:endParaRPr lang="en-GB" b="1" u="sng" dirty="0"/>
          </a:p>
        </p:txBody>
      </p:sp>
      <p:pic>
        <p:nvPicPr>
          <p:cNvPr id="2" name="Image 1" descr="Une image contenant texte&#10;&#10;Description générée automatiquement">
            <a:extLst>
              <a:ext uri="{FF2B5EF4-FFF2-40B4-BE49-F238E27FC236}">
                <a16:creationId xmlns:a16="http://schemas.microsoft.com/office/drawing/2014/main" id="{89CCE8CB-9A44-C087-17DF-F3886445EC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149166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4" name="ZoneTexte 3">
            <a:extLst>
              <a:ext uri="{FF2B5EF4-FFF2-40B4-BE49-F238E27FC236}">
                <a16:creationId xmlns:a16="http://schemas.microsoft.com/office/drawing/2014/main" id="{3FF496B0-1A9F-2D06-6336-0EF2A30CBE53}"/>
              </a:ext>
            </a:extLst>
          </p:cNvPr>
          <p:cNvSpPr txBox="1"/>
          <p:nvPr/>
        </p:nvSpPr>
        <p:spPr>
          <a:xfrm>
            <a:off x="4999703" y="716711"/>
            <a:ext cx="6084965" cy="4324261"/>
          </a:xfrm>
          <a:prstGeom prst="rect">
            <a:avLst/>
          </a:prstGeom>
          <a:noFill/>
        </p:spPr>
        <p:txBody>
          <a:bodyPr wrap="square">
            <a:spAutoFit/>
          </a:bodyPr>
          <a:lstStyle/>
          <a:p>
            <a:pPr algn="just"/>
            <a:r>
              <a:rPr lang="fr-FR" sz="2500" dirty="0"/>
              <a:t>Le présent module a été développé principalement par Défense des Enfants International – Belgique (DEI-Belgique) dans le cadre du projet européen CLEAR-</a:t>
            </a:r>
            <a:r>
              <a:rPr lang="fr-FR" sz="2500" dirty="0" err="1"/>
              <a:t>Rights</a:t>
            </a:r>
            <a:r>
              <a:rPr lang="fr-FR" sz="2500" dirty="0"/>
              <a:t>.</a:t>
            </a:r>
          </a:p>
          <a:p>
            <a:pPr algn="just"/>
            <a:endParaRPr lang="fr-FR" sz="2500" dirty="0"/>
          </a:p>
          <a:p>
            <a:pPr algn="just"/>
            <a:r>
              <a:rPr lang="fr-FR" sz="2500" dirty="0"/>
              <a:t>Le projet CLEAR-</a:t>
            </a:r>
            <a:r>
              <a:rPr lang="fr-FR" sz="2500" dirty="0" err="1"/>
              <a:t>Rights</a:t>
            </a:r>
            <a:r>
              <a:rPr lang="fr-FR" sz="2500" dirty="0"/>
              <a:t> a été coordonné par Terre des Hommes Hongrie et mené par PILNET, AADH, DEI-Pays Bas et DEI-Belgique.</a:t>
            </a:r>
          </a:p>
          <a:p>
            <a:pPr algn="just"/>
            <a:endParaRPr lang="fr-FR" sz="2500" dirty="0"/>
          </a:p>
          <a:p>
            <a:pPr algn="just"/>
            <a:r>
              <a:rPr lang="fr-FR" sz="2500" dirty="0"/>
              <a:t>Nous vous invitons à répliquer cette formation dans votre pays.</a:t>
            </a:r>
          </a:p>
        </p:txBody>
      </p:sp>
      <p:pic>
        <p:nvPicPr>
          <p:cNvPr id="5" name="Image 4" descr="Une image contenant texte&#10;&#10;Description générée automatiquement">
            <a:extLst>
              <a:ext uri="{FF2B5EF4-FFF2-40B4-BE49-F238E27FC236}">
                <a16:creationId xmlns:a16="http://schemas.microsoft.com/office/drawing/2014/main" id="{3C620536-00A2-DE1B-55D1-58DBA4D171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967260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4" name="ZoneTexte 13">
            <a:extLst>
              <a:ext uri="{FF2B5EF4-FFF2-40B4-BE49-F238E27FC236}">
                <a16:creationId xmlns:a16="http://schemas.microsoft.com/office/drawing/2014/main" id="{31378776-A142-408E-9964-67E8A49530E5}"/>
              </a:ext>
            </a:extLst>
          </p:cNvPr>
          <p:cNvSpPr txBox="1"/>
          <p:nvPr/>
        </p:nvSpPr>
        <p:spPr>
          <a:xfrm>
            <a:off x="4069976" y="221394"/>
            <a:ext cx="7762352" cy="954107"/>
          </a:xfrm>
          <a:prstGeom prst="rect">
            <a:avLst/>
          </a:prstGeom>
          <a:noFill/>
        </p:spPr>
        <p:txBody>
          <a:bodyPr wrap="square" rtlCol="0">
            <a:spAutoFit/>
          </a:bodyPr>
          <a:lstStyle/>
          <a:p>
            <a:pPr marL="342900" indent="-342900" algn="ctr">
              <a:buAutoNum type="arabicPeriod"/>
            </a:pPr>
            <a:r>
              <a:rPr lang="en-GB" sz="2800" dirty="0"/>
              <a:t>Identifier les </a:t>
            </a:r>
            <a:r>
              <a:rPr lang="en-GB" sz="2800" dirty="0" err="1"/>
              <a:t>préjugés</a:t>
            </a:r>
            <a:r>
              <a:rPr lang="en-GB" sz="2800" dirty="0"/>
              <a:t> et les obstacles </a:t>
            </a:r>
            <a:r>
              <a:rPr lang="en-GB" sz="2800" dirty="0" err="1"/>
              <a:t>à</a:t>
            </a:r>
            <a:r>
              <a:rPr lang="en-GB" sz="2800" dirty="0"/>
              <a:t> </a:t>
            </a:r>
            <a:r>
              <a:rPr lang="en-GB" sz="2800" dirty="0" err="1"/>
              <a:t>une</a:t>
            </a:r>
            <a:r>
              <a:rPr lang="en-GB" sz="2800" dirty="0"/>
              <a:t> bonne communication</a:t>
            </a:r>
          </a:p>
        </p:txBody>
      </p:sp>
      <p:sp>
        <p:nvSpPr>
          <p:cNvPr id="11" name="Sous-titre 2">
            <a:extLst>
              <a:ext uri="{FF2B5EF4-FFF2-40B4-BE49-F238E27FC236}">
                <a16:creationId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b="1" dirty="0">
                <a:solidFill>
                  <a:schemeClr val="bg1"/>
                </a:solidFill>
              </a:rPr>
              <a:t>Partie 2 – Présentation théorique</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1006904" y="513782"/>
            <a:ext cx="2144630" cy="369332"/>
          </a:xfrm>
          <a:prstGeom prst="rect">
            <a:avLst/>
          </a:prstGeom>
          <a:noFill/>
        </p:spPr>
        <p:txBody>
          <a:bodyPr wrap="square" rtlCol="0">
            <a:spAutoFit/>
          </a:bodyPr>
          <a:lstStyle/>
          <a:p>
            <a:r>
              <a:rPr lang="en-GB" b="1" dirty="0">
                <a:solidFill>
                  <a:schemeClr val="bg1"/>
                </a:solidFill>
              </a:rPr>
              <a:t>1. </a:t>
            </a:r>
            <a:r>
              <a:rPr lang="en-GB" b="1" dirty="0" err="1">
                <a:solidFill>
                  <a:schemeClr val="bg1"/>
                </a:solidFill>
              </a:rPr>
              <a:t>Biais</a:t>
            </a:r>
            <a:r>
              <a:rPr lang="en-GB" b="1" dirty="0">
                <a:solidFill>
                  <a:schemeClr val="bg1"/>
                </a:solidFill>
              </a:rPr>
              <a:t> et obstacles</a:t>
            </a:r>
          </a:p>
        </p:txBody>
      </p:sp>
      <p:sp>
        <p:nvSpPr>
          <p:cNvPr id="3" name="Rectangle 2"/>
          <p:cNvSpPr/>
          <p:nvPr/>
        </p:nvSpPr>
        <p:spPr>
          <a:xfrm>
            <a:off x="5736328" y="2303773"/>
            <a:ext cx="6096000" cy="3139321"/>
          </a:xfrm>
          <a:prstGeom prst="rect">
            <a:avLst/>
          </a:prstGeom>
        </p:spPr>
        <p:txBody>
          <a:bodyPr>
            <a:spAutoFit/>
          </a:bodyPr>
          <a:lstStyle/>
          <a:p>
            <a:pPr lvl="0"/>
            <a:r>
              <a:rPr lang="fr-BE" i="1" dirty="0"/>
              <a:t>Langage corporel (incohérant ou négatif)</a:t>
            </a:r>
          </a:p>
          <a:p>
            <a:pPr lvl="0"/>
            <a:endParaRPr lang="fr-BE" i="1" dirty="0"/>
          </a:p>
          <a:p>
            <a:pPr lvl="0"/>
            <a:r>
              <a:rPr lang="fr-BE" i="1" dirty="0"/>
              <a:t>Indifférence (perçue ou réelle)</a:t>
            </a:r>
          </a:p>
          <a:p>
            <a:pPr lvl="0"/>
            <a:endParaRPr lang="fr-BE" i="1" dirty="0"/>
          </a:p>
          <a:p>
            <a:pPr lvl="0"/>
            <a:r>
              <a:rPr lang="fr-BE" i="1" dirty="0"/>
              <a:t>Ironie</a:t>
            </a:r>
          </a:p>
          <a:p>
            <a:pPr lvl="0"/>
            <a:endParaRPr lang="fr-BE" i="1" dirty="0"/>
          </a:p>
          <a:p>
            <a:pPr lvl="0"/>
            <a:r>
              <a:rPr lang="fr-BE" i="1" dirty="0"/>
              <a:t>Menace</a:t>
            </a:r>
          </a:p>
          <a:p>
            <a:pPr lvl="0"/>
            <a:endParaRPr lang="fr-BE" i="1" dirty="0"/>
          </a:p>
          <a:p>
            <a:pPr lvl="0"/>
            <a:r>
              <a:rPr lang="fr-BE" i="1" dirty="0"/>
              <a:t>Reproche </a:t>
            </a:r>
          </a:p>
          <a:p>
            <a:pPr lvl="0"/>
            <a:endParaRPr lang="fr-BE" i="1" dirty="0"/>
          </a:p>
          <a:p>
            <a:pPr lvl="0"/>
            <a:r>
              <a:rPr lang="fr-BE" i="1" dirty="0"/>
              <a:t>Stigmatisation</a:t>
            </a:r>
          </a:p>
        </p:txBody>
      </p:sp>
      <p:sp>
        <p:nvSpPr>
          <p:cNvPr id="5" name="Rectangle 4"/>
          <p:cNvSpPr/>
          <p:nvPr/>
        </p:nvSpPr>
        <p:spPr>
          <a:xfrm>
            <a:off x="5736328" y="1481760"/>
            <a:ext cx="6096000" cy="646331"/>
          </a:xfrm>
          <a:prstGeom prst="rect">
            <a:avLst/>
          </a:prstGeom>
        </p:spPr>
        <p:txBody>
          <a:bodyPr>
            <a:spAutoFit/>
          </a:bodyPr>
          <a:lstStyle/>
          <a:p>
            <a:r>
              <a:rPr lang="en-US" b="1" u="sng" dirty="0"/>
              <a:t>Influence </a:t>
            </a:r>
            <a:r>
              <a:rPr lang="en-US" b="1" u="sng" dirty="0" err="1"/>
              <a:t>négative</a:t>
            </a:r>
            <a:r>
              <a:rPr lang="en-US" b="1" u="sng" dirty="0"/>
              <a:t> du </a:t>
            </a:r>
            <a:r>
              <a:rPr lang="en-US" b="1" u="sng" dirty="0" err="1"/>
              <a:t>comportement</a:t>
            </a:r>
            <a:r>
              <a:rPr lang="en-US" b="1" u="sng" dirty="0"/>
              <a:t> du</a:t>
            </a:r>
            <a:r>
              <a:rPr lang="fr-BE" b="1" u="sng" dirty="0"/>
              <a:t>·de la</a:t>
            </a:r>
            <a:r>
              <a:rPr lang="en-US" b="1" u="sng" dirty="0"/>
              <a:t> </a:t>
            </a:r>
            <a:r>
              <a:rPr lang="en-US" b="1" u="sng" dirty="0" err="1"/>
              <a:t>professionnel</a:t>
            </a:r>
            <a:r>
              <a:rPr lang="fr-BE" b="1" u="sng" dirty="0"/>
              <a:t>·le</a:t>
            </a:r>
            <a:r>
              <a:rPr lang="en-US" b="1" u="sng" dirty="0"/>
              <a:t> sur la communication :</a:t>
            </a:r>
          </a:p>
        </p:txBody>
      </p:sp>
      <p:pic>
        <p:nvPicPr>
          <p:cNvPr id="2" name="Image 1"/>
          <p:cNvPicPr>
            <a:picLocks noChangeAspect="1"/>
          </p:cNvPicPr>
          <p:nvPr/>
        </p:nvPicPr>
        <p:blipFill>
          <a:blip r:embed="rId4"/>
          <a:stretch>
            <a:fillRect/>
          </a:stretch>
        </p:blipFill>
        <p:spPr>
          <a:xfrm>
            <a:off x="2954428" y="1877156"/>
            <a:ext cx="2431260" cy="3239507"/>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BF182F97-EB8A-CE99-7BEA-F9832BEA3A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858145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4" name="ZoneTexte 13">
            <a:extLst>
              <a:ext uri="{FF2B5EF4-FFF2-40B4-BE49-F238E27FC236}">
                <a16:creationId xmlns:a16="http://schemas.microsoft.com/office/drawing/2014/main" id="{31378776-A142-408E-9964-67E8A49530E5}"/>
              </a:ext>
            </a:extLst>
          </p:cNvPr>
          <p:cNvSpPr txBox="1"/>
          <p:nvPr/>
        </p:nvSpPr>
        <p:spPr>
          <a:xfrm>
            <a:off x="4069976" y="221394"/>
            <a:ext cx="7762352" cy="954107"/>
          </a:xfrm>
          <a:prstGeom prst="rect">
            <a:avLst/>
          </a:prstGeom>
          <a:noFill/>
        </p:spPr>
        <p:txBody>
          <a:bodyPr wrap="square" rtlCol="0">
            <a:spAutoFit/>
          </a:bodyPr>
          <a:lstStyle/>
          <a:p>
            <a:pPr marL="342900" indent="-342900" algn="ctr">
              <a:buAutoNum type="arabicPeriod"/>
            </a:pPr>
            <a:r>
              <a:rPr lang="en-GB" sz="2800" dirty="0"/>
              <a:t>Identifier les </a:t>
            </a:r>
            <a:r>
              <a:rPr lang="en-GB" sz="2800" dirty="0" err="1"/>
              <a:t>préjugés</a:t>
            </a:r>
            <a:r>
              <a:rPr lang="en-GB" sz="2800" dirty="0"/>
              <a:t> et les obstacles </a:t>
            </a:r>
            <a:r>
              <a:rPr lang="en-GB" sz="2800" dirty="0" err="1"/>
              <a:t>à</a:t>
            </a:r>
            <a:r>
              <a:rPr lang="en-GB" sz="2800" dirty="0"/>
              <a:t> </a:t>
            </a:r>
            <a:r>
              <a:rPr lang="en-GB" sz="2800" dirty="0" err="1"/>
              <a:t>une</a:t>
            </a:r>
            <a:r>
              <a:rPr lang="en-GB" sz="2800" dirty="0"/>
              <a:t> bonne communication</a:t>
            </a:r>
          </a:p>
        </p:txBody>
      </p:sp>
      <p:sp>
        <p:nvSpPr>
          <p:cNvPr id="11" name="Sous-titre 2">
            <a:extLst>
              <a:ext uri="{FF2B5EF4-FFF2-40B4-BE49-F238E27FC236}">
                <a16:creationId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b="1" dirty="0">
                <a:solidFill>
                  <a:schemeClr val="bg1"/>
                </a:solidFill>
              </a:rPr>
              <a:t>Partie 2 – Présentation théorique</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1006904" y="513782"/>
            <a:ext cx="2144630" cy="369332"/>
          </a:xfrm>
          <a:prstGeom prst="rect">
            <a:avLst/>
          </a:prstGeom>
          <a:noFill/>
        </p:spPr>
        <p:txBody>
          <a:bodyPr wrap="square" rtlCol="0">
            <a:spAutoFit/>
          </a:bodyPr>
          <a:lstStyle/>
          <a:p>
            <a:r>
              <a:rPr lang="en-GB" b="1" dirty="0">
                <a:solidFill>
                  <a:schemeClr val="bg1"/>
                </a:solidFill>
              </a:rPr>
              <a:t>1. </a:t>
            </a:r>
            <a:r>
              <a:rPr lang="en-GB" b="1" dirty="0" err="1">
                <a:solidFill>
                  <a:schemeClr val="bg1"/>
                </a:solidFill>
              </a:rPr>
              <a:t>Biais</a:t>
            </a:r>
            <a:r>
              <a:rPr lang="en-GB" b="1" dirty="0">
                <a:solidFill>
                  <a:schemeClr val="bg1"/>
                </a:solidFill>
              </a:rPr>
              <a:t> et obstacles</a:t>
            </a:r>
          </a:p>
        </p:txBody>
      </p:sp>
      <p:sp>
        <p:nvSpPr>
          <p:cNvPr id="3" name="Rectangle 2"/>
          <p:cNvSpPr/>
          <p:nvPr/>
        </p:nvSpPr>
        <p:spPr>
          <a:xfrm>
            <a:off x="7706795" y="2217046"/>
            <a:ext cx="3768281" cy="3139321"/>
          </a:xfrm>
          <a:prstGeom prst="rect">
            <a:avLst/>
          </a:prstGeom>
        </p:spPr>
        <p:txBody>
          <a:bodyPr wrap="square">
            <a:spAutoFit/>
          </a:bodyPr>
          <a:lstStyle/>
          <a:p>
            <a:r>
              <a:rPr lang="en-GB" i="1" dirty="0"/>
              <a:t>Disposition</a:t>
            </a:r>
          </a:p>
          <a:p>
            <a:endParaRPr lang="en-GB" i="1" dirty="0"/>
          </a:p>
          <a:p>
            <a:r>
              <a:rPr lang="en-GB" i="1" dirty="0"/>
              <a:t>Bruit</a:t>
            </a:r>
          </a:p>
          <a:p>
            <a:endParaRPr lang="en-GB" i="1" dirty="0"/>
          </a:p>
          <a:p>
            <a:r>
              <a:rPr lang="en-GB" i="1" dirty="0" err="1"/>
              <a:t>Autres</a:t>
            </a:r>
            <a:r>
              <a:rPr lang="en-GB" i="1" dirty="0"/>
              <a:t> </a:t>
            </a:r>
            <a:r>
              <a:rPr lang="en-GB" i="1" dirty="0" err="1"/>
              <a:t>personnes</a:t>
            </a:r>
            <a:endParaRPr lang="en-GB" i="1" dirty="0"/>
          </a:p>
          <a:p>
            <a:endParaRPr lang="en-GB" i="1" dirty="0"/>
          </a:p>
          <a:p>
            <a:r>
              <a:rPr lang="en-GB" i="1" dirty="0" err="1"/>
              <a:t>Décoration</a:t>
            </a:r>
            <a:endParaRPr lang="en-GB" i="1" dirty="0"/>
          </a:p>
          <a:p>
            <a:endParaRPr lang="en-GB" i="1" dirty="0"/>
          </a:p>
          <a:p>
            <a:r>
              <a:rPr lang="en-GB" i="1" dirty="0" err="1"/>
              <a:t>Téléphone</a:t>
            </a:r>
            <a:r>
              <a:rPr lang="en-GB" i="1" dirty="0"/>
              <a:t>, etc.</a:t>
            </a:r>
          </a:p>
          <a:p>
            <a:endParaRPr lang="en-GB" i="1" dirty="0"/>
          </a:p>
          <a:p>
            <a:endParaRPr lang="en-GB" i="1" dirty="0"/>
          </a:p>
        </p:txBody>
      </p:sp>
      <p:sp>
        <p:nvSpPr>
          <p:cNvPr id="5" name="Rectangle 4"/>
          <p:cNvSpPr/>
          <p:nvPr/>
        </p:nvSpPr>
        <p:spPr>
          <a:xfrm>
            <a:off x="5736328" y="1481760"/>
            <a:ext cx="6096000" cy="369332"/>
          </a:xfrm>
          <a:prstGeom prst="rect">
            <a:avLst/>
          </a:prstGeom>
        </p:spPr>
        <p:txBody>
          <a:bodyPr>
            <a:spAutoFit/>
          </a:bodyPr>
          <a:lstStyle/>
          <a:p>
            <a:r>
              <a:rPr lang="en-GB" b="1" u="sng" dirty="0" err="1"/>
              <a:t>Environnement</a:t>
            </a:r>
            <a:r>
              <a:rPr lang="en-GB" b="1" u="sng" dirty="0"/>
              <a:t> et situation:</a:t>
            </a:r>
          </a:p>
        </p:txBody>
      </p:sp>
      <p:pic>
        <p:nvPicPr>
          <p:cNvPr id="12" name="Picture 2" descr="https://journals.openedition.org/champpenal/docannexe/image/8180/img-2.png"/>
          <p:cNvPicPr/>
          <p:nvPr/>
        </p:nvPicPr>
        <p:blipFill>
          <a:blip r:embed="rId4">
            <a:extLst>
              <a:ext uri="{28A0092B-C50C-407E-A947-70E740481C1C}">
                <a14:useLocalDpi xmlns:a14="http://schemas.microsoft.com/office/drawing/2010/main" val="0"/>
              </a:ext>
            </a:extLst>
          </a:blip>
          <a:srcRect/>
          <a:stretch>
            <a:fillRect/>
          </a:stretch>
        </p:blipFill>
        <p:spPr bwMode="auto">
          <a:xfrm>
            <a:off x="2079219" y="1907953"/>
            <a:ext cx="4796457" cy="3573748"/>
          </a:xfrm>
          <a:prstGeom prst="rect">
            <a:avLst/>
          </a:prstGeom>
          <a:noFill/>
        </p:spPr>
      </p:pic>
      <p:pic>
        <p:nvPicPr>
          <p:cNvPr id="2" name="Image 1" descr="Une image contenant texte&#10;&#10;Description générée automatiquement">
            <a:extLst>
              <a:ext uri="{FF2B5EF4-FFF2-40B4-BE49-F238E27FC236}">
                <a16:creationId xmlns:a16="http://schemas.microsoft.com/office/drawing/2014/main" id="{E41BD0CC-E7B8-D588-0D4E-580640F0FF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265355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4" name="ZoneTexte 13">
            <a:extLst>
              <a:ext uri="{FF2B5EF4-FFF2-40B4-BE49-F238E27FC236}">
                <a16:creationId xmlns:a16="http://schemas.microsoft.com/office/drawing/2014/main" id="{31378776-A142-408E-9964-67E8A49530E5}"/>
              </a:ext>
            </a:extLst>
          </p:cNvPr>
          <p:cNvSpPr txBox="1"/>
          <p:nvPr/>
        </p:nvSpPr>
        <p:spPr>
          <a:xfrm>
            <a:off x="4069976" y="221394"/>
            <a:ext cx="7762352" cy="954107"/>
          </a:xfrm>
          <a:prstGeom prst="rect">
            <a:avLst/>
          </a:prstGeom>
          <a:noFill/>
        </p:spPr>
        <p:txBody>
          <a:bodyPr wrap="square" rtlCol="0">
            <a:spAutoFit/>
          </a:bodyPr>
          <a:lstStyle/>
          <a:p>
            <a:pPr marL="342900" indent="-342900" algn="ctr">
              <a:buAutoNum type="arabicPeriod"/>
            </a:pPr>
            <a:r>
              <a:rPr lang="en-GB" sz="2800" dirty="0"/>
              <a:t>Identifier les </a:t>
            </a:r>
            <a:r>
              <a:rPr lang="en-GB" sz="2800" dirty="0" err="1"/>
              <a:t>préjugés</a:t>
            </a:r>
            <a:r>
              <a:rPr lang="en-GB" sz="2800" dirty="0"/>
              <a:t> et les obstacles </a:t>
            </a:r>
            <a:r>
              <a:rPr lang="en-GB" sz="2800" dirty="0" err="1"/>
              <a:t>à</a:t>
            </a:r>
            <a:r>
              <a:rPr lang="en-GB" sz="2800" dirty="0"/>
              <a:t> </a:t>
            </a:r>
            <a:r>
              <a:rPr lang="en-GB" sz="2800" dirty="0" err="1"/>
              <a:t>une</a:t>
            </a:r>
            <a:r>
              <a:rPr lang="en-GB" sz="2800" dirty="0"/>
              <a:t> bonne communication</a:t>
            </a:r>
          </a:p>
        </p:txBody>
      </p:sp>
      <p:sp>
        <p:nvSpPr>
          <p:cNvPr id="11" name="Sous-titre 2">
            <a:extLst>
              <a:ext uri="{FF2B5EF4-FFF2-40B4-BE49-F238E27FC236}">
                <a16:creationId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b="1" dirty="0">
                <a:solidFill>
                  <a:schemeClr val="bg1"/>
                </a:solidFill>
              </a:rPr>
              <a:t>Partie 2 – Présentation théorique</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1006904" y="513782"/>
            <a:ext cx="2144630" cy="369332"/>
          </a:xfrm>
          <a:prstGeom prst="rect">
            <a:avLst/>
          </a:prstGeom>
          <a:noFill/>
        </p:spPr>
        <p:txBody>
          <a:bodyPr wrap="square" rtlCol="0">
            <a:spAutoFit/>
          </a:bodyPr>
          <a:lstStyle/>
          <a:p>
            <a:r>
              <a:rPr lang="en-GB" b="1" dirty="0">
                <a:solidFill>
                  <a:schemeClr val="bg1"/>
                </a:solidFill>
              </a:rPr>
              <a:t>1. </a:t>
            </a:r>
            <a:r>
              <a:rPr lang="en-GB" b="1" dirty="0" err="1">
                <a:solidFill>
                  <a:schemeClr val="bg1"/>
                </a:solidFill>
              </a:rPr>
              <a:t>Biais</a:t>
            </a:r>
            <a:r>
              <a:rPr lang="en-GB" b="1" dirty="0">
                <a:solidFill>
                  <a:schemeClr val="bg1"/>
                </a:solidFill>
              </a:rPr>
              <a:t> et obstacles</a:t>
            </a:r>
          </a:p>
        </p:txBody>
      </p:sp>
      <p:sp>
        <p:nvSpPr>
          <p:cNvPr id="3" name="Rectangle 2"/>
          <p:cNvSpPr/>
          <p:nvPr/>
        </p:nvSpPr>
        <p:spPr>
          <a:xfrm>
            <a:off x="6699089" y="2295674"/>
            <a:ext cx="3768281" cy="923330"/>
          </a:xfrm>
          <a:prstGeom prst="rect">
            <a:avLst/>
          </a:prstGeom>
        </p:spPr>
        <p:txBody>
          <a:bodyPr wrap="square">
            <a:spAutoFit/>
          </a:bodyPr>
          <a:lstStyle/>
          <a:p>
            <a:r>
              <a:rPr lang="en-GB" i="1" dirty="0" err="1"/>
              <a:t>Prisme</a:t>
            </a:r>
            <a:r>
              <a:rPr lang="en-GB" i="1" dirty="0"/>
              <a:t> </a:t>
            </a:r>
            <a:r>
              <a:rPr lang="en-GB" i="1" dirty="0" err="1"/>
              <a:t>culturel</a:t>
            </a:r>
            <a:endParaRPr lang="en-GB" i="1" dirty="0"/>
          </a:p>
          <a:p>
            <a:endParaRPr lang="en-GB" i="1" dirty="0"/>
          </a:p>
          <a:p>
            <a:endParaRPr lang="fr-BE" i="1" dirty="0"/>
          </a:p>
        </p:txBody>
      </p:sp>
      <p:sp>
        <p:nvSpPr>
          <p:cNvPr id="5" name="Rectangle 4"/>
          <p:cNvSpPr/>
          <p:nvPr/>
        </p:nvSpPr>
        <p:spPr>
          <a:xfrm>
            <a:off x="5736328" y="1481760"/>
            <a:ext cx="6096000" cy="369332"/>
          </a:xfrm>
          <a:prstGeom prst="rect">
            <a:avLst/>
          </a:prstGeom>
        </p:spPr>
        <p:txBody>
          <a:bodyPr>
            <a:spAutoFit/>
          </a:bodyPr>
          <a:lstStyle/>
          <a:p>
            <a:r>
              <a:rPr lang="en-GB" b="1" u="sng" dirty="0" err="1"/>
              <a:t>Prismes</a:t>
            </a:r>
            <a:endParaRPr lang="en-GB" u="sng" dirty="0"/>
          </a:p>
        </p:txBody>
      </p:sp>
      <p:pic>
        <p:nvPicPr>
          <p:cNvPr id="2" name="Image 1"/>
          <p:cNvPicPr>
            <a:picLocks noChangeAspect="1"/>
          </p:cNvPicPr>
          <p:nvPr/>
        </p:nvPicPr>
        <p:blipFill>
          <a:blip r:embed="rId4"/>
          <a:stretch>
            <a:fillRect/>
          </a:stretch>
        </p:blipFill>
        <p:spPr>
          <a:xfrm>
            <a:off x="3375498" y="2545993"/>
            <a:ext cx="2705100" cy="1952625"/>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AD6DAD2A-36CE-713D-834D-EA42DB8489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642639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4" name="ZoneTexte 13">
            <a:extLst>
              <a:ext uri="{FF2B5EF4-FFF2-40B4-BE49-F238E27FC236}">
                <a16:creationId xmlns:a16="http://schemas.microsoft.com/office/drawing/2014/main" id="{31378776-A142-408E-9964-67E8A49530E5}"/>
              </a:ext>
            </a:extLst>
          </p:cNvPr>
          <p:cNvSpPr txBox="1"/>
          <p:nvPr/>
        </p:nvSpPr>
        <p:spPr>
          <a:xfrm>
            <a:off x="4069976" y="221394"/>
            <a:ext cx="7762352" cy="954107"/>
          </a:xfrm>
          <a:prstGeom prst="rect">
            <a:avLst/>
          </a:prstGeom>
          <a:noFill/>
        </p:spPr>
        <p:txBody>
          <a:bodyPr wrap="square" rtlCol="0">
            <a:spAutoFit/>
          </a:bodyPr>
          <a:lstStyle/>
          <a:p>
            <a:pPr marL="342900" indent="-342900" algn="ctr">
              <a:buAutoNum type="arabicPeriod"/>
            </a:pPr>
            <a:r>
              <a:rPr lang="en-GB" sz="2800" dirty="0"/>
              <a:t>Identifier les </a:t>
            </a:r>
            <a:r>
              <a:rPr lang="en-GB" sz="2800" dirty="0" err="1"/>
              <a:t>préjugés</a:t>
            </a:r>
            <a:r>
              <a:rPr lang="en-GB" sz="2800" dirty="0"/>
              <a:t> et les obstacles </a:t>
            </a:r>
            <a:r>
              <a:rPr lang="en-GB" sz="2800" dirty="0" err="1"/>
              <a:t>à</a:t>
            </a:r>
            <a:r>
              <a:rPr lang="en-GB" sz="2800" dirty="0"/>
              <a:t> </a:t>
            </a:r>
            <a:r>
              <a:rPr lang="en-GB" sz="2800" dirty="0" err="1"/>
              <a:t>une</a:t>
            </a:r>
            <a:r>
              <a:rPr lang="en-GB" sz="2800" dirty="0"/>
              <a:t> bonne communication</a:t>
            </a:r>
          </a:p>
        </p:txBody>
      </p:sp>
      <p:sp>
        <p:nvSpPr>
          <p:cNvPr id="11" name="Sous-titre 2">
            <a:extLst>
              <a:ext uri="{FF2B5EF4-FFF2-40B4-BE49-F238E27FC236}">
                <a16:creationId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b="1" dirty="0">
                <a:solidFill>
                  <a:schemeClr val="bg1"/>
                </a:solidFill>
              </a:rPr>
              <a:t>Partie 2 – Présentation théorique	</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1006904" y="513782"/>
            <a:ext cx="2144630" cy="369332"/>
          </a:xfrm>
          <a:prstGeom prst="rect">
            <a:avLst/>
          </a:prstGeom>
          <a:noFill/>
        </p:spPr>
        <p:txBody>
          <a:bodyPr wrap="square" rtlCol="0">
            <a:spAutoFit/>
          </a:bodyPr>
          <a:lstStyle/>
          <a:p>
            <a:r>
              <a:rPr lang="en-GB" b="1" dirty="0">
                <a:solidFill>
                  <a:schemeClr val="bg1"/>
                </a:solidFill>
              </a:rPr>
              <a:t>1. </a:t>
            </a:r>
            <a:r>
              <a:rPr lang="en-GB" b="1" dirty="0" err="1">
                <a:solidFill>
                  <a:schemeClr val="bg1"/>
                </a:solidFill>
              </a:rPr>
              <a:t>Biais</a:t>
            </a:r>
            <a:r>
              <a:rPr lang="en-GB" b="1" dirty="0">
                <a:solidFill>
                  <a:schemeClr val="bg1"/>
                </a:solidFill>
              </a:rPr>
              <a:t> et obstacles</a:t>
            </a:r>
          </a:p>
        </p:txBody>
      </p:sp>
      <p:sp>
        <p:nvSpPr>
          <p:cNvPr id="3" name="Rectangle 2"/>
          <p:cNvSpPr/>
          <p:nvPr/>
        </p:nvSpPr>
        <p:spPr>
          <a:xfrm>
            <a:off x="6760535" y="2125639"/>
            <a:ext cx="4553629" cy="2862322"/>
          </a:xfrm>
          <a:prstGeom prst="rect">
            <a:avLst/>
          </a:prstGeom>
        </p:spPr>
        <p:txBody>
          <a:bodyPr wrap="square">
            <a:spAutoFit/>
          </a:bodyPr>
          <a:lstStyle/>
          <a:p>
            <a:r>
              <a:rPr lang="en-GB" dirty="0"/>
              <a:t>Howard S. Becker</a:t>
            </a:r>
          </a:p>
          <a:p>
            <a:endParaRPr lang="en-GB" dirty="0"/>
          </a:p>
          <a:p>
            <a:r>
              <a:rPr lang="en-GB" dirty="0" err="1"/>
              <a:t>L'étiquette</a:t>
            </a:r>
            <a:r>
              <a:rPr lang="en-GB" dirty="0"/>
              <a:t> </a:t>
            </a:r>
            <a:r>
              <a:rPr lang="en-GB" dirty="0" err="1"/>
              <a:t>modifie</a:t>
            </a:r>
            <a:r>
              <a:rPr lang="en-GB" dirty="0"/>
              <a:t> </a:t>
            </a:r>
            <a:r>
              <a:rPr lang="en-GB" dirty="0" err="1"/>
              <a:t>l'image</a:t>
            </a:r>
            <a:r>
              <a:rPr lang="en-GB" dirty="0"/>
              <a:t> que </a:t>
            </a:r>
            <a:r>
              <a:rPr lang="en-GB" dirty="0" err="1"/>
              <a:t>l'individu</a:t>
            </a:r>
            <a:r>
              <a:rPr lang="en-GB" dirty="0"/>
              <a:t> a de </a:t>
            </a:r>
            <a:r>
              <a:rPr lang="en-GB" u="sng" dirty="0" err="1"/>
              <a:t>lui-même</a:t>
            </a:r>
            <a:r>
              <a:rPr lang="en-GB" dirty="0"/>
              <a:t> et change la </a:t>
            </a:r>
            <a:r>
              <a:rPr lang="en-GB" dirty="0" err="1"/>
              <a:t>façon</a:t>
            </a:r>
            <a:r>
              <a:rPr lang="en-GB" dirty="0"/>
              <a:t> </a:t>
            </a:r>
            <a:r>
              <a:rPr lang="en-GB" dirty="0" err="1"/>
              <a:t>dont</a:t>
            </a:r>
            <a:r>
              <a:rPr lang="en-GB" dirty="0"/>
              <a:t> les </a:t>
            </a:r>
            <a:r>
              <a:rPr lang="en-GB" u="sng" dirty="0" err="1"/>
              <a:t>autres</a:t>
            </a:r>
            <a:r>
              <a:rPr lang="en-GB" dirty="0"/>
              <a:t> </a:t>
            </a:r>
            <a:r>
              <a:rPr lang="en-GB" dirty="0" err="1"/>
              <a:t>réagissent</a:t>
            </a:r>
            <a:r>
              <a:rPr lang="en-GB" dirty="0"/>
              <a:t> face à la </a:t>
            </a:r>
            <a:r>
              <a:rPr lang="en-GB" dirty="0" err="1"/>
              <a:t>personne</a:t>
            </a:r>
            <a:r>
              <a:rPr lang="en-GB" dirty="0"/>
              <a:t> </a:t>
            </a:r>
            <a:r>
              <a:rPr lang="en-GB" dirty="0" err="1"/>
              <a:t>étiquetée</a:t>
            </a:r>
            <a:r>
              <a:rPr lang="en-GB" dirty="0"/>
              <a:t>.</a:t>
            </a:r>
          </a:p>
          <a:p>
            <a:endParaRPr lang="en-GB" dirty="0"/>
          </a:p>
          <a:p>
            <a:r>
              <a:rPr lang="en-GB" dirty="0" err="1"/>
              <a:t>Traiter</a:t>
            </a:r>
            <a:r>
              <a:rPr lang="en-GB" dirty="0"/>
              <a:t> </a:t>
            </a:r>
            <a:r>
              <a:rPr lang="en-GB" dirty="0" err="1"/>
              <a:t>une</a:t>
            </a:r>
            <a:r>
              <a:rPr lang="en-GB" dirty="0"/>
              <a:t> </a:t>
            </a:r>
            <a:r>
              <a:rPr lang="en-GB" dirty="0" err="1"/>
              <a:t>personne</a:t>
            </a:r>
            <a:r>
              <a:rPr lang="en-GB" dirty="0"/>
              <a:t> </a:t>
            </a:r>
            <a:r>
              <a:rPr lang="en-GB" dirty="0" err="1"/>
              <a:t>déviante</a:t>
            </a:r>
            <a:r>
              <a:rPr lang="en-GB" dirty="0"/>
              <a:t> sous un aspect </a:t>
            </a:r>
            <a:r>
              <a:rPr lang="en-GB" dirty="0" err="1"/>
              <a:t>comme</a:t>
            </a:r>
            <a:r>
              <a:rPr lang="en-GB" dirty="0"/>
              <a:t> </a:t>
            </a:r>
            <a:r>
              <a:rPr lang="en-GB" dirty="0" err="1"/>
              <a:t>si</a:t>
            </a:r>
            <a:r>
              <a:rPr lang="en-GB" dirty="0"/>
              <a:t> </a:t>
            </a:r>
            <a:r>
              <a:rPr lang="en-GB" dirty="0" err="1"/>
              <a:t>elle</a:t>
            </a:r>
            <a:r>
              <a:rPr lang="en-GB" dirty="0"/>
              <a:t> </a:t>
            </a:r>
            <a:r>
              <a:rPr lang="en-GB" dirty="0" err="1"/>
              <a:t>était</a:t>
            </a:r>
            <a:r>
              <a:rPr lang="en-GB" dirty="0"/>
              <a:t> </a:t>
            </a:r>
            <a:r>
              <a:rPr lang="en-GB" dirty="0" err="1"/>
              <a:t>déviante</a:t>
            </a:r>
            <a:r>
              <a:rPr lang="en-GB" dirty="0"/>
              <a:t> sous </a:t>
            </a:r>
            <a:r>
              <a:rPr lang="en-GB" dirty="0" err="1"/>
              <a:t>tous</a:t>
            </a:r>
            <a:r>
              <a:rPr lang="en-GB" dirty="0"/>
              <a:t> les aspects </a:t>
            </a:r>
            <a:r>
              <a:rPr lang="en-GB" dirty="0" err="1"/>
              <a:t>revient</a:t>
            </a:r>
            <a:r>
              <a:rPr lang="en-GB" dirty="0"/>
              <a:t> à </a:t>
            </a:r>
            <a:r>
              <a:rPr lang="en-GB" dirty="0" err="1"/>
              <a:t>énoncer</a:t>
            </a:r>
            <a:r>
              <a:rPr lang="en-GB" dirty="0"/>
              <a:t> </a:t>
            </a:r>
            <a:r>
              <a:rPr lang="en-GB" u="sng" dirty="0" err="1"/>
              <a:t>une</a:t>
            </a:r>
            <a:r>
              <a:rPr lang="en-GB" u="sng" dirty="0"/>
              <a:t> </a:t>
            </a:r>
            <a:r>
              <a:rPr lang="en-GB" u="sng" dirty="0" err="1"/>
              <a:t>prophétie</a:t>
            </a:r>
            <a:r>
              <a:rPr lang="en-GB" u="sng" dirty="0"/>
              <a:t> auto-</a:t>
            </a:r>
            <a:r>
              <a:rPr lang="en-GB" u="sng" dirty="0" err="1"/>
              <a:t>réalisatrice</a:t>
            </a:r>
            <a:r>
              <a:rPr lang="en-GB" u="sng" dirty="0"/>
              <a:t>.</a:t>
            </a:r>
          </a:p>
        </p:txBody>
      </p:sp>
      <p:sp>
        <p:nvSpPr>
          <p:cNvPr id="5" name="Rectangle 4"/>
          <p:cNvSpPr/>
          <p:nvPr/>
        </p:nvSpPr>
        <p:spPr>
          <a:xfrm>
            <a:off x="5736328" y="1481760"/>
            <a:ext cx="6096000" cy="369332"/>
          </a:xfrm>
          <a:prstGeom prst="rect">
            <a:avLst/>
          </a:prstGeom>
        </p:spPr>
        <p:txBody>
          <a:bodyPr>
            <a:spAutoFit/>
          </a:bodyPr>
          <a:lstStyle/>
          <a:p>
            <a:r>
              <a:rPr lang="en-GB" b="1" u="sng" dirty="0" err="1"/>
              <a:t>Étiquette</a:t>
            </a:r>
            <a:endParaRPr lang="en-GB" u="sng" dirty="0"/>
          </a:p>
        </p:txBody>
      </p:sp>
      <p:pic>
        <p:nvPicPr>
          <p:cNvPr id="4" name="Image 3"/>
          <p:cNvPicPr>
            <a:picLocks noChangeAspect="1"/>
          </p:cNvPicPr>
          <p:nvPr/>
        </p:nvPicPr>
        <p:blipFill>
          <a:blip r:embed="rId4"/>
          <a:stretch>
            <a:fillRect/>
          </a:stretch>
        </p:blipFill>
        <p:spPr>
          <a:xfrm>
            <a:off x="3335330" y="2184273"/>
            <a:ext cx="2918334" cy="2945108"/>
          </a:xfrm>
          <a:prstGeom prst="rect">
            <a:avLst/>
          </a:prstGeom>
        </p:spPr>
      </p:pic>
      <p:sp>
        <p:nvSpPr>
          <p:cNvPr id="8" name="ZoneTexte 7"/>
          <p:cNvSpPr txBox="1"/>
          <p:nvPr/>
        </p:nvSpPr>
        <p:spPr>
          <a:xfrm rot="2843969">
            <a:off x="4031216" y="3865511"/>
            <a:ext cx="1173828" cy="369332"/>
          </a:xfrm>
          <a:prstGeom prst="rect">
            <a:avLst/>
          </a:prstGeom>
          <a:noFill/>
        </p:spPr>
        <p:txBody>
          <a:bodyPr wrap="square" rtlCol="0">
            <a:spAutoFit/>
          </a:bodyPr>
          <a:lstStyle/>
          <a:p>
            <a:r>
              <a:rPr lang="en-GB" b="1" dirty="0"/>
              <a:t>JUVENILE</a:t>
            </a:r>
          </a:p>
        </p:txBody>
      </p:sp>
      <p:pic>
        <p:nvPicPr>
          <p:cNvPr id="2" name="Image 1" descr="Une image contenant texte&#10;&#10;Description générée automatiquement">
            <a:extLst>
              <a:ext uri="{FF2B5EF4-FFF2-40B4-BE49-F238E27FC236}">
                <a16:creationId xmlns:a16="http://schemas.microsoft.com/office/drawing/2014/main" id="{D95C5136-B72E-3BA5-D2AF-A190F0CD16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340383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4" name="ZoneTexte 13">
            <a:extLst>
              <a:ext uri="{FF2B5EF4-FFF2-40B4-BE49-F238E27FC236}">
                <a16:creationId xmlns:a16="http://schemas.microsoft.com/office/drawing/2014/main" id="{31378776-A142-408E-9964-67E8A49530E5}"/>
              </a:ext>
            </a:extLst>
          </p:cNvPr>
          <p:cNvSpPr txBox="1"/>
          <p:nvPr/>
        </p:nvSpPr>
        <p:spPr>
          <a:xfrm>
            <a:off x="4069976" y="221394"/>
            <a:ext cx="7762352" cy="954107"/>
          </a:xfrm>
          <a:prstGeom prst="rect">
            <a:avLst/>
          </a:prstGeom>
          <a:noFill/>
        </p:spPr>
        <p:txBody>
          <a:bodyPr wrap="square" rtlCol="0">
            <a:spAutoFit/>
          </a:bodyPr>
          <a:lstStyle/>
          <a:p>
            <a:pPr algn="ctr"/>
            <a:r>
              <a:rPr lang="en-GB" sz="2800" dirty="0"/>
              <a:t>2. </a:t>
            </a:r>
            <a:r>
              <a:rPr lang="en-GB" sz="2800" dirty="0" err="1"/>
              <a:t>Créer</a:t>
            </a:r>
            <a:r>
              <a:rPr lang="en-GB" sz="2800" dirty="0"/>
              <a:t> un cadre </a:t>
            </a:r>
            <a:r>
              <a:rPr lang="en-GB" sz="2800" dirty="0" err="1"/>
              <a:t>positif</a:t>
            </a:r>
            <a:r>
              <a:rPr lang="en-GB" sz="2800" dirty="0"/>
              <a:t> pour </a:t>
            </a:r>
            <a:r>
              <a:rPr lang="en-GB" sz="2800" dirty="0" err="1"/>
              <a:t>l'interaction</a:t>
            </a:r>
            <a:endParaRPr lang="en-GB" sz="2800" dirty="0"/>
          </a:p>
          <a:p>
            <a:pPr algn="ctr"/>
            <a:endParaRPr lang="en-GB" sz="2800" dirty="0"/>
          </a:p>
        </p:txBody>
      </p:sp>
      <p:sp>
        <p:nvSpPr>
          <p:cNvPr id="11" name="Sous-titre 2">
            <a:extLst>
              <a:ext uri="{FF2B5EF4-FFF2-40B4-BE49-F238E27FC236}">
                <a16:creationId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Partie 2 - Présentation théorique</a:t>
            </a:r>
            <a:endParaRPr lang="fr-BE" sz="2000" dirty="0">
              <a:solidFill>
                <a:schemeClr val="bg1"/>
              </a:solidFill>
            </a:endParaRPr>
          </a:p>
        </p:txBody>
      </p:sp>
      <p:sp>
        <p:nvSpPr>
          <p:cNvPr id="15" name="ZoneTexte 14"/>
          <p:cNvSpPr txBox="1"/>
          <p:nvPr/>
        </p:nvSpPr>
        <p:spPr>
          <a:xfrm>
            <a:off x="541175" y="513782"/>
            <a:ext cx="3260803" cy="369332"/>
          </a:xfrm>
          <a:prstGeom prst="rect">
            <a:avLst/>
          </a:prstGeom>
          <a:noFill/>
        </p:spPr>
        <p:txBody>
          <a:bodyPr wrap="square" rtlCol="0">
            <a:spAutoFit/>
          </a:bodyPr>
          <a:lstStyle/>
          <a:p>
            <a:r>
              <a:rPr lang="en-GB" b="1" dirty="0">
                <a:solidFill>
                  <a:schemeClr val="bg1"/>
                </a:solidFill>
              </a:rPr>
              <a:t>2. ÉTABLIR UN CADRE POSITIF</a:t>
            </a:r>
          </a:p>
        </p:txBody>
      </p:sp>
      <p:sp>
        <p:nvSpPr>
          <p:cNvPr id="3" name="Rectangle 2"/>
          <p:cNvSpPr/>
          <p:nvPr/>
        </p:nvSpPr>
        <p:spPr>
          <a:xfrm>
            <a:off x="3086189" y="2169544"/>
            <a:ext cx="5759231" cy="3139321"/>
          </a:xfrm>
          <a:prstGeom prst="rect">
            <a:avLst/>
          </a:prstGeom>
        </p:spPr>
        <p:txBody>
          <a:bodyPr wrap="square">
            <a:spAutoFit/>
          </a:bodyPr>
          <a:lstStyle/>
          <a:p>
            <a:r>
              <a:rPr lang="en-GB" b="1" i="1" dirty="0" err="1"/>
              <a:t>Règles</a:t>
            </a:r>
            <a:r>
              <a:rPr lang="en-GB" b="1" i="1" dirty="0"/>
              <a:t> de base</a:t>
            </a:r>
          </a:p>
          <a:p>
            <a:endParaRPr lang="en-GB" i="1" dirty="0"/>
          </a:p>
          <a:p>
            <a:pPr marL="285750" indent="-285750" algn="just">
              <a:buFont typeface="Arial" panose="020B0604020202020204" pitchFamily="34" charset="0"/>
              <a:buChar char="•"/>
            </a:pPr>
            <a:r>
              <a:rPr lang="en-US" i="1" dirty="0" err="1"/>
              <a:t>L'avocat</a:t>
            </a:r>
            <a:r>
              <a:rPr lang="fr-BE" i="1" dirty="0"/>
              <a:t>·e</a:t>
            </a:r>
            <a:r>
              <a:rPr lang="en-US" i="1" dirty="0"/>
              <a:t> </a:t>
            </a:r>
            <a:r>
              <a:rPr lang="en-US" i="1" dirty="0" err="1"/>
              <a:t>explique</a:t>
            </a:r>
            <a:r>
              <a:rPr lang="en-US" i="1" dirty="0"/>
              <a:t> à </a:t>
            </a:r>
            <a:r>
              <a:rPr lang="en-US" i="1" dirty="0" err="1"/>
              <a:t>l'enfant</a:t>
            </a:r>
            <a:r>
              <a:rPr lang="en-US" i="1" dirty="0"/>
              <a:t> </a:t>
            </a:r>
            <a:r>
              <a:rPr lang="en-US" i="1" dirty="0" err="1"/>
              <a:t>qu'il</a:t>
            </a:r>
            <a:r>
              <a:rPr lang="fr-BE" sz="1800" dirty="0">
                <a:solidFill>
                  <a:prstClr val="black"/>
                </a:solidFill>
              </a:rPr>
              <a:t>·elle</a:t>
            </a:r>
            <a:r>
              <a:rPr lang="en-US" i="1" dirty="0"/>
              <a:t> </a:t>
            </a:r>
            <a:r>
              <a:rPr lang="en-US" i="1" dirty="0" err="1"/>
              <a:t>n'était</a:t>
            </a:r>
            <a:r>
              <a:rPr lang="en-US" i="1" dirty="0"/>
              <a:t> pas </a:t>
            </a:r>
            <a:r>
              <a:rPr lang="en-US" i="1" dirty="0" err="1"/>
              <a:t>présent</a:t>
            </a:r>
            <a:r>
              <a:rPr lang="en-US" i="1" dirty="0"/>
              <a:t> </a:t>
            </a:r>
            <a:r>
              <a:rPr lang="en-US" i="1" dirty="0" err="1"/>
              <a:t>lorsque</a:t>
            </a:r>
            <a:r>
              <a:rPr lang="en-US" i="1" dirty="0"/>
              <a:t> </a:t>
            </a:r>
            <a:r>
              <a:rPr lang="en-US" i="1" dirty="0" err="1"/>
              <a:t>l'infraction</a:t>
            </a:r>
            <a:r>
              <a:rPr lang="en-US" i="1" dirty="0"/>
              <a:t> </a:t>
            </a:r>
            <a:r>
              <a:rPr lang="en-US" i="1" dirty="0" err="1"/>
              <a:t>présumée</a:t>
            </a:r>
            <a:r>
              <a:rPr lang="en-US" i="1" dirty="0"/>
              <a:t> </a:t>
            </a:r>
            <a:r>
              <a:rPr lang="en-US" i="1" dirty="0" err="1"/>
              <a:t>s'est</a:t>
            </a:r>
            <a:r>
              <a:rPr lang="en-US" i="1" dirty="0"/>
              <a:t> </a:t>
            </a:r>
            <a:r>
              <a:rPr lang="en-US" i="1" dirty="0" err="1"/>
              <a:t>produite</a:t>
            </a:r>
            <a:r>
              <a:rPr lang="en-US" i="1" dirty="0"/>
              <a:t> et que </a:t>
            </a:r>
            <a:r>
              <a:rPr lang="en-US" i="1" dirty="0" err="1"/>
              <a:t>l'enfant</a:t>
            </a:r>
            <a:r>
              <a:rPr lang="en-US" i="1" dirty="0"/>
              <a:t> doit donner un </a:t>
            </a:r>
            <a:r>
              <a:rPr lang="en-US" i="1" dirty="0" err="1"/>
              <a:t>récit</a:t>
            </a:r>
            <a:r>
              <a:rPr lang="en-US" i="1" dirty="0"/>
              <a:t> </a:t>
            </a:r>
            <a:r>
              <a:rPr lang="en-US" i="1" dirty="0" err="1"/>
              <a:t>aussi</a:t>
            </a:r>
            <a:r>
              <a:rPr lang="en-US" i="1" dirty="0"/>
              <a:t> </a:t>
            </a:r>
            <a:r>
              <a:rPr lang="en-US" i="1" dirty="0" err="1"/>
              <a:t>détaillé</a:t>
            </a:r>
            <a:r>
              <a:rPr lang="en-US" i="1" dirty="0"/>
              <a:t> que possible de </a:t>
            </a:r>
            <a:r>
              <a:rPr lang="en-US" i="1" dirty="0" err="1"/>
              <a:t>ce</a:t>
            </a:r>
            <a:r>
              <a:rPr lang="en-US" i="1" dirty="0"/>
              <a:t> qui </a:t>
            </a:r>
            <a:r>
              <a:rPr lang="en-US" i="1" dirty="0" err="1"/>
              <a:t>s'est</a:t>
            </a:r>
            <a:r>
              <a:rPr lang="en-US" i="1" dirty="0"/>
              <a:t> passé.</a:t>
            </a:r>
          </a:p>
          <a:p>
            <a:pPr marL="285750" indent="-285750" algn="just">
              <a:buFont typeface="Arial" panose="020B0604020202020204" pitchFamily="34" charset="0"/>
              <a:buChar char="•"/>
            </a:pPr>
            <a:r>
              <a:rPr lang="en-US" i="1" dirty="0" err="1"/>
              <a:t>Autoriser</a:t>
            </a:r>
            <a:r>
              <a:rPr lang="en-US" i="1" dirty="0"/>
              <a:t> et </a:t>
            </a:r>
            <a:r>
              <a:rPr lang="en-US" i="1" dirty="0" err="1"/>
              <a:t>pratiquer</a:t>
            </a:r>
            <a:r>
              <a:rPr lang="en-US" i="1" dirty="0"/>
              <a:t> les "je ne </a:t>
            </a:r>
            <a:r>
              <a:rPr lang="en-US" i="1" dirty="0" err="1"/>
              <a:t>sais</a:t>
            </a:r>
            <a:r>
              <a:rPr lang="en-US" i="1" dirty="0"/>
              <a:t> pas", "je ne me </a:t>
            </a:r>
            <a:r>
              <a:rPr lang="en-US" i="1" dirty="0" err="1"/>
              <a:t>souviens</a:t>
            </a:r>
            <a:r>
              <a:rPr lang="en-US" i="1" dirty="0"/>
              <a:t> pas" et "je ne </a:t>
            </a:r>
            <a:r>
              <a:rPr lang="en-US" i="1" dirty="0" err="1"/>
              <a:t>comprends</a:t>
            </a:r>
            <a:r>
              <a:rPr lang="en-US" i="1" dirty="0"/>
              <a:t> pas".</a:t>
            </a:r>
            <a:endParaRPr lang="en-GB" i="1" dirty="0"/>
          </a:p>
          <a:p>
            <a:endParaRPr lang="en-GB" i="1" dirty="0"/>
          </a:p>
          <a:p>
            <a:endParaRPr lang="en-GB" i="1" dirty="0"/>
          </a:p>
          <a:p>
            <a:endParaRPr lang="fr-BE" i="1" dirty="0"/>
          </a:p>
        </p:txBody>
      </p:sp>
      <p:sp>
        <p:nvSpPr>
          <p:cNvPr id="5" name="Rectangle 4"/>
          <p:cNvSpPr/>
          <p:nvPr/>
        </p:nvSpPr>
        <p:spPr>
          <a:xfrm>
            <a:off x="5736328" y="1481760"/>
            <a:ext cx="6096000" cy="369332"/>
          </a:xfrm>
          <a:prstGeom prst="rect">
            <a:avLst/>
          </a:prstGeom>
        </p:spPr>
        <p:txBody>
          <a:bodyPr>
            <a:spAutoFit/>
          </a:bodyPr>
          <a:lstStyle/>
          <a:p>
            <a:r>
              <a:rPr lang="en-GB" b="1" u="sng" dirty="0"/>
              <a:t>2.1. Le cadre de </a:t>
            </a:r>
            <a:r>
              <a:rPr lang="en-GB" b="1" u="sng" dirty="0" err="1"/>
              <a:t>l'interaction</a:t>
            </a:r>
            <a:endParaRPr lang="en-GB" b="1" u="sng" dirty="0"/>
          </a:p>
        </p:txBody>
      </p:sp>
      <p:pic>
        <p:nvPicPr>
          <p:cNvPr id="2" name="Image 1"/>
          <p:cNvPicPr>
            <a:picLocks noChangeAspect="1"/>
          </p:cNvPicPr>
          <p:nvPr/>
        </p:nvPicPr>
        <p:blipFill>
          <a:blip r:embed="rId4"/>
          <a:stretch>
            <a:fillRect/>
          </a:stretch>
        </p:blipFill>
        <p:spPr>
          <a:xfrm>
            <a:off x="9335320" y="3498080"/>
            <a:ext cx="2497008" cy="2225430"/>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7A6A7959-24A6-A2C3-7DCC-63614A7C91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761130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4" name="ZoneTexte 13">
            <a:extLst>
              <a:ext uri="{FF2B5EF4-FFF2-40B4-BE49-F238E27FC236}">
                <a16:creationId xmlns:a16="http://schemas.microsoft.com/office/drawing/2014/main" id="{31378776-A142-408E-9964-67E8A49530E5}"/>
              </a:ext>
            </a:extLst>
          </p:cNvPr>
          <p:cNvSpPr txBox="1"/>
          <p:nvPr/>
        </p:nvSpPr>
        <p:spPr>
          <a:xfrm>
            <a:off x="4261035" y="206006"/>
            <a:ext cx="7762352" cy="954107"/>
          </a:xfrm>
          <a:prstGeom prst="rect">
            <a:avLst/>
          </a:prstGeom>
          <a:noFill/>
        </p:spPr>
        <p:txBody>
          <a:bodyPr wrap="square" rtlCol="0">
            <a:spAutoFit/>
          </a:bodyPr>
          <a:lstStyle/>
          <a:p>
            <a:pPr algn="ctr"/>
            <a:r>
              <a:rPr lang="en-GB" sz="2800" dirty="0"/>
              <a:t>2. </a:t>
            </a:r>
            <a:r>
              <a:rPr lang="en-GB" sz="2800" dirty="0" err="1"/>
              <a:t>Définir</a:t>
            </a:r>
            <a:r>
              <a:rPr lang="en-GB" sz="2800" dirty="0"/>
              <a:t> un cadre </a:t>
            </a:r>
            <a:r>
              <a:rPr lang="en-GB" sz="2800" dirty="0" err="1"/>
              <a:t>positif</a:t>
            </a:r>
            <a:r>
              <a:rPr lang="en-GB" sz="2800" dirty="0"/>
              <a:t> pour </a:t>
            </a:r>
            <a:r>
              <a:rPr lang="en-GB" sz="2800" dirty="0" err="1"/>
              <a:t>l'interaction</a:t>
            </a:r>
            <a:endParaRPr lang="en-GB" sz="2800" dirty="0"/>
          </a:p>
          <a:p>
            <a:pPr algn="ctr"/>
            <a:endParaRPr lang="en-GB" sz="2800" dirty="0"/>
          </a:p>
        </p:txBody>
      </p:sp>
      <p:sp>
        <p:nvSpPr>
          <p:cNvPr id="11" name="Sous-titre 2">
            <a:extLst>
              <a:ext uri="{FF2B5EF4-FFF2-40B4-BE49-F238E27FC236}">
                <a16:creationId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b="1" dirty="0">
                <a:solidFill>
                  <a:schemeClr val="bg1"/>
                </a:solidFill>
              </a:rPr>
              <a:t>Partie 2 – Présentation théorique</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646331"/>
          </a:xfrm>
          <a:prstGeom prst="rect">
            <a:avLst/>
          </a:prstGeom>
          <a:noFill/>
        </p:spPr>
        <p:txBody>
          <a:bodyPr wrap="square" rtlCol="0">
            <a:spAutoFit/>
          </a:bodyPr>
          <a:lstStyle/>
          <a:p>
            <a:r>
              <a:rPr lang="en-GB" b="1" dirty="0">
                <a:solidFill>
                  <a:schemeClr val="bg1"/>
                </a:solidFill>
              </a:rPr>
              <a:t>2. ÉTABLIR UN CADRE POSITIF</a:t>
            </a:r>
          </a:p>
        </p:txBody>
      </p:sp>
      <p:sp>
        <p:nvSpPr>
          <p:cNvPr id="3" name="Rectangle 2"/>
          <p:cNvSpPr/>
          <p:nvPr/>
        </p:nvSpPr>
        <p:spPr>
          <a:xfrm>
            <a:off x="2771775" y="1048422"/>
            <a:ext cx="8879049" cy="4801314"/>
          </a:xfrm>
          <a:prstGeom prst="rect">
            <a:avLst/>
          </a:prstGeom>
        </p:spPr>
        <p:txBody>
          <a:bodyPr wrap="square">
            <a:spAutoFit/>
          </a:bodyPr>
          <a:lstStyle/>
          <a:p>
            <a:r>
              <a:rPr lang="en-GB" b="1" i="1" dirty="0" err="1"/>
              <a:t>Règles</a:t>
            </a:r>
            <a:r>
              <a:rPr lang="en-GB" b="1" i="1" dirty="0"/>
              <a:t> de base</a:t>
            </a:r>
          </a:p>
          <a:p>
            <a:endParaRPr lang="en-GB" i="1" dirty="0"/>
          </a:p>
          <a:p>
            <a:pPr algn="just"/>
            <a:r>
              <a:rPr lang="en-US" i="1" dirty="0"/>
              <a:t> ''Dis-</a:t>
            </a:r>
            <a:r>
              <a:rPr lang="en-US" i="1" dirty="0" err="1"/>
              <a:t>moi</a:t>
            </a:r>
            <a:r>
              <a:rPr lang="en-US" i="1" dirty="0"/>
              <a:t> tout </a:t>
            </a:r>
            <a:r>
              <a:rPr lang="en-US" i="1" dirty="0" err="1"/>
              <a:t>ce</a:t>
            </a:r>
            <a:r>
              <a:rPr lang="en-US" i="1" dirty="0"/>
              <a:t> </a:t>
            </a:r>
            <a:r>
              <a:rPr lang="en-US" i="1" dirty="0" err="1"/>
              <a:t>dont</a:t>
            </a:r>
            <a:r>
              <a:rPr lang="en-US" i="1" dirty="0"/>
              <a:t> </a:t>
            </a:r>
            <a:r>
              <a:rPr lang="en-US" i="1" dirty="0" err="1"/>
              <a:t>tu</a:t>
            </a:r>
            <a:r>
              <a:rPr lang="en-US" i="1" dirty="0"/>
              <a:t> </a:t>
            </a:r>
            <a:r>
              <a:rPr lang="en-US" i="1" dirty="0" err="1"/>
              <a:t>te</a:t>
            </a:r>
            <a:r>
              <a:rPr lang="en-US" i="1" dirty="0"/>
              <a:t> </a:t>
            </a:r>
            <a:r>
              <a:rPr lang="en-US" i="1" dirty="0" err="1"/>
              <a:t>souviens</a:t>
            </a:r>
            <a:r>
              <a:rPr lang="en-US" i="1" dirty="0"/>
              <a:t>, du début à la fin, </a:t>
            </a:r>
            <a:r>
              <a:rPr lang="en-US" i="1" dirty="0" err="1"/>
              <a:t>même</a:t>
            </a:r>
            <a:r>
              <a:rPr lang="en-US" i="1" dirty="0"/>
              <a:t> les petites choses qui ne </a:t>
            </a:r>
            <a:r>
              <a:rPr lang="en-US" i="1" dirty="0" err="1"/>
              <a:t>te</a:t>
            </a:r>
            <a:r>
              <a:rPr lang="en-US" i="1" dirty="0"/>
              <a:t> </a:t>
            </a:r>
            <a:r>
              <a:rPr lang="en-US" i="1" dirty="0" err="1"/>
              <a:t>semblent</a:t>
            </a:r>
            <a:r>
              <a:rPr lang="en-US" i="1" dirty="0"/>
              <a:t> pas </a:t>
            </a:r>
            <a:r>
              <a:rPr lang="en-US" i="1" dirty="0" err="1"/>
              <a:t>très</a:t>
            </a:r>
            <a:r>
              <a:rPr lang="en-US" i="1" dirty="0"/>
              <a:t> </a:t>
            </a:r>
            <a:r>
              <a:rPr lang="en-US" i="1" dirty="0" err="1"/>
              <a:t>importantes</a:t>
            </a:r>
            <a:r>
              <a:rPr lang="en-US" i="1" dirty="0"/>
              <a:t>. </a:t>
            </a:r>
            <a:r>
              <a:rPr lang="en-US" i="1" dirty="0" err="1"/>
              <a:t>N'invente</a:t>
            </a:r>
            <a:r>
              <a:rPr lang="en-US" i="1" dirty="0"/>
              <a:t> </a:t>
            </a:r>
            <a:r>
              <a:rPr lang="en-US" i="1" dirty="0" err="1"/>
              <a:t>rien</a:t>
            </a:r>
            <a:r>
              <a:rPr lang="en-US" i="1" dirty="0"/>
              <a:t>.”</a:t>
            </a:r>
          </a:p>
          <a:p>
            <a:pPr algn="just"/>
            <a:endParaRPr lang="en-US" i="1" dirty="0"/>
          </a:p>
          <a:p>
            <a:pPr algn="just"/>
            <a:r>
              <a:rPr lang="en-US" i="1" dirty="0"/>
              <a:t>"</a:t>
            </a:r>
            <a:r>
              <a:rPr lang="en-US" i="1" dirty="0" err="1"/>
              <a:t>N’essaie</a:t>
            </a:r>
            <a:r>
              <a:rPr lang="en-US" i="1" dirty="0"/>
              <a:t> pas de </a:t>
            </a:r>
            <a:r>
              <a:rPr lang="en-US" i="1" dirty="0" err="1"/>
              <a:t>deviner</a:t>
            </a:r>
            <a:r>
              <a:rPr lang="en-US" i="1" dirty="0"/>
              <a:t>. Si </a:t>
            </a:r>
            <a:r>
              <a:rPr lang="en-US" i="1" dirty="0" err="1"/>
              <a:t>tu</a:t>
            </a:r>
            <a:r>
              <a:rPr lang="en-US" i="1" dirty="0"/>
              <a:t> ne </a:t>
            </a:r>
            <a:r>
              <a:rPr lang="en-US" i="1" dirty="0" err="1"/>
              <a:t>connais</a:t>
            </a:r>
            <a:r>
              <a:rPr lang="en-US" i="1" dirty="0"/>
              <a:t> pas la </a:t>
            </a:r>
            <a:r>
              <a:rPr lang="en-US" i="1" dirty="0" err="1"/>
              <a:t>réponse</a:t>
            </a:r>
            <a:r>
              <a:rPr lang="en-US" i="1" dirty="0"/>
              <a:t> à </a:t>
            </a:r>
            <a:r>
              <a:rPr lang="en-US" i="1" dirty="0" err="1"/>
              <a:t>une</a:t>
            </a:r>
            <a:r>
              <a:rPr lang="en-US" i="1" dirty="0"/>
              <a:t> question dis </a:t>
            </a:r>
            <a:r>
              <a:rPr lang="en-US" i="1" dirty="0" err="1"/>
              <a:t>moi</a:t>
            </a:r>
            <a:r>
              <a:rPr lang="en-US" i="1" dirty="0"/>
              <a:t> que </a:t>
            </a:r>
            <a:r>
              <a:rPr lang="en-US" i="1" dirty="0" err="1"/>
              <a:t>tu</a:t>
            </a:r>
            <a:r>
              <a:rPr lang="en-US" i="1" dirty="0"/>
              <a:t> ne </a:t>
            </a:r>
            <a:r>
              <a:rPr lang="en-US" i="1" dirty="0" err="1"/>
              <a:t>sais</a:t>
            </a:r>
            <a:r>
              <a:rPr lang="en-US" i="1" dirty="0"/>
              <a:t> pas.”</a:t>
            </a:r>
          </a:p>
          <a:p>
            <a:pPr algn="just"/>
            <a:endParaRPr lang="en-US" i="1" dirty="0"/>
          </a:p>
          <a:p>
            <a:pPr algn="just"/>
            <a:r>
              <a:rPr lang="en-US" i="1" dirty="0"/>
              <a:t>"</a:t>
            </a:r>
            <a:r>
              <a:rPr lang="en-US" i="1" dirty="0" err="1"/>
              <a:t>Certaines</a:t>
            </a:r>
            <a:r>
              <a:rPr lang="en-US" i="1" dirty="0"/>
              <a:t> questions </a:t>
            </a:r>
            <a:r>
              <a:rPr lang="en-US" i="1" dirty="0" err="1"/>
              <a:t>seront</a:t>
            </a:r>
            <a:r>
              <a:rPr lang="en-US" i="1" dirty="0"/>
              <a:t> </a:t>
            </a:r>
            <a:r>
              <a:rPr lang="en-US" i="1" dirty="0" err="1"/>
              <a:t>faciles</a:t>
            </a:r>
            <a:r>
              <a:rPr lang="en-US" i="1" dirty="0"/>
              <a:t> </a:t>
            </a:r>
            <a:r>
              <a:rPr lang="en-US" i="1" dirty="0" err="1"/>
              <a:t>à</a:t>
            </a:r>
            <a:r>
              <a:rPr lang="en-US" i="1" dirty="0"/>
              <a:t> </a:t>
            </a:r>
            <a:r>
              <a:rPr lang="en-US" i="1" dirty="0" err="1"/>
              <a:t>comprendre</a:t>
            </a:r>
            <a:r>
              <a:rPr lang="en-US" i="1" dirty="0"/>
              <a:t> et </a:t>
            </a:r>
            <a:r>
              <a:rPr lang="en-US" i="1" dirty="0" err="1"/>
              <a:t>d'autres</a:t>
            </a:r>
            <a:r>
              <a:rPr lang="en-US" i="1" dirty="0"/>
              <a:t> </a:t>
            </a:r>
            <a:r>
              <a:rPr lang="en-US" i="1" dirty="0" err="1"/>
              <a:t>seront</a:t>
            </a:r>
            <a:r>
              <a:rPr lang="en-US" i="1" dirty="0"/>
              <a:t> </a:t>
            </a:r>
            <a:r>
              <a:rPr lang="en-US" i="1" dirty="0" err="1"/>
              <a:t>difficiles</a:t>
            </a:r>
            <a:r>
              <a:rPr lang="en-US" i="1" dirty="0"/>
              <a:t> </a:t>
            </a:r>
            <a:r>
              <a:rPr lang="en-US" i="1" dirty="0" err="1"/>
              <a:t>à</a:t>
            </a:r>
            <a:r>
              <a:rPr lang="en-US" i="1" dirty="0"/>
              <a:t> </a:t>
            </a:r>
            <a:r>
              <a:rPr lang="en-US" i="1" dirty="0" err="1"/>
              <a:t>comprendre</a:t>
            </a:r>
            <a:r>
              <a:rPr lang="en-US" i="1" dirty="0"/>
              <a:t>. Si </a:t>
            </a:r>
            <a:r>
              <a:rPr lang="en-US" i="1" dirty="0" err="1"/>
              <a:t>tu</a:t>
            </a:r>
            <a:r>
              <a:rPr lang="en-US" i="1" dirty="0"/>
              <a:t> </a:t>
            </a:r>
            <a:r>
              <a:rPr lang="en-US" i="1" dirty="0" err="1"/>
              <a:t>entends</a:t>
            </a:r>
            <a:r>
              <a:rPr lang="en-US" i="1" dirty="0"/>
              <a:t> </a:t>
            </a:r>
            <a:r>
              <a:rPr lang="en-US" i="1" dirty="0" err="1"/>
              <a:t>une</a:t>
            </a:r>
            <a:r>
              <a:rPr lang="en-US" i="1" dirty="0"/>
              <a:t> question que </a:t>
            </a:r>
            <a:r>
              <a:rPr lang="en-US" i="1" dirty="0" err="1"/>
              <a:t>tu</a:t>
            </a:r>
            <a:r>
              <a:rPr lang="en-US" i="1" dirty="0"/>
              <a:t> ne </a:t>
            </a:r>
            <a:r>
              <a:rPr lang="en-US" i="1" dirty="0" err="1"/>
              <a:t>comprends</a:t>
            </a:r>
            <a:r>
              <a:rPr lang="en-US" i="1" dirty="0"/>
              <a:t> pas, dis-</a:t>
            </a:r>
            <a:r>
              <a:rPr lang="en-US" i="1" dirty="0" err="1"/>
              <a:t>moi</a:t>
            </a:r>
            <a:r>
              <a:rPr lang="en-US" i="1" dirty="0"/>
              <a:t> que </a:t>
            </a:r>
            <a:r>
              <a:rPr lang="en-US" i="1" dirty="0" err="1"/>
              <a:t>tu</a:t>
            </a:r>
            <a:r>
              <a:rPr lang="en-US" i="1" dirty="0"/>
              <a:t> ne </a:t>
            </a:r>
            <a:r>
              <a:rPr lang="en-US" i="1" dirty="0" err="1"/>
              <a:t>comprends</a:t>
            </a:r>
            <a:r>
              <a:rPr lang="en-US" i="1" dirty="0"/>
              <a:t> pas la question. Dis : 'Je ne </a:t>
            </a:r>
            <a:r>
              <a:rPr lang="en-US" i="1" dirty="0" err="1"/>
              <a:t>comprends</a:t>
            </a:r>
            <a:r>
              <a:rPr lang="en-US" i="1" dirty="0"/>
              <a:t> pas’.</a:t>
            </a:r>
          </a:p>
          <a:p>
            <a:pPr algn="just"/>
            <a:endParaRPr lang="en-US" i="1" dirty="0"/>
          </a:p>
          <a:p>
            <a:pPr algn="just"/>
            <a:r>
              <a:rPr lang="en-US" i="1" dirty="0"/>
              <a:t>“</a:t>
            </a:r>
            <a:r>
              <a:rPr lang="en-US" i="1" dirty="0" err="1"/>
              <a:t>Parfois</a:t>
            </a:r>
            <a:r>
              <a:rPr lang="en-US" i="1" dirty="0"/>
              <a:t>, il se </a:t>
            </a:r>
            <a:r>
              <a:rPr lang="en-US" i="1" dirty="0" err="1"/>
              <a:t>peut</a:t>
            </a:r>
            <a:r>
              <a:rPr lang="en-US" i="1" dirty="0"/>
              <a:t> que </a:t>
            </a:r>
            <a:r>
              <a:rPr lang="en-US" i="1" dirty="0" err="1"/>
              <a:t>j’essaie</a:t>
            </a:r>
            <a:r>
              <a:rPr lang="en-US" i="1" dirty="0"/>
              <a:t> de </a:t>
            </a:r>
            <a:r>
              <a:rPr lang="en-US" i="1" dirty="0" err="1"/>
              <a:t>deviner</a:t>
            </a:r>
            <a:r>
              <a:rPr lang="en-US" i="1" dirty="0"/>
              <a:t> </a:t>
            </a:r>
            <a:r>
              <a:rPr lang="en-US" i="1" dirty="0" err="1"/>
              <a:t>quelque</a:t>
            </a:r>
            <a:r>
              <a:rPr lang="en-US" i="1" dirty="0"/>
              <a:t> chose et que je </a:t>
            </a:r>
            <a:r>
              <a:rPr lang="en-US" i="1" dirty="0" err="1"/>
              <a:t>fasse</a:t>
            </a:r>
            <a:r>
              <a:rPr lang="en-US" i="1" dirty="0"/>
              <a:t> </a:t>
            </a:r>
            <a:r>
              <a:rPr lang="en-US" i="1" dirty="0" err="1"/>
              <a:t>une</a:t>
            </a:r>
            <a:r>
              <a:rPr lang="en-US" i="1" dirty="0"/>
              <a:t> </a:t>
            </a:r>
            <a:r>
              <a:rPr lang="en-US" i="1" dirty="0" err="1"/>
              <a:t>erreur</a:t>
            </a:r>
            <a:r>
              <a:rPr lang="en-US" i="1" dirty="0"/>
              <a:t>. Dis-</a:t>
            </a:r>
            <a:r>
              <a:rPr lang="en-US" i="1" dirty="0" err="1"/>
              <a:t>moi</a:t>
            </a:r>
            <a:r>
              <a:rPr lang="en-US" i="1" dirty="0"/>
              <a:t> </a:t>
            </a:r>
            <a:r>
              <a:rPr lang="en-US" i="1" dirty="0" err="1"/>
              <a:t>si</a:t>
            </a:r>
            <a:r>
              <a:rPr lang="en-US" i="1" dirty="0"/>
              <a:t> je me trompe.”</a:t>
            </a:r>
          </a:p>
          <a:p>
            <a:pPr algn="just"/>
            <a:endParaRPr lang="en-US" i="1" dirty="0"/>
          </a:p>
          <a:p>
            <a:pPr algn="just"/>
            <a:r>
              <a:rPr lang="en-US" i="1" dirty="0"/>
              <a:t>“</a:t>
            </a:r>
            <a:r>
              <a:rPr lang="en-US" i="1" dirty="0" err="1"/>
              <a:t>Lorsque</a:t>
            </a:r>
            <a:r>
              <a:rPr lang="en-US" i="1" dirty="0"/>
              <a:t> je pose </a:t>
            </a:r>
            <a:r>
              <a:rPr lang="en-US" i="1" dirty="0" err="1"/>
              <a:t>une</a:t>
            </a:r>
            <a:r>
              <a:rPr lang="en-US" i="1" dirty="0"/>
              <a:t> question pour la </a:t>
            </a:r>
            <a:r>
              <a:rPr lang="en-US" i="1" dirty="0" err="1"/>
              <a:t>deuxième</a:t>
            </a:r>
            <a:r>
              <a:rPr lang="en-US" i="1" dirty="0"/>
              <a:t> </a:t>
            </a:r>
            <a:r>
              <a:rPr lang="en-US" i="1" dirty="0" err="1"/>
              <a:t>fois</a:t>
            </a:r>
            <a:r>
              <a:rPr lang="en-US" i="1" dirty="0"/>
              <a:t>, </a:t>
            </a:r>
            <a:r>
              <a:rPr lang="en-US" i="1" dirty="0" err="1"/>
              <a:t>ce</a:t>
            </a:r>
            <a:r>
              <a:rPr lang="en-US" i="1" dirty="0"/>
              <a:t> </a:t>
            </a:r>
            <a:r>
              <a:rPr lang="en-US" i="1" dirty="0" err="1"/>
              <a:t>n'est</a:t>
            </a:r>
            <a:r>
              <a:rPr lang="en-US" i="1" dirty="0"/>
              <a:t> pas </a:t>
            </a:r>
            <a:r>
              <a:rPr lang="en-US" i="1" dirty="0" err="1"/>
              <a:t>parce</a:t>
            </a:r>
            <a:r>
              <a:rPr lang="en-US" i="1" dirty="0"/>
              <a:t> que la </a:t>
            </a:r>
            <a:r>
              <a:rPr lang="en-US" i="1" dirty="0" err="1"/>
              <a:t>réponse</a:t>
            </a:r>
            <a:r>
              <a:rPr lang="en-US" i="1" dirty="0"/>
              <a:t> </a:t>
            </a:r>
            <a:r>
              <a:rPr lang="en-US" i="1" dirty="0" err="1"/>
              <a:t>est</a:t>
            </a:r>
            <a:r>
              <a:rPr lang="en-US" i="1" dirty="0"/>
              <a:t> </a:t>
            </a:r>
            <a:r>
              <a:rPr lang="en-US" i="1" dirty="0" err="1"/>
              <a:t>fausse</a:t>
            </a:r>
            <a:r>
              <a:rPr lang="en-US" i="1" dirty="0"/>
              <a:t>, </a:t>
            </a:r>
            <a:r>
              <a:rPr lang="en-US" i="1" dirty="0" err="1"/>
              <a:t>mais</a:t>
            </a:r>
            <a:r>
              <a:rPr lang="en-US" i="1" dirty="0"/>
              <a:t> </a:t>
            </a:r>
            <a:r>
              <a:rPr lang="en-US" i="1" dirty="0" err="1"/>
              <a:t>parce</a:t>
            </a:r>
            <a:r>
              <a:rPr lang="en-US" i="1" dirty="0"/>
              <a:t> que </a:t>
            </a:r>
            <a:r>
              <a:rPr lang="en-US" i="1" dirty="0" err="1"/>
              <a:t>j'ai</a:t>
            </a:r>
            <a:r>
              <a:rPr lang="en-US" i="1" dirty="0"/>
              <a:t> </a:t>
            </a:r>
            <a:r>
              <a:rPr lang="en-US" i="1" dirty="0" err="1"/>
              <a:t>oublié</a:t>
            </a:r>
            <a:r>
              <a:rPr lang="en-US" i="1" dirty="0"/>
              <a:t> la </a:t>
            </a:r>
            <a:r>
              <a:rPr lang="en-US" i="1" dirty="0" err="1"/>
              <a:t>réponse</a:t>
            </a:r>
            <a:r>
              <a:rPr lang="en-US" i="1" dirty="0"/>
              <a:t> </a:t>
            </a:r>
            <a:r>
              <a:rPr lang="en-US" i="1" dirty="0" err="1"/>
              <a:t>ou</a:t>
            </a:r>
            <a:r>
              <a:rPr lang="en-US" i="1" dirty="0"/>
              <a:t> que je ne </a:t>
            </a:r>
            <a:r>
              <a:rPr lang="en-US" i="1" dirty="0" err="1"/>
              <a:t>l'ai</a:t>
            </a:r>
            <a:r>
              <a:rPr lang="en-US" i="1" dirty="0"/>
              <a:t> pas comprise.”</a:t>
            </a:r>
          </a:p>
        </p:txBody>
      </p:sp>
      <p:sp>
        <p:nvSpPr>
          <p:cNvPr id="5" name="Rectangle 4"/>
          <p:cNvSpPr/>
          <p:nvPr/>
        </p:nvSpPr>
        <p:spPr>
          <a:xfrm>
            <a:off x="5838422" y="733496"/>
            <a:ext cx="6096000" cy="369332"/>
          </a:xfrm>
          <a:prstGeom prst="rect">
            <a:avLst/>
          </a:prstGeom>
        </p:spPr>
        <p:txBody>
          <a:bodyPr>
            <a:spAutoFit/>
          </a:bodyPr>
          <a:lstStyle/>
          <a:p>
            <a:r>
              <a:rPr lang="en-GB" b="1" u="sng" dirty="0"/>
              <a:t>2.1. Le cadre de </a:t>
            </a:r>
            <a:r>
              <a:rPr lang="en-GB" b="1" u="sng" dirty="0" err="1"/>
              <a:t>l'interaction</a:t>
            </a:r>
            <a:endParaRPr lang="en-GB" b="1" u="sng" dirty="0"/>
          </a:p>
        </p:txBody>
      </p:sp>
      <p:pic>
        <p:nvPicPr>
          <p:cNvPr id="2" name="Image 1" descr="Une image contenant texte&#10;&#10;Description générée automatiquement">
            <a:extLst>
              <a:ext uri="{FF2B5EF4-FFF2-40B4-BE49-F238E27FC236}">
                <a16:creationId xmlns:a16="http://schemas.microsoft.com/office/drawing/2014/main" id="{F05DC37A-5647-FAEB-FB7D-C46DBECE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621942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4" name="ZoneTexte 13">
            <a:extLst>
              <a:ext uri="{FF2B5EF4-FFF2-40B4-BE49-F238E27FC236}">
                <a16:creationId xmlns:a16="http://schemas.microsoft.com/office/drawing/2014/main" id="{31378776-A142-408E-9964-67E8A49530E5}"/>
              </a:ext>
            </a:extLst>
          </p:cNvPr>
          <p:cNvSpPr txBox="1"/>
          <p:nvPr/>
        </p:nvSpPr>
        <p:spPr>
          <a:xfrm>
            <a:off x="4261035" y="206006"/>
            <a:ext cx="7762352" cy="954107"/>
          </a:xfrm>
          <a:prstGeom prst="rect">
            <a:avLst/>
          </a:prstGeom>
          <a:noFill/>
        </p:spPr>
        <p:txBody>
          <a:bodyPr wrap="square" rtlCol="0">
            <a:spAutoFit/>
          </a:bodyPr>
          <a:lstStyle/>
          <a:p>
            <a:pPr algn="ctr"/>
            <a:r>
              <a:rPr lang="en-GB" sz="2800" dirty="0"/>
              <a:t>2. </a:t>
            </a:r>
            <a:r>
              <a:rPr lang="en-GB" sz="2800" dirty="0" err="1"/>
              <a:t>Définir</a:t>
            </a:r>
            <a:r>
              <a:rPr lang="en-GB" sz="2800" dirty="0"/>
              <a:t> un cadre </a:t>
            </a:r>
            <a:r>
              <a:rPr lang="en-GB" sz="2800" dirty="0" err="1"/>
              <a:t>positif</a:t>
            </a:r>
            <a:r>
              <a:rPr lang="en-GB" sz="2800" dirty="0"/>
              <a:t> pour </a:t>
            </a:r>
            <a:r>
              <a:rPr lang="en-GB" sz="2800" dirty="0" err="1"/>
              <a:t>l'interaction</a:t>
            </a:r>
            <a:endParaRPr lang="fr-BE" sz="2800" dirty="0"/>
          </a:p>
          <a:p>
            <a:pPr algn="ctr"/>
            <a:endParaRPr lang="en-GB" sz="2800" dirty="0"/>
          </a:p>
        </p:txBody>
      </p:sp>
      <p:sp>
        <p:nvSpPr>
          <p:cNvPr id="11" name="Sous-titre 2">
            <a:extLst>
              <a:ext uri="{FF2B5EF4-FFF2-40B4-BE49-F238E27FC236}">
                <a16:creationId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Présentation théorique</a:t>
            </a:r>
          </a:p>
          <a:p>
            <a:pPr algn="l"/>
            <a:endParaRPr lang="fr-BE" sz="2000" dirty="0">
              <a:solidFill>
                <a:schemeClr val="bg1"/>
              </a:solidFill>
            </a:endParaRPr>
          </a:p>
        </p:txBody>
      </p:sp>
      <p:sp>
        <p:nvSpPr>
          <p:cNvPr id="3" name="Rectangle 2"/>
          <p:cNvSpPr/>
          <p:nvPr/>
        </p:nvSpPr>
        <p:spPr>
          <a:xfrm>
            <a:off x="3265360" y="1474827"/>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5736328" y="1071268"/>
            <a:ext cx="6096000" cy="369332"/>
          </a:xfrm>
          <a:prstGeom prst="rect">
            <a:avLst/>
          </a:prstGeom>
        </p:spPr>
        <p:txBody>
          <a:bodyPr>
            <a:spAutoFit/>
          </a:bodyPr>
          <a:lstStyle/>
          <a:p>
            <a:r>
              <a:rPr lang="en-GB" b="1" u="sng" dirty="0"/>
              <a:t>2.2. </a:t>
            </a:r>
            <a:r>
              <a:rPr lang="en-GB" b="1" u="sng" dirty="0" err="1"/>
              <a:t>Confiance</a:t>
            </a:r>
            <a:r>
              <a:rPr lang="en-GB" b="1" u="sng" dirty="0"/>
              <a:t> et non-</a:t>
            </a:r>
            <a:r>
              <a:rPr lang="en-GB" b="1" u="sng" dirty="0" err="1"/>
              <a:t>jugement</a:t>
            </a:r>
            <a:endParaRPr lang="en-GB" b="1" u="sng" dirty="0"/>
          </a:p>
        </p:txBody>
      </p:sp>
      <p:sp>
        <p:nvSpPr>
          <p:cNvPr id="2" name="Rectangle 1"/>
          <p:cNvSpPr/>
          <p:nvPr/>
        </p:nvSpPr>
        <p:spPr>
          <a:xfrm>
            <a:off x="3375498" y="1888856"/>
            <a:ext cx="8203843" cy="1120948"/>
          </a:xfrm>
          <a:prstGeom prst="rect">
            <a:avLst/>
          </a:prstGeom>
        </p:spPr>
        <p:txBody>
          <a:bodyPr wrap="square">
            <a:spAutoFit/>
          </a:bodyPr>
          <a:lstStyle/>
          <a:p>
            <a:pPr algn="ctr">
              <a:lnSpc>
                <a:spcPct val="200000"/>
              </a:lnSpc>
            </a:pPr>
            <a:r>
              <a:rPr lang="en-US" i="1" dirty="0"/>
              <a:t>la tension </a:t>
            </a:r>
            <a:r>
              <a:rPr lang="en-US" i="1" dirty="0" err="1"/>
              <a:t>psychologique</a:t>
            </a:r>
            <a:r>
              <a:rPr lang="en-US" i="1" dirty="0"/>
              <a:t> de </a:t>
            </a:r>
            <a:r>
              <a:rPr lang="en-US" i="1" dirty="0" err="1"/>
              <a:t>l'enfant</a:t>
            </a:r>
            <a:r>
              <a:rPr lang="en-US" i="1" dirty="0"/>
              <a:t> </a:t>
            </a:r>
            <a:r>
              <a:rPr lang="en-US" i="1" dirty="0">
                <a:sym typeface="Wingdings" panose="05000000000000000000" pitchFamily="2" charset="2"/>
              </a:rPr>
              <a:t> </a:t>
            </a:r>
            <a:r>
              <a:rPr lang="en-US" i="1" dirty="0"/>
              <a:t> le motive à </a:t>
            </a:r>
            <a:r>
              <a:rPr lang="en-US" i="1" dirty="0" err="1"/>
              <a:t>collaborer</a:t>
            </a:r>
            <a:endParaRPr lang="en-US" i="1" dirty="0"/>
          </a:p>
          <a:p>
            <a:pPr algn="ctr">
              <a:lnSpc>
                <a:spcPct val="200000"/>
              </a:lnSpc>
            </a:pPr>
            <a:r>
              <a:rPr lang="en-US" i="1" dirty="0">
                <a:sym typeface="Wingdings" panose="05000000000000000000" pitchFamily="2" charset="2"/>
              </a:rPr>
              <a:t> </a:t>
            </a:r>
            <a:r>
              <a:rPr lang="en-US" i="1" dirty="0"/>
              <a:t>            les chances </a:t>
            </a:r>
            <a:r>
              <a:rPr lang="en-US" i="1" dirty="0" err="1"/>
              <a:t>d'une</a:t>
            </a:r>
            <a:r>
              <a:rPr lang="en-US" i="1" dirty="0"/>
              <a:t> </a:t>
            </a:r>
            <a:r>
              <a:rPr lang="en-US" i="1" dirty="0" err="1"/>
              <a:t>meilleure</a:t>
            </a:r>
            <a:r>
              <a:rPr lang="en-US" i="1" dirty="0"/>
              <a:t> </a:t>
            </a:r>
            <a:r>
              <a:rPr lang="en-US" i="1" dirty="0" err="1"/>
              <a:t>défense</a:t>
            </a:r>
            <a:endParaRPr lang="en-GB" i="1" dirty="0"/>
          </a:p>
        </p:txBody>
      </p:sp>
      <p:cxnSp>
        <p:nvCxnSpPr>
          <p:cNvPr id="8" name="Connecteur droit avec flèche 7"/>
          <p:cNvCxnSpPr/>
          <p:nvPr/>
        </p:nvCxnSpPr>
        <p:spPr>
          <a:xfrm>
            <a:off x="4077555" y="1888856"/>
            <a:ext cx="366960" cy="436610"/>
          </a:xfrm>
          <a:prstGeom prst="straightConnector1">
            <a:avLst/>
          </a:prstGeom>
          <a:ln w="76200">
            <a:solidFill>
              <a:srgbClr val="5CBDB2"/>
            </a:solidFill>
            <a:tailEnd type="triangle"/>
          </a:ln>
        </p:spPr>
        <p:style>
          <a:lnRef idx="3">
            <a:schemeClr val="accent1"/>
          </a:lnRef>
          <a:fillRef idx="0">
            <a:schemeClr val="accent1"/>
          </a:fillRef>
          <a:effectRef idx="2">
            <a:schemeClr val="accent1"/>
          </a:effectRef>
          <a:fontRef idx="minor">
            <a:schemeClr val="tx1"/>
          </a:fontRef>
        </p:style>
      </p:cxnSp>
      <p:cxnSp>
        <p:nvCxnSpPr>
          <p:cNvPr id="16" name="Connecteur droit avec flèche 15"/>
          <p:cNvCxnSpPr/>
          <p:nvPr/>
        </p:nvCxnSpPr>
        <p:spPr>
          <a:xfrm flipV="1">
            <a:off x="5950085" y="2449330"/>
            <a:ext cx="399497" cy="456055"/>
          </a:xfrm>
          <a:prstGeom prst="straightConnector1">
            <a:avLst/>
          </a:prstGeom>
          <a:ln w="76200">
            <a:solidFill>
              <a:srgbClr val="5CBDB2"/>
            </a:solidFill>
            <a:tailEnd type="triangle"/>
          </a:ln>
        </p:spPr>
        <p:style>
          <a:lnRef idx="3">
            <a:schemeClr val="accent1"/>
          </a:lnRef>
          <a:fillRef idx="0">
            <a:schemeClr val="accent1"/>
          </a:fillRef>
          <a:effectRef idx="2">
            <a:schemeClr val="accent1"/>
          </a:effectRef>
          <a:fontRef idx="minor">
            <a:schemeClr val="tx1"/>
          </a:fontRef>
        </p:style>
      </p:cxnSp>
      <p:sp>
        <p:nvSpPr>
          <p:cNvPr id="17" name="ZoneTexte 16"/>
          <p:cNvSpPr txBox="1"/>
          <p:nvPr/>
        </p:nvSpPr>
        <p:spPr>
          <a:xfrm>
            <a:off x="4386084" y="3464840"/>
            <a:ext cx="3756127" cy="1754326"/>
          </a:xfrm>
          <a:prstGeom prst="rect">
            <a:avLst/>
          </a:prstGeom>
          <a:noFill/>
        </p:spPr>
        <p:txBody>
          <a:bodyPr wrap="square" rtlCol="0">
            <a:spAutoFit/>
          </a:bodyPr>
          <a:lstStyle/>
          <a:p>
            <a:r>
              <a:rPr lang="en-GB" b="1" dirty="0"/>
              <a:t>Comment ? </a:t>
            </a:r>
          </a:p>
          <a:p>
            <a:r>
              <a:rPr lang="en-GB" i="1" dirty="0"/>
              <a:t>Non-</a:t>
            </a:r>
            <a:r>
              <a:rPr lang="en-GB" i="1" dirty="0" err="1"/>
              <a:t>jugement</a:t>
            </a:r>
            <a:endParaRPr lang="en-GB" i="1" dirty="0"/>
          </a:p>
          <a:p>
            <a:r>
              <a:rPr lang="en-GB" i="1" dirty="0" err="1"/>
              <a:t>Sécurité</a:t>
            </a:r>
            <a:r>
              <a:rPr lang="en-GB" i="1" dirty="0"/>
              <a:t> </a:t>
            </a:r>
            <a:r>
              <a:rPr lang="en-GB" i="1" dirty="0" err="1"/>
              <a:t>émotionnelle</a:t>
            </a:r>
            <a:endParaRPr lang="en-GB" i="1" dirty="0"/>
          </a:p>
          <a:p>
            <a:r>
              <a:rPr lang="en-GB" i="1" dirty="0" err="1"/>
              <a:t>Démontrer</a:t>
            </a:r>
            <a:r>
              <a:rPr lang="en-GB" i="1" dirty="0"/>
              <a:t> un </a:t>
            </a:r>
            <a:r>
              <a:rPr lang="en-GB" i="1" dirty="0" err="1"/>
              <a:t>intérêt</a:t>
            </a:r>
            <a:r>
              <a:rPr lang="en-GB" i="1" dirty="0"/>
              <a:t> </a:t>
            </a:r>
          </a:p>
          <a:p>
            <a:r>
              <a:rPr lang="en-GB" i="1" dirty="0" err="1"/>
              <a:t>Continuité</a:t>
            </a:r>
            <a:r>
              <a:rPr lang="en-GB" i="1" dirty="0"/>
              <a:t> de la </a:t>
            </a:r>
            <a:r>
              <a:rPr lang="en-GB" i="1" dirty="0" err="1"/>
              <a:t>représentation</a:t>
            </a:r>
            <a:endParaRPr lang="en-GB" i="1" dirty="0"/>
          </a:p>
          <a:p>
            <a:r>
              <a:rPr lang="en-GB" i="1" dirty="0" err="1"/>
              <a:t>Rôle</a:t>
            </a:r>
            <a:r>
              <a:rPr lang="en-GB" i="1" dirty="0"/>
              <a:t> de </a:t>
            </a:r>
            <a:r>
              <a:rPr lang="en-GB" i="1" dirty="0" err="1"/>
              <a:t>l'avocat.e</a:t>
            </a:r>
            <a:endParaRPr lang="en-GB" i="1" dirty="0"/>
          </a:p>
        </p:txBody>
      </p:sp>
      <p:pic>
        <p:nvPicPr>
          <p:cNvPr id="18" name="Image 17"/>
          <p:cNvPicPr>
            <a:picLocks noChangeAspect="1"/>
          </p:cNvPicPr>
          <p:nvPr/>
        </p:nvPicPr>
        <p:blipFill>
          <a:blip r:embed="rId4"/>
          <a:stretch>
            <a:fillRect/>
          </a:stretch>
        </p:blipFill>
        <p:spPr>
          <a:xfrm>
            <a:off x="7955856" y="3275079"/>
            <a:ext cx="3210127" cy="2161593"/>
          </a:xfrm>
          <a:prstGeom prst="rect">
            <a:avLst/>
          </a:prstGeom>
        </p:spPr>
      </p:pic>
      <p:sp>
        <p:nvSpPr>
          <p:cNvPr id="19" name="ZoneTexte 18">
            <a:extLst>
              <a:ext uri="{FF2B5EF4-FFF2-40B4-BE49-F238E27FC236}">
                <a16:creationId xmlns:a16="http://schemas.microsoft.com/office/drawing/2014/main" id="{1D748C66-56FF-4156-84E2-2533E4B95A25}"/>
              </a:ext>
            </a:extLst>
          </p:cNvPr>
          <p:cNvSpPr txBox="1"/>
          <p:nvPr/>
        </p:nvSpPr>
        <p:spPr>
          <a:xfrm>
            <a:off x="541176" y="513782"/>
            <a:ext cx="2610358" cy="646331"/>
          </a:xfrm>
          <a:prstGeom prst="rect">
            <a:avLst/>
          </a:prstGeom>
          <a:noFill/>
        </p:spPr>
        <p:txBody>
          <a:bodyPr wrap="square" rtlCol="0">
            <a:spAutoFit/>
          </a:bodyPr>
          <a:lstStyle/>
          <a:p>
            <a:r>
              <a:rPr lang="en-GB" b="1" dirty="0">
                <a:solidFill>
                  <a:schemeClr val="bg1"/>
                </a:solidFill>
              </a:rPr>
              <a:t>2. ÉTABLIR UN CADRE POSITIF</a:t>
            </a:r>
          </a:p>
        </p:txBody>
      </p:sp>
      <p:pic>
        <p:nvPicPr>
          <p:cNvPr id="4" name="Image 3" descr="Une image contenant texte&#10;&#10;Description générée automatiquement">
            <a:extLst>
              <a:ext uri="{FF2B5EF4-FFF2-40B4-BE49-F238E27FC236}">
                <a16:creationId xmlns:a16="http://schemas.microsoft.com/office/drawing/2014/main" id="{4E3D4C6A-41CC-74BA-C6D6-9B9B3DE9BB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754270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4" name="ZoneTexte 13">
            <a:extLst>
              <a:ext uri="{FF2B5EF4-FFF2-40B4-BE49-F238E27FC236}">
                <a16:creationId xmlns:a16="http://schemas.microsoft.com/office/drawing/2014/main" id="{31378776-A142-408E-9964-67E8A49530E5}"/>
              </a:ext>
            </a:extLst>
          </p:cNvPr>
          <p:cNvSpPr txBox="1"/>
          <p:nvPr/>
        </p:nvSpPr>
        <p:spPr>
          <a:xfrm>
            <a:off x="4261035" y="206006"/>
            <a:ext cx="7762352" cy="954107"/>
          </a:xfrm>
          <a:prstGeom prst="rect">
            <a:avLst/>
          </a:prstGeom>
          <a:noFill/>
        </p:spPr>
        <p:txBody>
          <a:bodyPr wrap="square" rtlCol="0">
            <a:spAutoFit/>
          </a:bodyPr>
          <a:lstStyle/>
          <a:p>
            <a:pPr algn="ctr"/>
            <a:r>
              <a:rPr lang="en-GB" sz="2800" dirty="0"/>
              <a:t>2. </a:t>
            </a:r>
            <a:r>
              <a:rPr lang="en-GB" sz="2800" dirty="0" err="1"/>
              <a:t>Définir</a:t>
            </a:r>
            <a:r>
              <a:rPr lang="en-GB" sz="2800" dirty="0"/>
              <a:t> un cadre </a:t>
            </a:r>
            <a:r>
              <a:rPr lang="en-GB" sz="2800" dirty="0" err="1"/>
              <a:t>positif</a:t>
            </a:r>
            <a:r>
              <a:rPr lang="en-GB" sz="2800" dirty="0"/>
              <a:t> pour </a:t>
            </a:r>
            <a:r>
              <a:rPr lang="en-GB" sz="2800" dirty="0" err="1"/>
              <a:t>l'interaction</a:t>
            </a:r>
            <a:endParaRPr lang="fr-BE" sz="2800" dirty="0"/>
          </a:p>
          <a:p>
            <a:pPr algn="ctr"/>
            <a:endParaRPr lang="en-GB" sz="2800" dirty="0"/>
          </a:p>
        </p:txBody>
      </p:sp>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3626174" y="1452048"/>
            <a:ext cx="6096000" cy="369332"/>
          </a:xfrm>
          <a:prstGeom prst="rect">
            <a:avLst/>
          </a:prstGeom>
        </p:spPr>
        <p:txBody>
          <a:bodyPr>
            <a:spAutoFit/>
          </a:bodyPr>
          <a:lstStyle/>
          <a:p>
            <a:r>
              <a:rPr lang="en-GB" b="1" u="sng" dirty="0"/>
              <a:t>2.3. </a:t>
            </a:r>
            <a:r>
              <a:rPr lang="en-GB" b="1" u="sng" dirty="0" err="1"/>
              <a:t>Environnement</a:t>
            </a:r>
            <a:endParaRPr lang="fr-BE" b="1" u="sng" dirty="0"/>
          </a:p>
        </p:txBody>
      </p:sp>
      <p:sp>
        <p:nvSpPr>
          <p:cNvPr id="17" name="ZoneTexte 16"/>
          <p:cNvSpPr txBox="1"/>
          <p:nvPr/>
        </p:nvSpPr>
        <p:spPr>
          <a:xfrm>
            <a:off x="3151534" y="1976533"/>
            <a:ext cx="5427617" cy="369332"/>
          </a:xfrm>
          <a:prstGeom prst="rect">
            <a:avLst/>
          </a:prstGeom>
          <a:noFill/>
        </p:spPr>
        <p:txBody>
          <a:bodyPr wrap="square" rtlCol="0">
            <a:spAutoFit/>
          </a:bodyPr>
          <a:lstStyle/>
          <a:p>
            <a:r>
              <a:rPr lang="en-GB" i="1" dirty="0" err="1"/>
              <a:t>Calme</a:t>
            </a:r>
            <a:r>
              <a:rPr lang="en-GB" i="1" dirty="0"/>
              <a:t>, </a:t>
            </a:r>
            <a:r>
              <a:rPr lang="en-GB" i="1" dirty="0" err="1"/>
              <a:t>favorable</a:t>
            </a:r>
            <a:r>
              <a:rPr lang="en-GB" i="1" dirty="0"/>
              <a:t>, absence de distraction.</a:t>
            </a:r>
          </a:p>
        </p:txBody>
      </p:sp>
      <p:sp>
        <p:nvSpPr>
          <p:cNvPr id="19" name="Rectangle 18"/>
          <p:cNvSpPr/>
          <p:nvPr/>
        </p:nvSpPr>
        <p:spPr>
          <a:xfrm>
            <a:off x="3151534" y="2611938"/>
            <a:ext cx="6096000" cy="369332"/>
          </a:xfrm>
          <a:prstGeom prst="rect">
            <a:avLst/>
          </a:prstGeom>
        </p:spPr>
        <p:txBody>
          <a:bodyPr>
            <a:spAutoFit/>
          </a:bodyPr>
          <a:lstStyle/>
          <a:p>
            <a:r>
              <a:rPr lang="en-GB" b="1" u="sng" dirty="0"/>
              <a:t>2.4. </a:t>
            </a:r>
            <a:r>
              <a:rPr lang="en-GB" b="1" u="sng" dirty="0" err="1"/>
              <a:t>Confidentialité</a:t>
            </a:r>
            <a:endParaRPr lang="fr-BE" b="1" u="sng" dirty="0"/>
          </a:p>
        </p:txBody>
      </p:sp>
      <p:sp>
        <p:nvSpPr>
          <p:cNvPr id="20" name="ZoneTexte 19"/>
          <p:cNvSpPr txBox="1"/>
          <p:nvPr/>
        </p:nvSpPr>
        <p:spPr>
          <a:xfrm>
            <a:off x="3008533" y="3086723"/>
            <a:ext cx="4953782" cy="1477328"/>
          </a:xfrm>
          <a:prstGeom prst="rect">
            <a:avLst/>
          </a:prstGeom>
          <a:noFill/>
        </p:spPr>
        <p:txBody>
          <a:bodyPr wrap="square" rtlCol="0">
            <a:spAutoFit/>
          </a:bodyPr>
          <a:lstStyle/>
          <a:p>
            <a:pPr marL="285750" indent="-285750" algn="just">
              <a:buFont typeface="Wingdings" panose="05000000000000000000" pitchFamily="2" charset="2"/>
              <a:buChar char="è"/>
            </a:pPr>
            <a:r>
              <a:rPr lang="en-GB" i="1" dirty="0">
                <a:sym typeface="Wingdings" panose="05000000000000000000" pitchFamily="2" charset="2"/>
              </a:rPr>
              <a:t>Aider </a:t>
            </a:r>
            <a:r>
              <a:rPr lang="en-GB" i="1" dirty="0" err="1">
                <a:sym typeface="Wingdings" panose="05000000000000000000" pitchFamily="2" charset="2"/>
              </a:rPr>
              <a:t>l'enfant</a:t>
            </a:r>
            <a:r>
              <a:rPr lang="en-GB" i="1" dirty="0">
                <a:sym typeface="Wingdings" panose="05000000000000000000" pitchFamily="2" charset="2"/>
              </a:rPr>
              <a:t> </a:t>
            </a:r>
            <a:r>
              <a:rPr lang="en-GB" i="1" dirty="0" err="1">
                <a:sym typeface="Wingdings" panose="05000000000000000000" pitchFamily="2" charset="2"/>
              </a:rPr>
              <a:t>à</a:t>
            </a:r>
            <a:r>
              <a:rPr lang="en-GB" i="1" dirty="0">
                <a:sym typeface="Wingdings" panose="05000000000000000000" pitchFamily="2" charset="2"/>
              </a:rPr>
              <a:t> se </a:t>
            </a:r>
            <a:r>
              <a:rPr lang="en-GB" i="1" dirty="0" err="1">
                <a:sym typeface="Wingdings" panose="05000000000000000000" pitchFamily="2" charset="2"/>
              </a:rPr>
              <a:t>sentir</a:t>
            </a:r>
            <a:r>
              <a:rPr lang="en-GB" i="1" dirty="0">
                <a:sym typeface="Wingdings" panose="05000000000000000000" pitchFamily="2" charset="2"/>
              </a:rPr>
              <a:t> plus </a:t>
            </a:r>
            <a:r>
              <a:rPr lang="en-GB" i="1" dirty="0" err="1">
                <a:sym typeface="Wingdings" panose="05000000000000000000" pitchFamily="2" charset="2"/>
              </a:rPr>
              <a:t>en</a:t>
            </a:r>
            <a:r>
              <a:rPr lang="en-GB" i="1" dirty="0">
                <a:sym typeface="Wingdings" panose="05000000000000000000" pitchFamily="2" charset="2"/>
              </a:rPr>
              <a:t> </a:t>
            </a:r>
            <a:r>
              <a:rPr lang="en-GB" i="1" dirty="0" err="1">
                <a:sym typeface="Wingdings" panose="05000000000000000000" pitchFamily="2" charset="2"/>
              </a:rPr>
              <a:t>sécurité</a:t>
            </a:r>
            <a:r>
              <a:rPr lang="en-GB" i="1" dirty="0">
                <a:sym typeface="Wingdings" panose="05000000000000000000" pitchFamily="2" charset="2"/>
              </a:rPr>
              <a:t> et </a:t>
            </a:r>
            <a:r>
              <a:rPr lang="en-GB" i="1" dirty="0" err="1">
                <a:sym typeface="Wingdings" panose="05000000000000000000" pitchFamily="2" charset="2"/>
              </a:rPr>
              <a:t>à</a:t>
            </a:r>
            <a:r>
              <a:rPr lang="en-GB" i="1" dirty="0">
                <a:sym typeface="Wingdings" panose="05000000000000000000" pitchFamily="2" charset="2"/>
              </a:rPr>
              <a:t> </a:t>
            </a:r>
            <a:r>
              <a:rPr lang="en-GB" i="1" dirty="0" err="1">
                <a:sym typeface="Wingdings" panose="05000000000000000000" pitchFamily="2" charset="2"/>
              </a:rPr>
              <a:t>parler</a:t>
            </a:r>
            <a:r>
              <a:rPr lang="en-GB" i="1" dirty="0">
                <a:sym typeface="Wingdings" panose="05000000000000000000" pitchFamily="2" charset="2"/>
              </a:rPr>
              <a:t> </a:t>
            </a:r>
            <a:r>
              <a:rPr lang="en-GB" i="1" dirty="0" err="1">
                <a:sym typeface="Wingdings" panose="05000000000000000000" pitchFamily="2" charset="2"/>
              </a:rPr>
              <a:t>librement</a:t>
            </a:r>
            <a:endParaRPr lang="en-GB" i="1" dirty="0">
              <a:sym typeface="Wingdings" panose="05000000000000000000" pitchFamily="2" charset="2"/>
            </a:endParaRPr>
          </a:p>
          <a:p>
            <a:pPr marL="285750" indent="-285750" algn="just">
              <a:buFont typeface="Wingdings" panose="05000000000000000000" pitchFamily="2" charset="2"/>
              <a:buChar char="è"/>
            </a:pPr>
            <a:r>
              <a:rPr lang="en-GB" i="1" dirty="0">
                <a:sym typeface="Wingdings" panose="05000000000000000000" pitchFamily="2" charset="2"/>
              </a:rPr>
              <a:t>Les </a:t>
            </a:r>
            <a:r>
              <a:rPr lang="en-GB" i="1" dirty="0" err="1">
                <a:sym typeface="Wingdings" panose="05000000000000000000" pitchFamily="2" charset="2"/>
              </a:rPr>
              <a:t>réponses</a:t>
            </a:r>
            <a:r>
              <a:rPr lang="en-GB" i="1" dirty="0">
                <a:sym typeface="Wingdings" panose="05000000000000000000" pitchFamily="2" charset="2"/>
              </a:rPr>
              <a:t> de </a:t>
            </a:r>
            <a:r>
              <a:rPr lang="en-GB" i="1" dirty="0" err="1">
                <a:sym typeface="Wingdings" panose="05000000000000000000" pitchFamily="2" charset="2"/>
              </a:rPr>
              <a:t>l'enfant</a:t>
            </a:r>
            <a:r>
              <a:rPr lang="en-GB" i="1" dirty="0">
                <a:sym typeface="Wingdings" panose="05000000000000000000" pitchFamily="2" charset="2"/>
              </a:rPr>
              <a:t> </a:t>
            </a:r>
            <a:r>
              <a:rPr lang="en-GB" i="1" dirty="0" err="1">
                <a:sym typeface="Wingdings" panose="05000000000000000000" pitchFamily="2" charset="2"/>
              </a:rPr>
              <a:t>sont</a:t>
            </a:r>
            <a:r>
              <a:rPr lang="en-GB" i="1" dirty="0">
                <a:sym typeface="Wingdings" panose="05000000000000000000" pitchFamily="2" charset="2"/>
              </a:rPr>
              <a:t> </a:t>
            </a:r>
            <a:r>
              <a:rPr lang="en-GB" i="1" dirty="0" err="1">
                <a:sym typeface="Wingdings" panose="05000000000000000000" pitchFamily="2" charset="2"/>
              </a:rPr>
              <a:t>influencées</a:t>
            </a:r>
            <a:r>
              <a:rPr lang="en-GB" i="1" dirty="0">
                <a:sym typeface="Wingdings" panose="05000000000000000000" pitchFamily="2" charset="2"/>
              </a:rPr>
              <a:t> par la </a:t>
            </a:r>
            <a:r>
              <a:rPr lang="en-GB" i="1" dirty="0" err="1">
                <a:sym typeface="Wingdings" panose="05000000000000000000" pitchFamily="2" charset="2"/>
              </a:rPr>
              <a:t>présence</a:t>
            </a:r>
            <a:r>
              <a:rPr lang="en-GB" i="1" dirty="0">
                <a:sym typeface="Wingdings" panose="05000000000000000000" pitchFamily="2" charset="2"/>
              </a:rPr>
              <a:t> </a:t>
            </a:r>
            <a:r>
              <a:rPr lang="en-GB" i="1" dirty="0" err="1">
                <a:sym typeface="Wingdings" panose="05000000000000000000" pitchFamily="2" charset="2"/>
              </a:rPr>
              <a:t>d'autres</a:t>
            </a:r>
            <a:r>
              <a:rPr lang="en-GB" i="1" dirty="0">
                <a:sym typeface="Wingdings" panose="05000000000000000000" pitchFamily="2" charset="2"/>
              </a:rPr>
              <a:t> </a:t>
            </a:r>
            <a:r>
              <a:rPr lang="en-GB" i="1" dirty="0" err="1">
                <a:sym typeface="Wingdings" panose="05000000000000000000" pitchFamily="2" charset="2"/>
              </a:rPr>
              <a:t>personnes</a:t>
            </a:r>
            <a:r>
              <a:rPr lang="en-GB" i="1" dirty="0">
                <a:sym typeface="Wingdings" panose="05000000000000000000" pitchFamily="2" charset="2"/>
              </a:rPr>
              <a:t>.</a:t>
            </a:r>
          </a:p>
          <a:p>
            <a:pPr marL="285750" indent="-285750" algn="just">
              <a:buFont typeface="Wingdings" panose="05000000000000000000" pitchFamily="2" charset="2"/>
              <a:buChar char="è"/>
            </a:pPr>
            <a:r>
              <a:rPr lang="en-GB" i="1" dirty="0" err="1">
                <a:sym typeface="Wingdings" panose="05000000000000000000" pitchFamily="2" charset="2"/>
              </a:rPr>
              <a:t>Confidentialité</a:t>
            </a:r>
            <a:r>
              <a:rPr lang="en-GB" i="1" dirty="0">
                <a:sym typeface="Wingdings" panose="05000000000000000000" pitchFamily="2" charset="2"/>
              </a:rPr>
              <a:t> vis-à-vis des parents</a:t>
            </a:r>
          </a:p>
        </p:txBody>
      </p:sp>
      <p:pic>
        <p:nvPicPr>
          <p:cNvPr id="4" name="Image 3"/>
          <p:cNvPicPr>
            <a:picLocks noChangeAspect="1"/>
          </p:cNvPicPr>
          <p:nvPr/>
        </p:nvPicPr>
        <p:blipFill rotWithShape="1">
          <a:blip r:embed="rId4"/>
          <a:srcRect b="3423"/>
          <a:stretch/>
        </p:blipFill>
        <p:spPr>
          <a:xfrm>
            <a:off x="7962315" y="2345865"/>
            <a:ext cx="3885393" cy="2778321"/>
          </a:xfrm>
          <a:prstGeom prst="rect">
            <a:avLst/>
          </a:prstGeom>
        </p:spPr>
      </p:pic>
      <p:sp>
        <p:nvSpPr>
          <p:cNvPr id="13" name="Sous-titre 2">
            <a:extLst>
              <a:ext uri="{FF2B5EF4-FFF2-40B4-BE49-F238E27FC236}">
                <a16:creationId xmlns:a16="http://schemas.microsoft.com/office/drawing/2014/main" id="{BE2430F8-A2CA-468B-BD4D-B0EDD499DD18}"/>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Présentation théorique</a:t>
            </a:r>
          </a:p>
          <a:p>
            <a:pPr algn="l"/>
            <a:endParaRPr lang="fr-BE" sz="2000" dirty="0">
              <a:solidFill>
                <a:schemeClr val="bg1"/>
              </a:solidFill>
            </a:endParaRPr>
          </a:p>
        </p:txBody>
      </p:sp>
      <p:sp>
        <p:nvSpPr>
          <p:cNvPr id="16" name="ZoneTexte 15">
            <a:extLst>
              <a:ext uri="{FF2B5EF4-FFF2-40B4-BE49-F238E27FC236}">
                <a16:creationId xmlns:a16="http://schemas.microsoft.com/office/drawing/2014/main" id="{3F3EAD07-574D-4AB2-84D4-5D04AFBEFA4C}"/>
              </a:ext>
            </a:extLst>
          </p:cNvPr>
          <p:cNvSpPr txBox="1"/>
          <p:nvPr/>
        </p:nvSpPr>
        <p:spPr>
          <a:xfrm>
            <a:off x="541176" y="513782"/>
            <a:ext cx="2610358" cy="646331"/>
          </a:xfrm>
          <a:prstGeom prst="rect">
            <a:avLst/>
          </a:prstGeom>
          <a:noFill/>
        </p:spPr>
        <p:txBody>
          <a:bodyPr wrap="square" rtlCol="0">
            <a:spAutoFit/>
          </a:bodyPr>
          <a:lstStyle/>
          <a:p>
            <a:r>
              <a:rPr lang="en-GB" b="1" dirty="0">
                <a:solidFill>
                  <a:schemeClr val="bg1"/>
                </a:solidFill>
              </a:rPr>
              <a:t>2. ÉTABLIR UN CADRE POSITIF</a:t>
            </a:r>
          </a:p>
        </p:txBody>
      </p:sp>
      <p:pic>
        <p:nvPicPr>
          <p:cNvPr id="2" name="Image 1" descr="Une image contenant texte&#10;&#10;Description générée automatiquement">
            <a:extLst>
              <a:ext uri="{FF2B5EF4-FFF2-40B4-BE49-F238E27FC236}">
                <a16:creationId xmlns:a16="http://schemas.microsoft.com/office/drawing/2014/main" id="{3D990F30-EC73-03C2-7326-11F3573A02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670854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31378776-A142-408E-9964-67E8A49530E5}"/>
              </a:ext>
            </a:extLst>
          </p:cNvPr>
          <p:cNvSpPr txBox="1"/>
          <p:nvPr/>
        </p:nvSpPr>
        <p:spPr>
          <a:xfrm>
            <a:off x="5134034" y="245489"/>
            <a:ext cx="5950634" cy="954107"/>
          </a:xfrm>
          <a:prstGeom prst="rect">
            <a:avLst/>
          </a:prstGeom>
          <a:noFill/>
        </p:spPr>
        <p:txBody>
          <a:bodyPr wrap="square" rtlCol="0">
            <a:spAutoFit/>
          </a:bodyPr>
          <a:lstStyle/>
          <a:p>
            <a:pPr lvl="0"/>
            <a:r>
              <a:rPr lang="en-GB" sz="2800" dirty="0"/>
              <a:t>3. </a:t>
            </a:r>
            <a:r>
              <a:rPr lang="en-GB" sz="2800" dirty="0" err="1"/>
              <a:t>Echanger</a:t>
            </a:r>
            <a:r>
              <a:rPr lang="en-GB" sz="2800" dirty="0"/>
              <a:t> </a:t>
            </a:r>
            <a:r>
              <a:rPr lang="en-GB" sz="2800" dirty="0" err="1"/>
              <a:t>efficacement</a:t>
            </a:r>
            <a:r>
              <a:rPr lang="en-GB" sz="2800" dirty="0"/>
              <a:t> des messages</a:t>
            </a:r>
            <a:endParaRPr lang="fr-BE" sz="2800" dirty="0"/>
          </a:p>
          <a:p>
            <a:pPr algn="ctr"/>
            <a:endParaRPr lang="en-GB" sz="2800" dirty="0"/>
          </a:p>
        </p:txBody>
      </p:sp>
      <p:sp>
        <p:nvSpPr>
          <p:cNvPr id="11" name="Sous-titre 2">
            <a:extLst>
              <a:ext uri="{FF2B5EF4-FFF2-40B4-BE49-F238E27FC236}">
                <a16:creationId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369332"/>
          </a:xfrm>
          <a:prstGeom prst="rect">
            <a:avLst/>
          </a:prstGeom>
          <a:noFill/>
        </p:spPr>
        <p:txBody>
          <a:bodyPr wrap="square" rtlCol="0">
            <a:spAutoFit/>
          </a:bodyPr>
          <a:lstStyle/>
          <a:p>
            <a:r>
              <a:rPr lang="en-GB" b="1" dirty="0">
                <a:solidFill>
                  <a:schemeClr val="bg1"/>
                </a:solidFill>
              </a:rPr>
              <a:t>3. </a:t>
            </a:r>
            <a:r>
              <a:rPr lang="en-GB" b="1" dirty="0" err="1">
                <a:solidFill>
                  <a:schemeClr val="bg1"/>
                </a:solidFill>
              </a:rPr>
              <a:t>Echanges</a:t>
            </a:r>
            <a:r>
              <a:rPr lang="en-GB" b="1" dirty="0">
                <a:solidFill>
                  <a:schemeClr val="bg1"/>
                </a:solidFill>
              </a:rPr>
              <a:t> </a:t>
            </a:r>
            <a:r>
              <a:rPr lang="en-GB" b="1" dirty="0" err="1">
                <a:solidFill>
                  <a:schemeClr val="bg1"/>
                </a:solidFill>
              </a:rPr>
              <a:t>efficaces</a:t>
            </a:r>
            <a:endParaRPr lang="en-GB" b="1" dirty="0">
              <a:solidFill>
                <a:schemeClr val="bg1"/>
              </a:solidFill>
            </a:endParaRPr>
          </a:p>
        </p:txBody>
      </p:sp>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4662790" y="1093290"/>
            <a:ext cx="6042723" cy="1508105"/>
          </a:xfrm>
          <a:prstGeom prst="rect">
            <a:avLst/>
          </a:prstGeom>
          <a:noFill/>
        </p:spPr>
        <p:txBody>
          <a:bodyPr wrap="square" rtlCol="0">
            <a:spAutoFit/>
          </a:bodyPr>
          <a:lstStyle/>
          <a:p>
            <a:r>
              <a:rPr lang="fr-BE" sz="2000" b="1" i="1" dirty="0"/>
              <a:t>Quel est le problème ces phrases ?</a:t>
            </a:r>
            <a:endParaRPr lang="fr-BE" sz="2000" b="1" dirty="0"/>
          </a:p>
          <a:p>
            <a:pPr marL="285750" indent="-285750">
              <a:buFontTx/>
              <a:buChar char="-"/>
            </a:pPr>
            <a:endParaRPr lang="fr-BE" dirty="0"/>
          </a:p>
          <a:p>
            <a:endParaRPr lang="en-GB" i="1" dirty="0"/>
          </a:p>
          <a:p>
            <a:endParaRPr lang="en-GB" i="1" dirty="0"/>
          </a:p>
          <a:p>
            <a:endParaRPr lang="en-GB" i="1" dirty="0"/>
          </a:p>
        </p:txBody>
      </p:sp>
      <p:pic>
        <p:nvPicPr>
          <p:cNvPr id="4" name="Image 3"/>
          <p:cNvPicPr>
            <a:picLocks noChangeAspect="1"/>
          </p:cNvPicPr>
          <p:nvPr/>
        </p:nvPicPr>
        <p:blipFill>
          <a:blip r:embed="rId4"/>
          <a:stretch>
            <a:fillRect/>
          </a:stretch>
        </p:blipFill>
        <p:spPr>
          <a:xfrm>
            <a:off x="8421564" y="3909411"/>
            <a:ext cx="3448770" cy="2028688"/>
          </a:xfrm>
          <a:prstGeom prst="rect">
            <a:avLst/>
          </a:prstGeom>
        </p:spPr>
      </p:pic>
      <p:sp>
        <p:nvSpPr>
          <p:cNvPr id="8" name="Rectangle 7"/>
          <p:cNvSpPr/>
          <p:nvPr/>
        </p:nvSpPr>
        <p:spPr>
          <a:xfrm>
            <a:off x="3375498" y="1752023"/>
            <a:ext cx="8244416" cy="2585323"/>
          </a:xfrm>
          <a:prstGeom prst="rect">
            <a:avLst/>
          </a:prstGeom>
        </p:spPr>
        <p:txBody>
          <a:bodyPr wrap="square">
            <a:spAutoFit/>
          </a:bodyPr>
          <a:lstStyle/>
          <a:p>
            <a:pPr marL="342900" indent="-342900" algn="just">
              <a:lnSpc>
                <a:spcPct val="150000"/>
              </a:lnSpc>
              <a:buFont typeface="+mj-lt"/>
              <a:buAutoNum type="arabicPeriod"/>
            </a:pPr>
            <a:r>
              <a:rPr lang="en-US" i="1" dirty="0"/>
              <a:t>“Plus </a:t>
            </a:r>
            <a:r>
              <a:rPr lang="en-US" i="1" dirty="0" err="1"/>
              <a:t>vite</a:t>
            </a:r>
            <a:r>
              <a:rPr lang="en-US" i="1" dirty="0"/>
              <a:t> </a:t>
            </a:r>
            <a:r>
              <a:rPr lang="en-US" i="1" dirty="0" err="1"/>
              <a:t>tu</a:t>
            </a:r>
            <a:r>
              <a:rPr lang="en-US" i="1" dirty="0"/>
              <a:t> nous </a:t>
            </a:r>
            <a:r>
              <a:rPr lang="en-US" i="1" dirty="0" err="1"/>
              <a:t>diras</a:t>
            </a:r>
            <a:r>
              <a:rPr lang="en-US" i="1" dirty="0"/>
              <a:t> </a:t>
            </a:r>
            <a:r>
              <a:rPr lang="en-US" i="1" dirty="0" err="1"/>
              <a:t>ce</a:t>
            </a:r>
            <a:r>
              <a:rPr lang="en-US" i="1" dirty="0"/>
              <a:t> </a:t>
            </a:r>
            <a:r>
              <a:rPr lang="en-US" i="1" dirty="0" err="1"/>
              <a:t>qu’il</a:t>
            </a:r>
            <a:r>
              <a:rPr lang="en-US" i="1" dirty="0"/>
              <a:t> </a:t>
            </a:r>
            <a:r>
              <a:rPr lang="en-US" i="1" dirty="0" err="1"/>
              <a:t>s’est</a:t>
            </a:r>
            <a:r>
              <a:rPr lang="en-US" i="1" dirty="0"/>
              <a:t> passé, plus </a:t>
            </a:r>
            <a:r>
              <a:rPr lang="en-US" i="1" dirty="0" err="1"/>
              <a:t>vite</a:t>
            </a:r>
            <a:r>
              <a:rPr lang="en-US" i="1" dirty="0"/>
              <a:t> </a:t>
            </a:r>
            <a:r>
              <a:rPr lang="en-US" i="1" dirty="0" err="1"/>
              <a:t>tu</a:t>
            </a:r>
            <a:r>
              <a:rPr lang="en-US" i="1" dirty="0"/>
              <a:t> </a:t>
            </a:r>
            <a:r>
              <a:rPr lang="en-US" i="1" dirty="0" err="1"/>
              <a:t>seras</a:t>
            </a:r>
            <a:r>
              <a:rPr lang="en-US" i="1" dirty="0"/>
              <a:t> </a:t>
            </a:r>
            <a:r>
              <a:rPr lang="en-US" i="1" dirty="0" err="1"/>
              <a:t>sortis</a:t>
            </a:r>
            <a:r>
              <a:rPr lang="en-US" i="1" dirty="0"/>
              <a:t> du commissariat.” </a:t>
            </a:r>
          </a:p>
          <a:p>
            <a:pPr marL="342900" indent="-342900" algn="just">
              <a:lnSpc>
                <a:spcPct val="150000"/>
              </a:lnSpc>
              <a:buFont typeface="+mj-lt"/>
              <a:buAutoNum type="arabicPeriod"/>
            </a:pPr>
            <a:r>
              <a:rPr lang="en-US" i="1" dirty="0"/>
              <a:t>“Toi, </a:t>
            </a:r>
            <a:r>
              <a:rPr lang="en-US" i="1" dirty="0" err="1"/>
              <a:t>tu</a:t>
            </a:r>
            <a:r>
              <a:rPr lang="en-US" i="1" dirty="0"/>
              <a:t> </a:t>
            </a:r>
            <a:r>
              <a:rPr lang="en-US" i="1" dirty="0" err="1"/>
              <a:t>aimes</a:t>
            </a:r>
            <a:r>
              <a:rPr lang="en-US" i="1" dirty="0"/>
              <a:t> passer du temps avec ton </a:t>
            </a:r>
            <a:r>
              <a:rPr lang="en-US" i="1" dirty="0" err="1"/>
              <a:t>père</a:t>
            </a:r>
            <a:r>
              <a:rPr lang="en-US" i="1" dirty="0"/>
              <a:t> ?”</a:t>
            </a:r>
          </a:p>
          <a:p>
            <a:pPr marL="342900" indent="-342900" algn="just">
              <a:lnSpc>
                <a:spcPct val="150000"/>
              </a:lnSpc>
              <a:buFont typeface="+mj-lt"/>
              <a:buAutoNum type="arabicPeriod"/>
            </a:pPr>
            <a:r>
              <a:rPr lang="en-US" i="1" dirty="0"/>
              <a:t>“Est-</a:t>
            </a:r>
            <a:r>
              <a:rPr lang="en-US" i="1" dirty="0" err="1"/>
              <a:t>ce</a:t>
            </a:r>
            <a:r>
              <a:rPr lang="en-US" i="1" dirty="0"/>
              <a:t> que le </a:t>
            </a:r>
            <a:r>
              <a:rPr lang="en-US" i="1" dirty="0" err="1"/>
              <a:t>garçon</a:t>
            </a:r>
            <a:r>
              <a:rPr lang="en-US" i="1" dirty="0"/>
              <a:t> qui vit </a:t>
            </a:r>
            <a:r>
              <a:rPr lang="en-US" i="1" dirty="0" err="1"/>
              <a:t>en</a:t>
            </a:r>
            <a:r>
              <a:rPr lang="en-US" i="1" dirty="0"/>
              <a:t> face de chez </a:t>
            </a:r>
            <a:r>
              <a:rPr lang="en-US" i="1" dirty="0" err="1"/>
              <a:t>toi</a:t>
            </a:r>
            <a:r>
              <a:rPr lang="en-US" i="1" dirty="0"/>
              <a:t> </a:t>
            </a:r>
            <a:r>
              <a:rPr lang="en-US" i="1" dirty="0" err="1"/>
              <a:t>t’a</a:t>
            </a:r>
            <a:r>
              <a:rPr lang="en-US" i="1" dirty="0"/>
              <a:t> </a:t>
            </a:r>
            <a:r>
              <a:rPr lang="en-US" i="1" dirty="0" err="1"/>
              <a:t>dit</a:t>
            </a:r>
            <a:r>
              <a:rPr lang="en-US" i="1" dirty="0"/>
              <a:t> de faire </a:t>
            </a:r>
            <a:r>
              <a:rPr lang="en-US" i="1" dirty="0" err="1"/>
              <a:t>ça</a:t>
            </a:r>
            <a:r>
              <a:rPr lang="en-US" i="1" dirty="0"/>
              <a:t> ? ”</a:t>
            </a:r>
          </a:p>
          <a:p>
            <a:pPr marL="342900" indent="-342900" algn="just">
              <a:lnSpc>
                <a:spcPct val="150000"/>
              </a:lnSpc>
              <a:buFont typeface="+mj-lt"/>
              <a:buAutoNum type="arabicPeriod"/>
            </a:pPr>
            <a:r>
              <a:rPr lang="en-US" i="1" dirty="0"/>
              <a:t>“</a:t>
            </a:r>
            <a:r>
              <a:rPr lang="en-US" i="1" dirty="0" err="1"/>
              <a:t>Mais</a:t>
            </a:r>
            <a:r>
              <a:rPr lang="en-US" i="1" dirty="0"/>
              <a:t> </a:t>
            </a:r>
            <a:r>
              <a:rPr lang="en-US" i="1" dirty="0" err="1"/>
              <a:t>tu</a:t>
            </a:r>
            <a:r>
              <a:rPr lang="en-US" i="1" dirty="0"/>
              <a:t> </a:t>
            </a:r>
            <a:r>
              <a:rPr lang="en-US" i="1" dirty="0" err="1"/>
              <a:t>n’avais</a:t>
            </a:r>
            <a:r>
              <a:rPr lang="en-US" i="1" dirty="0"/>
              <a:t> </a:t>
            </a:r>
            <a:r>
              <a:rPr lang="en-US" i="1" dirty="0" err="1"/>
              <a:t>rien</a:t>
            </a:r>
            <a:r>
              <a:rPr lang="en-US" i="1" dirty="0"/>
              <a:t> dans les poches, non ? “ </a:t>
            </a:r>
          </a:p>
          <a:p>
            <a:pPr marL="342900" indent="-342900" algn="just">
              <a:lnSpc>
                <a:spcPct val="150000"/>
              </a:lnSpc>
              <a:buFont typeface="+mj-lt"/>
              <a:buAutoNum type="arabicPeriod"/>
            </a:pPr>
            <a:r>
              <a:rPr lang="en-US" i="1" dirty="0"/>
              <a:t>“ Est-</a:t>
            </a:r>
            <a:r>
              <a:rPr lang="en-US" i="1" dirty="0" err="1"/>
              <a:t>ce</a:t>
            </a:r>
            <a:r>
              <a:rPr lang="en-US" i="1" dirty="0"/>
              <a:t> que </a:t>
            </a:r>
            <a:r>
              <a:rPr lang="en-US" i="1" dirty="0" err="1"/>
              <a:t>tu</a:t>
            </a:r>
            <a:r>
              <a:rPr lang="en-US" i="1" dirty="0"/>
              <a:t> serais </a:t>
            </a:r>
            <a:r>
              <a:rPr lang="en-US" i="1" dirty="0" err="1"/>
              <a:t>allé</a:t>
            </a:r>
            <a:r>
              <a:rPr lang="en-US" i="1" dirty="0"/>
              <a:t> à </a:t>
            </a:r>
            <a:r>
              <a:rPr lang="en-US" i="1" dirty="0" err="1"/>
              <a:t>l’école</a:t>
            </a:r>
            <a:r>
              <a:rPr lang="en-US" i="1" dirty="0"/>
              <a:t> </a:t>
            </a:r>
            <a:r>
              <a:rPr lang="en-US" i="1" dirty="0" err="1"/>
              <a:t>si</a:t>
            </a:r>
            <a:r>
              <a:rPr lang="en-US" i="1" dirty="0"/>
              <a:t> </a:t>
            </a:r>
            <a:r>
              <a:rPr lang="en-US" i="1" dirty="0" err="1"/>
              <a:t>tu</a:t>
            </a:r>
            <a:r>
              <a:rPr lang="en-US" i="1" dirty="0"/>
              <a:t> </a:t>
            </a:r>
            <a:r>
              <a:rPr lang="en-US" i="1" dirty="0" err="1"/>
              <a:t>avais</a:t>
            </a:r>
            <a:r>
              <a:rPr lang="en-US" i="1" dirty="0"/>
              <a:t> fait </a:t>
            </a:r>
            <a:r>
              <a:rPr lang="en-US" i="1" dirty="0" err="1"/>
              <a:t>tes</a:t>
            </a:r>
            <a:r>
              <a:rPr lang="en-US" i="1" dirty="0"/>
              <a:t> devoirs ? “ </a:t>
            </a:r>
            <a:endParaRPr lang="en-GB" i="1" dirty="0"/>
          </a:p>
        </p:txBody>
      </p:sp>
      <p:sp>
        <p:nvSpPr>
          <p:cNvPr id="12" name="ZoneTexte 11">
            <a:extLst>
              <a:ext uri="{FF2B5EF4-FFF2-40B4-BE49-F238E27FC236}">
                <a16:creationId xmlns:a16="http://schemas.microsoft.com/office/drawing/2014/main" id="{1DB3C00C-A9BB-4E40-AD25-12825168BA62}"/>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pic>
        <p:nvPicPr>
          <p:cNvPr id="2" name="Image 1" descr="Une image contenant texte&#10;&#10;Description générée automatiquement">
            <a:extLst>
              <a:ext uri="{FF2B5EF4-FFF2-40B4-BE49-F238E27FC236}">
                <a16:creationId xmlns:a16="http://schemas.microsoft.com/office/drawing/2014/main" id="{77DC55B7-6B27-7D75-BCB9-575F56B65C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500897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4"/>
          <a:stretch>
            <a:fillRect/>
          </a:stretch>
        </p:blipFill>
        <p:spPr>
          <a:xfrm>
            <a:off x="2481114" y="3018932"/>
            <a:ext cx="1588862" cy="1561109"/>
          </a:xfrm>
          <a:prstGeom prst="rect">
            <a:avLst/>
          </a:prstGeom>
        </p:spPr>
      </p:pic>
      <p:sp>
        <p:nvSpPr>
          <p:cNvPr id="11" name="Sous-titre 2">
            <a:extLst>
              <a:ext uri="{FF2B5EF4-FFF2-40B4-BE49-F238E27FC236}">
                <a16:creationId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369332"/>
          </a:xfrm>
          <a:prstGeom prst="rect">
            <a:avLst/>
          </a:prstGeom>
          <a:noFill/>
        </p:spPr>
        <p:txBody>
          <a:bodyPr wrap="square" rtlCol="0">
            <a:spAutoFit/>
          </a:bodyPr>
          <a:lstStyle/>
          <a:p>
            <a:r>
              <a:rPr lang="en-GB" b="1" dirty="0">
                <a:solidFill>
                  <a:schemeClr val="bg1"/>
                </a:solidFill>
              </a:rPr>
              <a:t>3. </a:t>
            </a:r>
            <a:r>
              <a:rPr lang="en-GB" b="1" dirty="0" err="1">
                <a:solidFill>
                  <a:schemeClr val="bg1"/>
                </a:solidFill>
              </a:rPr>
              <a:t>Echanges</a:t>
            </a:r>
            <a:r>
              <a:rPr lang="en-GB" b="1" dirty="0">
                <a:solidFill>
                  <a:schemeClr val="bg1"/>
                </a:solidFill>
              </a:rPr>
              <a:t> </a:t>
            </a:r>
            <a:r>
              <a:rPr lang="en-GB" b="1" dirty="0" err="1">
                <a:solidFill>
                  <a:schemeClr val="bg1"/>
                </a:solidFill>
              </a:rPr>
              <a:t>efficaces</a:t>
            </a:r>
            <a:endParaRPr lang="en-GB" b="1" dirty="0">
              <a:solidFill>
                <a:schemeClr val="bg1"/>
              </a:solidFill>
            </a:endParaRPr>
          </a:p>
        </p:txBody>
      </p:sp>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472291" y="904730"/>
            <a:ext cx="6096000" cy="369332"/>
          </a:xfrm>
          <a:prstGeom prst="rect">
            <a:avLst/>
          </a:prstGeom>
        </p:spPr>
        <p:txBody>
          <a:bodyPr>
            <a:spAutoFit/>
          </a:bodyPr>
          <a:lstStyle/>
          <a:p>
            <a:r>
              <a:rPr lang="en-GB" b="1" u="sng" dirty="0"/>
              <a:t>3.1. Adapter son </a:t>
            </a:r>
            <a:r>
              <a:rPr lang="en-GB" b="1" u="sng" dirty="0" err="1"/>
              <a:t>langage</a:t>
            </a:r>
            <a:endParaRPr lang="fr-BE" b="1" u="sng" dirty="0"/>
          </a:p>
        </p:txBody>
      </p:sp>
      <p:sp>
        <p:nvSpPr>
          <p:cNvPr id="17" name="ZoneTexte 16"/>
          <p:cNvSpPr txBox="1"/>
          <p:nvPr/>
        </p:nvSpPr>
        <p:spPr>
          <a:xfrm>
            <a:off x="3920568" y="1345688"/>
            <a:ext cx="8271432" cy="4524315"/>
          </a:xfrm>
          <a:prstGeom prst="rect">
            <a:avLst/>
          </a:prstGeom>
          <a:noFill/>
        </p:spPr>
        <p:txBody>
          <a:bodyPr wrap="square" rtlCol="0">
            <a:spAutoFit/>
          </a:bodyPr>
          <a:lstStyle/>
          <a:p>
            <a:r>
              <a:rPr lang="fr-FR" i="1" dirty="0"/>
              <a:t>Phrases courtes, constructions grammaticales simples, temps simples, voix active,</a:t>
            </a:r>
          </a:p>
          <a:p>
            <a:endParaRPr lang="fr-FR" i="1" dirty="0"/>
          </a:p>
          <a:p>
            <a:r>
              <a:rPr lang="fr-FR" i="1" u="sng" dirty="0"/>
              <a:t>Évitez d'utiliser</a:t>
            </a:r>
          </a:p>
          <a:p>
            <a:pPr marL="285750" indent="-285750">
              <a:buFont typeface="Arial" panose="020B0604020202020204" pitchFamily="34" charset="0"/>
              <a:buChar char="•"/>
            </a:pPr>
            <a:r>
              <a:rPr lang="fr-FR" i="1" dirty="0"/>
              <a:t>trop de conjonctions, de propositions relatives </a:t>
            </a:r>
          </a:p>
          <a:p>
            <a:pPr marL="285750" indent="-285750">
              <a:buFont typeface="Arial" panose="020B0604020202020204" pitchFamily="34" charset="0"/>
              <a:buChar char="•"/>
            </a:pPr>
            <a:r>
              <a:rPr lang="fr-FR" i="1" dirty="0"/>
              <a:t>les doubles négations,</a:t>
            </a:r>
          </a:p>
          <a:p>
            <a:pPr marL="285750" indent="-285750">
              <a:buFont typeface="Arial" panose="020B0604020202020204" pitchFamily="34" charset="0"/>
              <a:buChar char="•"/>
            </a:pPr>
            <a:r>
              <a:rPr lang="fr-FR" i="1" dirty="0"/>
              <a:t>les conditionnels </a:t>
            </a:r>
          </a:p>
          <a:p>
            <a:pPr marL="285750" indent="-285750">
              <a:buFont typeface="Arial" panose="020B0604020202020204" pitchFamily="34" charset="0"/>
              <a:buChar char="•"/>
            </a:pPr>
            <a:r>
              <a:rPr lang="fr-FR" i="1" dirty="0"/>
              <a:t>dans certaines langues, les subjonctifs</a:t>
            </a:r>
          </a:p>
          <a:p>
            <a:pPr marL="285750" indent="-285750">
              <a:buFont typeface="Arial" panose="020B0604020202020204" pitchFamily="34" charset="0"/>
              <a:buChar char="•"/>
            </a:pPr>
            <a:r>
              <a:rPr lang="fr-FR" i="1" dirty="0"/>
              <a:t>les verbes à plusieurs mots </a:t>
            </a:r>
          </a:p>
          <a:p>
            <a:pPr marL="285750" indent="-285750">
              <a:buFont typeface="Arial" panose="020B0604020202020204" pitchFamily="34" charset="0"/>
              <a:buChar char="•"/>
            </a:pPr>
            <a:r>
              <a:rPr lang="fr-FR" i="1" dirty="0"/>
              <a:t>la voix passive</a:t>
            </a:r>
          </a:p>
          <a:p>
            <a:pPr marL="285750" indent="-285750">
              <a:buFont typeface="Arial" panose="020B0604020202020204" pitchFamily="34" charset="0"/>
              <a:buChar char="•"/>
            </a:pPr>
            <a:r>
              <a:rPr lang="fr-FR" i="1" dirty="0"/>
              <a:t>le jargon et les références peu claires</a:t>
            </a:r>
          </a:p>
          <a:p>
            <a:pPr marL="285750" indent="-285750">
              <a:buFont typeface="Arial" panose="020B0604020202020204" pitchFamily="34" charset="0"/>
              <a:buChar char="•"/>
            </a:pPr>
            <a:r>
              <a:rPr lang="fr-FR" i="1" dirty="0"/>
              <a:t>Soyez prudent avec les termes juridiques, surtout ceux qui ont plus d'un sens</a:t>
            </a:r>
          </a:p>
          <a:p>
            <a:pPr marL="285750" indent="-285750">
              <a:buFont typeface="Arial" panose="020B0604020202020204" pitchFamily="34" charset="0"/>
              <a:buChar char="•"/>
            </a:pPr>
            <a:r>
              <a:rPr lang="fr-FR" i="1" dirty="0"/>
              <a:t>Phrase qui va mettre l'enfant sous pression</a:t>
            </a:r>
          </a:p>
          <a:p>
            <a:pPr marL="285750" indent="-285750">
              <a:buFont typeface="Arial" panose="020B0604020202020204" pitchFamily="34" charset="0"/>
              <a:buChar char="•"/>
            </a:pPr>
            <a:r>
              <a:rPr lang="fr-FR" i="1" dirty="0"/>
              <a:t>Questions suggestives</a:t>
            </a:r>
            <a:endParaRPr lang="fr-BE" dirty="0"/>
          </a:p>
          <a:p>
            <a:endParaRPr lang="en-GB" i="1" dirty="0"/>
          </a:p>
          <a:p>
            <a:endParaRPr lang="en-GB" i="1" dirty="0"/>
          </a:p>
          <a:p>
            <a:endParaRPr lang="en-GB" i="1" dirty="0"/>
          </a:p>
        </p:txBody>
      </p:sp>
      <p:sp>
        <p:nvSpPr>
          <p:cNvPr id="12" name="ZoneTexte 11">
            <a:extLst>
              <a:ext uri="{FF2B5EF4-FFF2-40B4-BE49-F238E27FC236}">
                <a16:creationId xmlns:a16="http://schemas.microsoft.com/office/drawing/2014/main" id="{F8FFB91E-36E8-4031-860B-6C26AC35FDF8}"/>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ZoneTexte 15">
            <a:extLst>
              <a:ext uri="{FF2B5EF4-FFF2-40B4-BE49-F238E27FC236}">
                <a16:creationId xmlns:a16="http://schemas.microsoft.com/office/drawing/2014/main" id="{13C82F4D-D5D5-4086-B9AA-24F30BD21355}"/>
              </a:ext>
            </a:extLst>
          </p:cNvPr>
          <p:cNvSpPr txBox="1"/>
          <p:nvPr/>
        </p:nvSpPr>
        <p:spPr>
          <a:xfrm>
            <a:off x="5134034" y="245489"/>
            <a:ext cx="5950634" cy="954107"/>
          </a:xfrm>
          <a:prstGeom prst="rect">
            <a:avLst/>
          </a:prstGeom>
          <a:noFill/>
        </p:spPr>
        <p:txBody>
          <a:bodyPr wrap="square" rtlCol="0">
            <a:spAutoFit/>
          </a:bodyPr>
          <a:lstStyle/>
          <a:p>
            <a:pPr lvl="0"/>
            <a:r>
              <a:rPr lang="en-GB" sz="2800" dirty="0"/>
              <a:t>3. </a:t>
            </a:r>
            <a:r>
              <a:rPr lang="en-GB" sz="2800" dirty="0" err="1"/>
              <a:t>Echanger</a:t>
            </a:r>
            <a:r>
              <a:rPr lang="en-GB" sz="2800" dirty="0"/>
              <a:t> </a:t>
            </a:r>
            <a:r>
              <a:rPr lang="en-GB" sz="2800" dirty="0" err="1"/>
              <a:t>efficacement</a:t>
            </a:r>
            <a:r>
              <a:rPr lang="en-GB" sz="2800" dirty="0"/>
              <a:t> des messages</a:t>
            </a:r>
            <a:endParaRPr lang="fr-BE" sz="2800" dirty="0"/>
          </a:p>
          <a:p>
            <a:pPr algn="ctr"/>
            <a:endParaRPr lang="en-GB" sz="2800" dirty="0"/>
          </a:p>
        </p:txBody>
      </p:sp>
      <p:pic>
        <p:nvPicPr>
          <p:cNvPr id="4" name="Image 3" descr="Une image contenant texte&#10;&#10;Description générée automatiquement">
            <a:extLst>
              <a:ext uri="{FF2B5EF4-FFF2-40B4-BE49-F238E27FC236}">
                <a16:creationId xmlns:a16="http://schemas.microsoft.com/office/drawing/2014/main" id="{79E8C0D0-44FA-E682-7165-E38F06A225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2728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2301780" y="1258431"/>
            <a:ext cx="9144000" cy="120828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dirty="0">
                <a:solidFill>
                  <a:srgbClr val="EC7F20"/>
                </a:solidFill>
              </a:rPr>
              <a:t>Module 4</a:t>
            </a:r>
            <a:br>
              <a:rPr lang="fr-BE" dirty="0">
                <a:solidFill>
                  <a:srgbClr val="EC7F20"/>
                </a:solidFill>
              </a:rPr>
            </a:br>
            <a:r>
              <a:rPr lang="fr-BE" dirty="0">
                <a:solidFill>
                  <a:srgbClr val="FF6600"/>
                </a:solidFill>
              </a:rPr>
              <a:t> </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2596215" y="18187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600" dirty="0">
                <a:solidFill>
                  <a:srgbClr val="FF9933"/>
                </a:solidFill>
              </a:rPr>
              <a:t>Communication avec les enfants et les </a:t>
            </a:r>
            <a:r>
              <a:rPr lang="fr-FR" sz="3600" dirty="0" err="1">
                <a:solidFill>
                  <a:srgbClr val="FF9933"/>
                </a:solidFill>
              </a:rPr>
              <a:t>adolescent·e·s</a:t>
            </a:r>
            <a:r>
              <a:rPr lang="fr-FR" sz="3600" dirty="0">
                <a:solidFill>
                  <a:srgbClr val="FF9933"/>
                </a:solidFill>
              </a:rPr>
              <a:t> en conflit avec la loi</a:t>
            </a:r>
          </a:p>
        </p:txBody>
      </p:sp>
      <p:pic>
        <p:nvPicPr>
          <p:cNvPr id="10" name="Image 9"/>
          <p:cNvPicPr/>
          <p:nvPr/>
        </p:nvPicPr>
        <p:blipFill>
          <a:blip r:embed="rId4"/>
          <a:stretch>
            <a:fillRect/>
          </a:stretch>
        </p:blipFill>
        <p:spPr>
          <a:xfrm>
            <a:off x="2301780" y="3883051"/>
            <a:ext cx="1589606" cy="1332660"/>
          </a:xfrm>
          <a:prstGeom prst="rect">
            <a:avLst/>
          </a:prstGeom>
        </p:spPr>
      </p:pic>
      <p:sp>
        <p:nvSpPr>
          <p:cNvPr id="11" name="ZoneTexte 10">
            <a:extLst>
              <a:ext uri="{FF2B5EF4-FFF2-40B4-BE49-F238E27FC236}">
                <a16:creationId xmlns:a16="http://schemas.microsoft.com/office/drawing/2014/main" id="{31378776-A142-408E-9964-67E8A49530E5}"/>
              </a:ext>
            </a:extLst>
          </p:cNvPr>
          <p:cNvSpPr txBox="1"/>
          <p:nvPr/>
        </p:nvSpPr>
        <p:spPr>
          <a:xfrm>
            <a:off x="8393023" y="4912601"/>
            <a:ext cx="2574587" cy="646331"/>
          </a:xfrm>
          <a:prstGeom prst="rect">
            <a:avLst/>
          </a:prstGeom>
          <a:noFill/>
        </p:spPr>
        <p:txBody>
          <a:bodyPr wrap="square" rtlCol="0">
            <a:spAutoFit/>
          </a:bodyPr>
          <a:lstStyle/>
          <a:p>
            <a:r>
              <a:rPr lang="fr-FR" dirty="0">
                <a:solidFill>
                  <a:prstClr val="black"/>
                </a:solidFill>
              </a:rPr>
              <a:t>Partie 1 – Jeu de rôle</a:t>
            </a:r>
          </a:p>
          <a:p>
            <a:r>
              <a:rPr lang="fr-FR" dirty="0">
                <a:solidFill>
                  <a:prstClr val="black"/>
                </a:solidFill>
              </a:rPr>
              <a:t>Partie 2 - Présentation</a:t>
            </a:r>
          </a:p>
        </p:txBody>
      </p:sp>
      <p:sp>
        <p:nvSpPr>
          <p:cNvPr id="12" name="ZoneTexte 11">
            <a:extLst>
              <a:ext uri="{FF2B5EF4-FFF2-40B4-BE49-F238E27FC236}">
                <a16:creationId xmlns:a16="http://schemas.microsoft.com/office/drawing/2014/main" id="{31378776-A142-408E-9964-67E8A49530E5}"/>
              </a:ext>
            </a:extLst>
          </p:cNvPr>
          <p:cNvSpPr txBox="1"/>
          <p:nvPr/>
        </p:nvSpPr>
        <p:spPr>
          <a:xfrm>
            <a:off x="4046270" y="4133125"/>
            <a:ext cx="2088348" cy="369332"/>
          </a:xfrm>
          <a:prstGeom prst="rect">
            <a:avLst/>
          </a:prstGeom>
          <a:noFill/>
        </p:spPr>
        <p:txBody>
          <a:bodyPr wrap="square" rtlCol="0">
            <a:spAutoFit/>
          </a:bodyPr>
          <a:lstStyle/>
          <a:p>
            <a:r>
              <a:rPr lang="en-GB" dirty="0">
                <a:solidFill>
                  <a:prstClr val="black"/>
                </a:solidFill>
              </a:rPr>
              <a:t>Environs </a:t>
            </a:r>
            <a:r>
              <a:rPr lang="fr-BE" dirty="0">
                <a:solidFill>
                  <a:prstClr val="black"/>
                </a:solidFill>
              </a:rPr>
              <a:t>3h30</a:t>
            </a:r>
            <a:endParaRPr lang="fr-FR" dirty="0">
              <a:solidFill>
                <a:prstClr val="black"/>
              </a:solidFill>
            </a:endParaRPr>
          </a:p>
        </p:txBody>
      </p:sp>
      <p:pic>
        <p:nvPicPr>
          <p:cNvPr id="2" name="Image 1"/>
          <p:cNvPicPr>
            <a:picLocks noChangeAspect="1"/>
          </p:cNvPicPr>
          <p:nvPr/>
        </p:nvPicPr>
        <p:blipFill>
          <a:blip r:embed="rId5"/>
          <a:stretch>
            <a:fillRect/>
          </a:stretch>
        </p:blipFill>
        <p:spPr>
          <a:xfrm>
            <a:off x="6899368" y="3142021"/>
            <a:ext cx="1632022" cy="1652945"/>
          </a:xfrm>
          <a:prstGeom prst="rect">
            <a:avLst/>
          </a:prstGeom>
        </p:spPr>
      </p:pic>
      <p:pic>
        <p:nvPicPr>
          <p:cNvPr id="3" name="Image 2"/>
          <p:cNvPicPr>
            <a:picLocks noChangeAspect="1"/>
          </p:cNvPicPr>
          <p:nvPr/>
        </p:nvPicPr>
        <p:blipFill>
          <a:blip r:embed="rId6"/>
          <a:stretch>
            <a:fillRect/>
          </a:stretch>
        </p:blipFill>
        <p:spPr>
          <a:xfrm>
            <a:off x="9680317" y="2852826"/>
            <a:ext cx="2228850" cy="2000250"/>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7FA6590C-7177-6851-CEB1-29BC5CA26B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552" y="5952847"/>
            <a:ext cx="2460448" cy="769441"/>
          </a:xfrm>
          <a:prstGeom prst="rect">
            <a:avLst/>
          </a:prstGeom>
        </p:spPr>
      </p:pic>
    </p:spTree>
    <p:extLst>
      <p:ext uri="{BB962C8B-B14F-4D97-AF65-F5344CB8AC3E}">
        <p14:creationId xmlns:p14="http://schemas.microsoft.com/office/powerpoint/2010/main" val="1321243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662791" y="1047613"/>
            <a:ext cx="6567184" cy="369332"/>
          </a:xfrm>
          <a:prstGeom prst="rect">
            <a:avLst/>
          </a:prstGeom>
        </p:spPr>
        <p:txBody>
          <a:bodyPr wrap="square">
            <a:spAutoFit/>
          </a:bodyPr>
          <a:lstStyle/>
          <a:p>
            <a:r>
              <a:rPr lang="en-GB" b="1" u="sng" dirty="0"/>
              <a:t>3.2. Utiliser la communication non-verbale de manière positive</a:t>
            </a:r>
            <a:endParaRPr lang="fr-BE" b="1" u="sng" dirty="0"/>
          </a:p>
        </p:txBody>
      </p:sp>
      <p:sp>
        <p:nvSpPr>
          <p:cNvPr id="17" name="ZoneTexte 16"/>
          <p:cNvSpPr txBox="1"/>
          <p:nvPr/>
        </p:nvSpPr>
        <p:spPr>
          <a:xfrm>
            <a:off x="3375498" y="1921397"/>
            <a:ext cx="5629872" cy="3139321"/>
          </a:xfrm>
          <a:prstGeom prst="rect">
            <a:avLst/>
          </a:prstGeom>
          <a:noFill/>
        </p:spPr>
        <p:txBody>
          <a:bodyPr wrap="square" rtlCol="0">
            <a:spAutoFit/>
          </a:bodyPr>
          <a:lstStyle/>
          <a:p>
            <a:pPr marL="285750" indent="-285750" algn="just">
              <a:buFont typeface="Arial" panose="020B0604020202020204" pitchFamily="34" charset="0"/>
              <a:buChar char="•"/>
            </a:pPr>
            <a:r>
              <a:rPr lang="en-GB" dirty="0" err="1"/>
              <a:t>Faites</a:t>
            </a:r>
            <a:r>
              <a:rPr lang="en-GB" dirty="0"/>
              <a:t> attention à </a:t>
            </a:r>
            <a:r>
              <a:rPr lang="en-GB" dirty="0" err="1"/>
              <a:t>ce</a:t>
            </a:r>
            <a:r>
              <a:rPr lang="en-GB" dirty="0"/>
              <a:t> que </a:t>
            </a:r>
            <a:r>
              <a:rPr lang="en-GB" dirty="0" err="1"/>
              <a:t>l’enfant</a:t>
            </a:r>
            <a:r>
              <a:rPr lang="en-GB" dirty="0"/>
              <a:t> </a:t>
            </a:r>
            <a:r>
              <a:rPr lang="en-GB" dirty="0" err="1"/>
              <a:t>dit</a:t>
            </a:r>
            <a:r>
              <a:rPr lang="en-GB" dirty="0"/>
              <a:t>, </a:t>
            </a:r>
            <a:r>
              <a:rPr lang="en-GB" u="sng" dirty="0" err="1"/>
              <a:t>mais</a:t>
            </a:r>
            <a:r>
              <a:rPr lang="en-GB" u="sng" dirty="0"/>
              <a:t> </a:t>
            </a:r>
            <a:r>
              <a:rPr lang="en-GB" u="sng" dirty="0" err="1"/>
              <a:t>aussi</a:t>
            </a:r>
            <a:r>
              <a:rPr lang="en-GB" u="sng" dirty="0"/>
              <a:t> à </a:t>
            </a:r>
            <a:r>
              <a:rPr lang="en-GB" u="sng" dirty="0" err="1"/>
              <a:t>ce</a:t>
            </a:r>
            <a:r>
              <a:rPr lang="en-GB" u="sng" dirty="0"/>
              <a:t> </a:t>
            </a:r>
            <a:r>
              <a:rPr lang="en-GB" u="sng" dirty="0" err="1"/>
              <a:t>qu’il</a:t>
            </a:r>
            <a:r>
              <a:rPr lang="en-GB" u="sng" dirty="0"/>
              <a:t> ne </a:t>
            </a:r>
            <a:r>
              <a:rPr lang="en-GB" u="sng" dirty="0" err="1"/>
              <a:t>dit</a:t>
            </a:r>
            <a:r>
              <a:rPr lang="en-GB" u="sng" dirty="0"/>
              <a:t> pas</a:t>
            </a:r>
          </a:p>
          <a:p>
            <a:pPr algn="just"/>
            <a:endParaRPr lang="en-GB" u="sng" dirty="0"/>
          </a:p>
          <a:p>
            <a:pPr marL="285750" indent="-285750" algn="just">
              <a:buFont typeface="Arial" panose="020B0604020202020204" pitchFamily="34" charset="0"/>
              <a:buChar char="•"/>
            </a:pPr>
            <a:r>
              <a:rPr lang="en-GB" dirty="0" err="1"/>
              <a:t>Transmettez</a:t>
            </a:r>
            <a:r>
              <a:rPr lang="en-GB" dirty="0"/>
              <a:t> un message à la </a:t>
            </a:r>
            <a:r>
              <a:rPr lang="en-GB" dirty="0" err="1"/>
              <a:t>fois</a:t>
            </a:r>
            <a:r>
              <a:rPr lang="en-GB" dirty="0"/>
              <a:t> </a:t>
            </a:r>
            <a:r>
              <a:rPr lang="en-GB" dirty="0" err="1"/>
              <a:t>positif</a:t>
            </a:r>
            <a:r>
              <a:rPr lang="en-GB" dirty="0"/>
              <a:t> et coherent grâce à </a:t>
            </a:r>
            <a:r>
              <a:rPr lang="en-GB" dirty="0" err="1"/>
              <a:t>votre</a:t>
            </a:r>
            <a:r>
              <a:rPr lang="en-GB" dirty="0"/>
              <a:t> </a:t>
            </a:r>
            <a:r>
              <a:rPr lang="en-GB" dirty="0" err="1"/>
              <a:t>langage</a:t>
            </a:r>
            <a:r>
              <a:rPr lang="en-GB" dirty="0"/>
              <a:t> </a:t>
            </a:r>
            <a:r>
              <a:rPr lang="en-GB" dirty="0" err="1"/>
              <a:t>corporel</a:t>
            </a:r>
            <a:endParaRPr lang="en-GB" dirty="0"/>
          </a:p>
          <a:p>
            <a:pPr algn="just"/>
            <a:endParaRPr lang="en-GB" u="sng" dirty="0"/>
          </a:p>
          <a:p>
            <a:pPr algn="just"/>
            <a:r>
              <a:rPr lang="en-US" dirty="0"/>
              <a:t>“Il </a:t>
            </a:r>
            <a:r>
              <a:rPr lang="en-US" dirty="0" err="1"/>
              <a:t>est</a:t>
            </a:r>
            <a:r>
              <a:rPr lang="en-US" dirty="0"/>
              <a:t> </a:t>
            </a:r>
            <a:r>
              <a:rPr lang="en-US" dirty="0" err="1"/>
              <a:t>toujours</a:t>
            </a:r>
            <a:r>
              <a:rPr lang="en-US" dirty="0"/>
              <a:t> necessaire de </a:t>
            </a:r>
            <a:r>
              <a:rPr lang="en-US" dirty="0" err="1"/>
              <a:t>sourire</a:t>
            </a:r>
            <a:r>
              <a:rPr lang="en-US" dirty="0"/>
              <a:t> au début de la rencontre et de ne pas commencer </a:t>
            </a:r>
            <a:r>
              <a:rPr lang="en-US" dirty="0" err="1"/>
              <a:t>immédiatement</a:t>
            </a:r>
            <a:r>
              <a:rPr lang="en-US" dirty="0"/>
              <a:t> avec les faits “ </a:t>
            </a:r>
            <a:r>
              <a:rPr lang="en-US" i="1" dirty="0"/>
              <a:t>Un avocat d’enfant </a:t>
            </a:r>
            <a:r>
              <a:rPr lang="en-US" i="1" dirty="0" err="1"/>
              <a:t>en</a:t>
            </a:r>
            <a:r>
              <a:rPr lang="en-US" i="1" dirty="0"/>
              <a:t> </a:t>
            </a:r>
            <a:r>
              <a:rPr lang="en-US" i="1" dirty="0" err="1"/>
              <a:t>Lituanie</a:t>
            </a:r>
            <a:endParaRPr lang="fr-BE" dirty="0"/>
          </a:p>
          <a:p>
            <a:endParaRPr lang="en-GB" i="1" dirty="0"/>
          </a:p>
          <a:p>
            <a:endParaRPr lang="en-GB" i="1" dirty="0"/>
          </a:p>
        </p:txBody>
      </p:sp>
      <p:pic>
        <p:nvPicPr>
          <p:cNvPr id="4" name="Image 3"/>
          <p:cNvPicPr>
            <a:picLocks noChangeAspect="1"/>
          </p:cNvPicPr>
          <p:nvPr/>
        </p:nvPicPr>
        <p:blipFill>
          <a:blip r:embed="rId4"/>
          <a:stretch>
            <a:fillRect/>
          </a:stretch>
        </p:blipFill>
        <p:spPr>
          <a:xfrm>
            <a:off x="9035572" y="2344778"/>
            <a:ext cx="2552700" cy="3228975"/>
          </a:xfrm>
          <a:prstGeom prst="rect">
            <a:avLst/>
          </a:prstGeom>
        </p:spPr>
      </p:pic>
      <p:sp>
        <p:nvSpPr>
          <p:cNvPr id="12" name="ZoneTexte 11">
            <a:extLst>
              <a:ext uri="{FF2B5EF4-FFF2-40B4-BE49-F238E27FC236}">
                <a16:creationId xmlns:a16="http://schemas.microsoft.com/office/drawing/2014/main" id="{0652214A-49D4-4526-8BDE-75540C7CE15E}"/>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Sous-titre 2">
            <a:extLst>
              <a:ext uri="{FF2B5EF4-FFF2-40B4-BE49-F238E27FC236}">
                <a16:creationId xmlns:a16="http://schemas.microsoft.com/office/drawing/2014/main" id="{06EB5DED-8755-4E30-A3FE-0F24F23D796C}"/>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sp>
        <p:nvSpPr>
          <p:cNvPr id="18" name="ZoneTexte 17">
            <a:extLst>
              <a:ext uri="{FF2B5EF4-FFF2-40B4-BE49-F238E27FC236}">
                <a16:creationId xmlns:a16="http://schemas.microsoft.com/office/drawing/2014/main" id="{36448C94-D3B5-4F59-905E-16194CB5D8DC}"/>
              </a:ext>
            </a:extLst>
          </p:cNvPr>
          <p:cNvSpPr txBox="1"/>
          <p:nvPr/>
        </p:nvSpPr>
        <p:spPr>
          <a:xfrm>
            <a:off x="541176" y="513782"/>
            <a:ext cx="2610358" cy="369332"/>
          </a:xfrm>
          <a:prstGeom prst="rect">
            <a:avLst/>
          </a:prstGeom>
          <a:noFill/>
        </p:spPr>
        <p:txBody>
          <a:bodyPr wrap="square" rtlCol="0">
            <a:spAutoFit/>
          </a:bodyPr>
          <a:lstStyle/>
          <a:p>
            <a:r>
              <a:rPr lang="en-GB" b="1" dirty="0">
                <a:solidFill>
                  <a:schemeClr val="bg1"/>
                </a:solidFill>
              </a:rPr>
              <a:t>3. </a:t>
            </a:r>
            <a:r>
              <a:rPr lang="en-GB" b="1" dirty="0" err="1">
                <a:solidFill>
                  <a:schemeClr val="bg1"/>
                </a:solidFill>
              </a:rPr>
              <a:t>Echanges</a:t>
            </a:r>
            <a:r>
              <a:rPr lang="en-GB" b="1" dirty="0">
                <a:solidFill>
                  <a:schemeClr val="bg1"/>
                </a:solidFill>
              </a:rPr>
              <a:t> </a:t>
            </a:r>
            <a:r>
              <a:rPr lang="en-GB" b="1" dirty="0" err="1">
                <a:solidFill>
                  <a:schemeClr val="bg1"/>
                </a:solidFill>
              </a:rPr>
              <a:t>efficaces</a:t>
            </a:r>
            <a:endParaRPr lang="en-GB" b="1" dirty="0">
              <a:solidFill>
                <a:schemeClr val="bg1"/>
              </a:solidFill>
            </a:endParaRPr>
          </a:p>
        </p:txBody>
      </p:sp>
      <p:sp>
        <p:nvSpPr>
          <p:cNvPr id="19" name="ZoneTexte 18">
            <a:extLst>
              <a:ext uri="{FF2B5EF4-FFF2-40B4-BE49-F238E27FC236}">
                <a16:creationId xmlns:a16="http://schemas.microsoft.com/office/drawing/2014/main" id="{F855A992-7F9B-412A-BA2B-981A9DFD4E22}"/>
              </a:ext>
            </a:extLst>
          </p:cNvPr>
          <p:cNvSpPr txBox="1"/>
          <p:nvPr/>
        </p:nvSpPr>
        <p:spPr>
          <a:xfrm>
            <a:off x="5134034" y="245489"/>
            <a:ext cx="5950634" cy="954107"/>
          </a:xfrm>
          <a:prstGeom prst="rect">
            <a:avLst/>
          </a:prstGeom>
          <a:noFill/>
        </p:spPr>
        <p:txBody>
          <a:bodyPr wrap="square" rtlCol="0">
            <a:spAutoFit/>
          </a:bodyPr>
          <a:lstStyle/>
          <a:p>
            <a:pPr lvl="0"/>
            <a:r>
              <a:rPr lang="en-GB" sz="2800" dirty="0"/>
              <a:t>3. </a:t>
            </a:r>
            <a:r>
              <a:rPr lang="en-GB" sz="2800" dirty="0" err="1"/>
              <a:t>Echanger</a:t>
            </a:r>
            <a:r>
              <a:rPr lang="en-GB" sz="2800" dirty="0"/>
              <a:t> </a:t>
            </a:r>
            <a:r>
              <a:rPr lang="en-GB" sz="2800" dirty="0" err="1"/>
              <a:t>efficacement</a:t>
            </a:r>
            <a:r>
              <a:rPr lang="en-GB" sz="2800" dirty="0"/>
              <a:t> des messages</a:t>
            </a:r>
            <a:endParaRPr lang="fr-BE" sz="2800" dirty="0"/>
          </a:p>
          <a:p>
            <a:pPr algn="ctr"/>
            <a:endParaRPr lang="en-GB" sz="2800" dirty="0"/>
          </a:p>
        </p:txBody>
      </p:sp>
      <p:pic>
        <p:nvPicPr>
          <p:cNvPr id="2" name="Image 1" descr="Une image contenant texte&#10;&#10;Description générée automatiquement">
            <a:extLst>
              <a:ext uri="{FF2B5EF4-FFF2-40B4-BE49-F238E27FC236}">
                <a16:creationId xmlns:a16="http://schemas.microsoft.com/office/drawing/2014/main" id="{A059BFC7-3701-A3BC-F65C-B7E592BD0C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456844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31378776-A142-408E-9964-67E8A49530E5}"/>
              </a:ext>
            </a:extLst>
          </p:cNvPr>
          <p:cNvSpPr txBox="1"/>
          <p:nvPr/>
        </p:nvSpPr>
        <p:spPr>
          <a:xfrm>
            <a:off x="4662791" y="161081"/>
            <a:ext cx="7529209" cy="1384995"/>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a:p>
            <a:pPr algn="ctr"/>
            <a:endParaRPr lang="en-GB" sz="2800" dirty="0"/>
          </a:p>
        </p:txBody>
      </p:sp>
      <p:sp>
        <p:nvSpPr>
          <p:cNvPr id="15" name="ZoneTexte 14"/>
          <p:cNvSpPr txBox="1"/>
          <p:nvPr/>
        </p:nvSpPr>
        <p:spPr>
          <a:xfrm>
            <a:off x="493440" y="544563"/>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369332"/>
          </a:xfrm>
          <a:prstGeom prst="rect">
            <a:avLst/>
          </a:prstGeom>
        </p:spPr>
        <p:txBody>
          <a:bodyPr>
            <a:spAutoFit/>
          </a:bodyPr>
          <a:lstStyle/>
          <a:p>
            <a:r>
              <a:rPr lang="en-GB" b="1" u="sng" dirty="0"/>
              <a:t>4.1. </a:t>
            </a:r>
            <a:r>
              <a:rPr lang="en-GB" b="1" u="sng" dirty="0" err="1"/>
              <a:t>L’écoute</a:t>
            </a:r>
            <a:r>
              <a:rPr lang="en-GB" b="1" u="sng" dirty="0"/>
              <a:t> active</a:t>
            </a:r>
            <a:endParaRPr lang="fr-BE" b="1" u="sng" dirty="0"/>
          </a:p>
        </p:txBody>
      </p:sp>
      <p:sp>
        <p:nvSpPr>
          <p:cNvPr id="17" name="ZoneTexte 16"/>
          <p:cNvSpPr txBox="1"/>
          <p:nvPr/>
        </p:nvSpPr>
        <p:spPr>
          <a:xfrm>
            <a:off x="3589767" y="2000099"/>
            <a:ext cx="6923252" cy="646331"/>
          </a:xfrm>
          <a:prstGeom prst="rect">
            <a:avLst/>
          </a:prstGeom>
          <a:noFill/>
        </p:spPr>
        <p:txBody>
          <a:bodyPr wrap="square" rtlCol="0">
            <a:spAutoFit/>
          </a:bodyPr>
          <a:lstStyle/>
          <a:p>
            <a:pPr algn="just"/>
            <a:r>
              <a:rPr lang="fr-FR" i="1" dirty="0"/>
              <a:t>Aide l'</a:t>
            </a:r>
            <a:r>
              <a:rPr lang="fr-FR" i="1" dirty="0" err="1"/>
              <a:t>avocat·e</a:t>
            </a:r>
            <a:r>
              <a:rPr lang="fr-FR" i="1" dirty="0"/>
              <a:t> à comprendre correctement l'enfant et lui montrer qu’</a:t>
            </a:r>
            <a:r>
              <a:rPr lang="fr-FR" i="1" dirty="0" err="1"/>
              <a:t>il·elle</a:t>
            </a:r>
            <a:r>
              <a:rPr lang="fr-FR" i="1" dirty="0"/>
              <a:t> l'écoute.</a:t>
            </a:r>
            <a:endParaRPr lang="en-GB" i="1" dirty="0"/>
          </a:p>
        </p:txBody>
      </p:sp>
      <p:pic>
        <p:nvPicPr>
          <p:cNvPr id="2" name="Image 1"/>
          <p:cNvPicPr>
            <a:picLocks noChangeAspect="1"/>
          </p:cNvPicPr>
          <p:nvPr/>
        </p:nvPicPr>
        <p:blipFill>
          <a:blip r:embed="rId4"/>
          <a:stretch>
            <a:fillRect/>
          </a:stretch>
        </p:blipFill>
        <p:spPr>
          <a:xfrm>
            <a:off x="3941283" y="3214008"/>
            <a:ext cx="1443016" cy="1443016"/>
          </a:xfrm>
          <a:prstGeom prst="rect">
            <a:avLst/>
          </a:prstGeom>
        </p:spPr>
      </p:pic>
      <p:pic>
        <p:nvPicPr>
          <p:cNvPr id="8" name="Image 7"/>
          <p:cNvPicPr>
            <a:picLocks noChangeAspect="1"/>
          </p:cNvPicPr>
          <p:nvPr/>
        </p:nvPicPr>
        <p:blipFill>
          <a:blip r:embed="rId5"/>
          <a:stretch>
            <a:fillRect/>
          </a:stretch>
        </p:blipFill>
        <p:spPr>
          <a:xfrm>
            <a:off x="6577309" y="3222116"/>
            <a:ext cx="1362816" cy="1397463"/>
          </a:xfrm>
          <a:prstGeom prst="rect">
            <a:avLst/>
          </a:prstGeom>
        </p:spPr>
      </p:pic>
      <p:pic>
        <p:nvPicPr>
          <p:cNvPr id="9" name="Image 8"/>
          <p:cNvPicPr>
            <a:picLocks noChangeAspect="1"/>
          </p:cNvPicPr>
          <p:nvPr/>
        </p:nvPicPr>
        <p:blipFill>
          <a:blip r:embed="rId6"/>
          <a:stretch>
            <a:fillRect/>
          </a:stretch>
        </p:blipFill>
        <p:spPr>
          <a:xfrm>
            <a:off x="8968492" y="3243716"/>
            <a:ext cx="1309183" cy="1347209"/>
          </a:xfrm>
          <a:prstGeom prst="rect">
            <a:avLst/>
          </a:prstGeom>
        </p:spPr>
      </p:pic>
      <p:sp>
        <p:nvSpPr>
          <p:cNvPr id="10" name="Rectangle 9"/>
          <p:cNvSpPr/>
          <p:nvPr/>
        </p:nvSpPr>
        <p:spPr>
          <a:xfrm>
            <a:off x="3589767" y="4710387"/>
            <a:ext cx="2336922" cy="369332"/>
          </a:xfrm>
          <a:prstGeom prst="rect">
            <a:avLst/>
          </a:prstGeom>
        </p:spPr>
        <p:txBody>
          <a:bodyPr wrap="none">
            <a:spAutoFit/>
          </a:bodyPr>
          <a:lstStyle/>
          <a:p>
            <a:r>
              <a:rPr lang="en-GB" b="1" dirty="0" err="1"/>
              <a:t>Ecoutez</a:t>
            </a:r>
            <a:r>
              <a:rPr lang="en-GB" b="1" dirty="0"/>
              <a:t> </a:t>
            </a:r>
            <a:r>
              <a:rPr lang="en-GB" b="1" dirty="0" err="1"/>
              <a:t>attentivement</a:t>
            </a:r>
            <a:endParaRPr lang="fr-BE" b="1" dirty="0"/>
          </a:p>
        </p:txBody>
      </p:sp>
      <p:sp>
        <p:nvSpPr>
          <p:cNvPr id="12" name="Rectangle 11"/>
          <p:cNvSpPr/>
          <p:nvPr/>
        </p:nvSpPr>
        <p:spPr>
          <a:xfrm>
            <a:off x="6785895" y="4710387"/>
            <a:ext cx="945643" cy="369332"/>
          </a:xfrm>
          <a:prstGeom prst="rect">
            <a:avLst/>
          </a:prstGeom>
        </p:spPr>
        <p:txBody>
          <a:bodyPr wrap="none">
            <a:spAutoFit/>
          </a:bodyPr>
          <a:lstStyle/>
          <a:p>
            <a:r>
              <a:rPr lang="en-GB" b="1" dirty="0" err="1"/>
              <a:t>Répétez</a:t>
            </a:r>
            <a:endParaRPr lang="fr-BE" b="1" dirty="0"/>
          </a:p>
        </p:txBody>
      </p:sp>
      <p:sp>
        <p:nvSpPr>
          <p:cNvPr id="13" name="Rectangle 12"/>
          <p:cNvSpPr/>
          <p:nvPr/>
        </p:nvSpPr>
        <p:spPr>
          <a:xfrm>
            <a:off x="9106372" y="4710387"/>
            <a:ext cx="1033424" cy="369332"/>
          </a:xfrm>
          <a:prstGeom prst="rect">
            <a:avLst/>
          </a:prstGeom>
        </p:spPr>
        <p:txBody>
          <a:bodyPr wrap="none">
            <a:spAutoFit/>
          </a:bodyPr>
          <a:lstStyle/>
          <a:p>
            <a:r>
              <a:rPr lang="en-GB" b="1" dirty="0" err="1"/>
              <a:t>Résumez</a:t>
            </a:r>
            <a:endParaRPr lang="en-GB" dirty="0"/>
          </a:p>
        </p:txBody>
      </p:sp>
      <p:sp>
        <p:nvSpPr>
          <p:cNvPr id="16" name="ZoneTexte 15">
            <a:extLst>
              <a:ext uri="{FF2B5EF4-FFF2-40B4-BE49-F238E27FC236}">
                <a16:creationId xmlns:a16="http://schemas.microsoft.com/office/drawing/2014/main" id="{C816A5A3-08B7-4CA2-A281-EB0126355099}"/>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9" name="Sous-titre 2">
            <a:extLst>
              <a:ext uri="{FF2B5EF4-FFF2-40B4-BE49-F238E27FC236}">
                <a16:creationId xmlns:a16="http://schemas.microsoft.com/office/drawing/2014/main" id="{15755545-D15F-4F81-ACBD-A220EF2933EF}"/>
              </a:ext>
            </a:extLst>
          </p:cNvPr>
          <p:cNvSpPr txBox="1">
            <a:spLocks/>
          </p:cNvSpPr>
          <p:nvPr/>
        </p:nvSpPr>
        <p:spPr>
          <a:xfrm>
            <a:off x="180975" y="203255"/>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4" name="Image 3" descr="Une image contenant texte&#10;&#10;Description générée automatiquement">
            <a:extLst>
              <a:ext uri="{FF2B5EF4-FFF2-40B4-BE49-F238E27FC236}">
                <a16:creationId xmlns:a16="http://schemas.microsoft.com/office/drawing/2014/main" id="{8D135913-07B9-47A3-7FF8-829871C531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943527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369332"/>
          </a:xfrm>
          <a:prstGeom prst="rect">
            <a:avLst/>
          </a:prstGeom>
        </p:spPr>
        <p:txBody>
          <a:bodyPr>
            <a:spAutoFit/>
          </a:bodyPr>
          <a:lstStyle/>
          <a:p>
            <a:r>
              <a:rPr lang="en-GB" b="1" u="sng" dirty="0"/>
              <a:t>4.2. </a:t>
            </a:r>
            <a:r>
              <a:rPr lang="en-GB" b="1" u="sng" dirty="0" err="1"/>
              <a:t>Laisser</a:t>
            </a:r>
            <a:r>
              <a:rPr lang="en-GB" b="1" u="sng" dirty="0"/>
              <a:t> le temps </a:t>
            </a:r>
            <a:r>
              <a:rPr lang="en-GB" b="1" u="sng" dirty="0" err="1"/>
              <a:t>nécessaire</a:t>
            </a:r>
            <a:r>
              <a:rPr lang="en-GB" b="1" u="sng" dirty="0"/>
              <a:t> </a:t>
            </a:r>
            <a:endParaRPr lang="fr-BE" b="1" u="sng" dirty="0"/>
          </a:p>
        </p:txBody>
      </p:sp>
      <p:sp>
        <p:nvSpPr>
          <p:cNvPr id="17" name="ZoneTexte 16"/>
          <p:cNvSpPr txBox="1"/>
          <p:nvPr/>
        </p:nvSpPr>
        <p:spPr>
          <a:xfrm>
            <a:off x="3589767" y="2000099"/>
            <a:ext cx="6923252" cy="923330"/>
          </a:xfrm>
          <a:prstGeom prst="rect">
            <a:avLst/>
          </a:prstGeom>
          <a:noFill/>
        </p:spPr>
        <p:txBody>
          <a:bodyPr wrap="square" rtlCol="0">
            <a:spAutoFit/>
          </a:bodyPr>
          <a:lstStyle/>
          <a:p>
            <a:pPr marL="285750" indent="-285750">
              <a:buFont typeface="Wingdings" panose="05000000000000000000" pitchFamily="2" charset="2"/>
              <a:buChar char="Ø"/>
            </a:pPr>
            <a:r>
              <a:rPr lang="en-GB" dirty="0"/>
              <a:t>Il </a:t>
            </a:r>
            <a:r>
              <a:rPr lang="en-GB" dirty="0" err="1"/>
              <a:t>est</a:t>
            </a:r>
            <a:r>
              <a:rPr lang="en-GB" dirty="0"/>
              <a:t> important de </a:t>
            </a:r>
            <a:r>
              <a:rPr lang="en-GB" dirty="0" err="1"/>
              <a:t>laisser</a:t>
            </a:r>
            <a:r>
              <a:rPr lang="en-GB" dirty="0"/>
              <a:t> à </a:t>
            </a:r>
            <a:r>
              <a:rPr lang="en-GB" dirty="0" err="1"/>
              <a:t>l’enfant</a:t>
            </a:r>
            <a:r>
              <a:rPr lang="en-GB" dirty="0"/>
              <a:t> le temps de </a:t>
            </a:r>
            <a:r>
              <a:rPr lang="en-GB" dirty="0" err="1"/>
              <a:t>répondre</a:t>
            </a:r>
            <a:r>
              <a:rPr lang="en-GB" dirty="0"/>
              <a:t> aux questions (au </a:t>
            </a:r>
            <a:r>
              <a:rPr lang="en-GB" dirty="0" err="1"/>
              <a:t>moins</a:t>
            </a:r>
            <a:r>
              <a:rPr lang="en-GB" dirty="0"/>
              <a:t> 10 – 20 seconds) et de ne pas se </a:t>
            </a:r>
            <a:r>
              <a:rPr lang="en-GB" dirty="0" err="1"/>
              <a:t>précipiter</a:t>
            </a:r>
            <a:r>
              <a:rPr lang="en-GB" dirty="0"/>
              <a:t> pour poser plus de questions</a:t>
            </a:r>
            <a:endParaRPr lang="en-GB" i="1" dirty="0"/>
          </a:p>
        </p:txBody>
      </p:sp>
      <p:sp>
        <p:nvSpPr>
          <p:cNvPr id="10" name="ZoneTexte 9">
            <a:extLst>
              <a:ext uri="{FF2B5EF4-FFF2-40B4-BE49-F238E27FC236}">
                <a16:creationId xmlns:a16="http://schemas.microsoft.com/office/drawing/2014/main" id="{1791C0A6-CB38-4695-9A43-4F683E7F4D14}"/>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3" name="ZoneTexte 12">
            <a:extLst>
              <a:ext uri="{FF2B5EF4-FFF2-40B4-BE49-F238E27FC236}">
                <a16:creationId xmlns:a16="http://schemas.microsoft.com/office/drawing/2014/main" id="{3794B5A7-B4EA-46A1-8FB5-F0A6F90505AB}"/>
              </a:ext>
            </a:extLst>
          </p:cNvPr>
          <p:cNvSpPr txBox="1"/>
          <p:nvPr/>
        </p:nvSpPr>
        <p:spPr>
          <a:xfrm>
            <a:off x="4662791" y="161081"/>
            <a:ext cx="7529209" cy="1384995"/>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a:p>
            <a:pPr algn="ctr"/>
            <a:endParaRPr lang="en-GB" sz="2800" dirty="0"/>
          </a:p>
        </p:txBody>
      </p:sp>
      <p:sp>
        <p:nvSpPr>
          <p:cNvPr id="16" name="ZoneTexte 15">
            <a:extLst>
              <a:ext uri="{FF2B5EF4-FFF2-40B4-BE49-F238E27FC236}">
                <a16:creationId xmlns:a16="http://schemas.microsoft.com/office/drawing/2014/main" id="{DB7D8C17-3CE3-4E90-A75B-01AE1C3BE2A6}"/>
              </a:ext>
            </a:extLst>
          </p:cNvPr>
          <p:cNvSpPr txBox="1"/>
          <p:nvPr/>
        </p:nvSpPr>
        <p:spPr>
          <a:xfrm>
            <a:off x="493440" y="544563"/>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18" name="Sous-titre 2">
            <a:extLst>
              <a:ext uri="{FF2B5EF4-FFF2-40B4-BE49-F238E27FC236}">
                <a16:creationId xmlns:a16="http://schemas.microsoft.com/office/drawing/2014/main" id="{AF1EA7FF-7774-47F2-BCDC-103233015F9E}"/>
              </a:ext>
            </a:extLst>
          </p:cNvPr>
          <p:cNvSpPr txBox="1">
            <a:spLocks/>
          </p:cNvSpPr>
          <p:nvPr/>
        </p:nvSpPr>
        <p:spPr>
          <a:xfrm>
            <a:off x="180975" y="203255"/>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50F0D65C-A118-D228-534D-DA918A232A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056033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369332"/>
          </a:xfrm>
          <a:prstGeom prst="rect">
            <a:avLst/>
          </a:prstGeom>
        </p:spPr>
        <p:txBody>
          <a:bodyPr>
            <a:spAutoFit/>
          </a:bodyPr>
          <a:lstStyle/>
          <a:p>
            <a:r>
              <a:rPr lang="en-GB" b="1" u="sng" dirty="0"/>
              <a:t>4.3. Techniques de conversation</a:t>
            </a:r>
            <a:endParaRPr lang="fr-BE" b="1" u="sng" dirty="0"/>
          </a:p>
        </p:txBody>
      </p:sp>
      <p:sp>
        <p:nvSpPr>
          <p:cNvPr id="17" name="ZoneTexte 16"/>
          <p:cNvSpPr txBox="1"/>
          <p:nvPr/>
        </p:nvSpPr>
        <p:spPr>
          <a:xfrm>
            <a:off x="6625749" y="2203139"/>
            <a:ext cx="5566251" cy="2585323"/>
          </a:xfrm>
          <a:prstGeom prst="rect">
            <a:avLst/>
          </a:prstGeom>
          <a:noFill/>
        </p:spPr>
        <p:txBody>
          <a:bodyPr wrap="square" rtlCol="0">
            <a:spAutoFit/>
          </a:bodyPr>
          <a:lstStyle/>
          <a:p>
            <a:pPr marL="285750" indent="-285750">
              <a:buFont typeface="Wingdings" panose="05000000000000000000" pitchFamily="2" charset="2"/>
              <a:buChar char="Ø"/>
            </a:pPr>
            <a:r>
              <a:rPr lang="fr-FR" i="1" dirty="0"/>
              <a:t>Questions ouvertes</a:t>
            </a:r>
          </a:p>
          <a:p>
            <a:pPr marL="285750" indent="-285750">
              <a:buFont typeface="Wingdings" panose="05000000000000000000" pitchFamily="2" charset="2"/>
              <a:buChar char="Ø"/>
            </a:pPr>
            <a:endParaRPr lang="fr-FR" i="1" dirty="0"/>
          </a:p>
          <a:p>
            <a:pPr marL="285750" indent="-285750" algn="just">
              <a:buFont typeface="Arial" panose="020B0604020202020204" pitchFamily="34" charset="0"/>
              <a:buChar char="•"/>
            </a:pPr>
            <a:r>
              <a:rPr lang="fr-FR" i="1" dirty="0"/>
              <a:t>À l'opposé des questions fermées ou à choix multiples</a:t>
            </a:r>
          </a:p>
          <a:p>
            <a:pPr marL="285750" indent="-285750" algn="just">
              <a:buFont typeface="Arial" panose="020B0604020202020204" pitchFamily="34" charset="0"/>
              <a:buChar char="•"/>
            </a:pPr>
            <a:r>
              <a:rPr lang="fr-FR" i="1" dirty="0"/>
              <a:t>Favorisent une réponse plus détaillée et longue</a:t>
            </a:r>
          </a:p>
          <a:p>
            <a:pPr marL="285750" indent="-285750" algn="just">
              <a:buFont typeface="Arial" panose="020B0604020202020204" pitchFamily="34" charset="0"/>
              <a:buChar char="•"/>
            </a:pPr>
            <a:r>
              <a:rPr lang="fr-FR" i="1" dirty="0"/>
              <a:t>Permettent d’entretenir la conversation avec des mots ou des questions de suivi</a:t>
            </a:r>
          </a:p>
          <a:p>
            <a:pPr marL="285750" indent="-285750" algn="just">
              <a:buFont typeface="Arial" panose="020B0604020202020204" pitchFamily="34" charset="0"/>
              <a:buChar char="•"/>
            </a:pPr>
            <a:r>
              <a:rPr lang="fr-FR" i="1" dirty="0"/>
              <a:t>Attention aux questions de type « Pourquoi ».</a:t>
            </a:r>
          </a:p>
          <a:p>
            <a:pPr marL="285750" indent="-285750" algn="just">
              <a:buFont typeface="Arial" panose="020B0604020202020204" pitchFamily="34" charset="0"/>
              <a:buChar char="•"/>
            </a:pPr>
            <a:r>
              <a:rPr lang="fr-FR" i="1" dirty="0"/>
              <a:t>Certaine ouverture vers le changement de comportement</a:t>
            </a:r>
            <a:endParaRPr lang="en-GB" i="1" dirty="0"/>
          </a:p>
        </p:txBody>
      </p:sp>
      <p:pic>
        <p:nvPicPr>
          <p:cNvPr id="2" name="Image 1"/>
          <p:cNvPicPr>
            <a:picLocks noChangeAspect="1"/>
          </p:cNvPicPr>
          <p:nvPr/>
        </p:nvPicPr>
        <p:blipFill>
          <a:blip r:embed="rId4"/>
          <a:stretch>
            <a:fillRect/>
          </a:stretch>
        </p:blipFill>
        <p:spPr>
          <a:xfrm>
            <a:off x="2908757" y="1991711"/>
            <a:ext cx="3382284" cy="3768306"/>
          </a:xfrm>
          <a:prstGeom prst="rect">
            <a:avLst/>
          </a:prstGeom>
        </p:spPr>
      </p:pic>
      <p:sp>
        <p:nvSpPr>
          <p:cNvPr id="4" name="ZoneTexte 3"/>
          <p:cNvSpPr txBox="1"/>
          <p:nvPr/>
        </p:nvSpPr>
        <p:spPr>
          <a:xfrm>
            <a:off x="4486809" y="2505670"/>
            <a:ext cx="1463277" cy="923330"/>
          </a:xfrm>
          <a:prstGeom prst="rect">
            <a:avLst/>
          </a:prstGeom>
          <a:noFill/>
        </p:spPr>
        <p:txBody>
          <a:bodyPr wrap="square" rtlCol="0">
            <a:spAutoFit/>
          </a:bodyPr>
          <a:lstStyle/>
          <a:p>
            <a:pPr algn="ctr"/>
            <a:r>
              <a:rPr lang="en-US" i="1" dirty="0"/>
              <a:t>Que </a:t>
            </a:r>
            <a:r>
              <a:rPr lang="en-US" i="1" dirty="0" err="1"/>
              <a:t>s’est</a:t>
            </a:r>
            <a:r>
              <a:rPr lang="en-US" i="1" dirty="0"/>
              <a:t>-il passé </a:t>
            </a:r>
            <a:r>
              <a:rPr lang="en-US" i="1" dirty="0" err="1"/>
              <a:t>juste</a:t>
            </a:r>
            <a:r>
              <a:rPr lang="en-US" i="1" dirty="0"/>
              <a:t> </a:t>
            </a:r>
            <a:r>
              <a:rPr lang="en-US" i="1" dirty="0" err="1"/>
              <a:t>avant</a:t>
            </a:r>
            <a:r>
              <a:rPr lang="en-US" i="1" dirty="0"/>
              <a:t>?</a:t>
            </a:r>
            <a:endParaRPr lang="en-GB" dirty="0"/>
          </a:p>
        </p:txBody>
      </p:sp>
      <p:sp>
        <p:nvSpPr>
          <p:cNvPr id="12" name="ZoneTexte 11">
            <a:extLst>
              <a:ext uri="{FF2B5EF4-FFF2-40B4-BE49-F238E27FC236}">
                <a16:creationId xmlns:a16="http://schemas.microsoft.com/office/drawing/2014/main" id="{C75800F6-C9D8-405F-ACD8-8FCD11FD04A3}"/>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ZoneTexte 15">
            <a:extLst>
              <a:ext uri="{FF2B5EF4-FFF2-40B4-BE49-F238E27FC236}">
                <a16:creationId xmlns:a16="http://schemas.microsoft.com/office/drawing/2014/main" id="{AB5A2007-F867-4543-8158-019932DE1C99}"/>
              </a:ext>
            </a:extLst>
          </p:cNvPr>
          <p:cNvSpPr txBox="1"/>
          <p:nvPr/>
        </p:nvSpPr>
        <p:spPr>
          <a:xfrm>
            <a:off x="4486809" y="161081"/>
            <a:ext cx="7705191" cy="1384995"/>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a:p>
            <a:pPr algn="ctr"/>
            <a:endParaRPr lang="en-GB" sz="2800" dirty="0"/>
          </a:p>
        </p:txBody>
      </p:sp>
      <p:sp>
        <p:nvSpPr>
          <p:cNvPr id="18" name="ZoneTexte 17">
            <a:extLst>
              <a:ext uri="{FF2B5EF4-FFF2-40B4-BE49-F238E27FC236}">
                <a16:creationId xmlns:a16="http://schemas.microsoft.com/office/drawing/2014/main" id="{FE10C746-F517-4C94-BF27-DFB96417A203}"/>
              </a:ext>
            </a:extLst>
          </p:cNvPr>
          <p:cNvSpPr txBox="1"/>
          <p:nvPr/>
        </p:nvSpPr>
        <p:spPr>
          <a:xfrm>
            <a:off x="493440" y="544563"/>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19" name="Sous-titre 2">
            <a:extLst>
              <a:ext uri="{FF2B5EF4-FFF2-40B4-BE49-F238E27FC236}">
                <a16:creationId xmlns:a16="http://schemas.microsoft.com/office/drawing/2014/main" id="{80053B4D-B821-4ACD-99AA-0E2830755441}"/>
              </a:ext>
            </a:extLst>
          </p:cNvPr>
          <p:cNvSpPr txBox="1">
            <a:spLocks/>
          </p:cNvSpPr>
          <p:nvPr/>
        </p:nvSpPr>
        <p:spPr>
          <a:xfrm>
            <a:off x="180975" y="203255"/>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6" name="Image 5" descr="Une image contenant texte&#10;&#10;Description générée automatiquement">
            <a:extLst>
              <a:ext uri="{FF2B5EF4-FFF2-40B4-BE49-F238E27FC236}">
                <a16:creationId xmlns:a16="http://schemas.microsoft.com/office/drawing/2014/main" id="{61BBDFB5-F475-FA25-F98E-4D57F07C0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448837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6625749" y="2203139"/>
            <a:ext cx="5566251" cy="1754326"/>
          </a:xfrm>
          <a:prstGeom prst="rect">
            <a:avLst/>
          </a:prstGeom>
          <a:noFill/>
        </p:spPr>
        <p:txBody>
          <a:bodyPr wrap="square" rtlCol="0">
            <a:spAutoFit/>
          </a:bodyPr>
          <a:lstStyle/>
          <a:p>
            <a:pPr marL="285750" indent="-285750" algn="just">
              <a:buFont typeface="Wingdings" panose="05000000000000000000" pitchFamily="2" charset="2"/>
              <a:buChar char="Ø"/>
            </a:pPr>
            <a:r>
              <a:rPr lang="en-GB" b="1" dirty="0"/>
              <a:t>Affirmations</a:t>
            </a:r>
          </a:p>
          <a:p>
            <a:pPr marL="285750" indent="-285750" algn="just">
              <a:buFont typeface="Arial" panose="020B0604020202020204" pitchFamily="34" charset="0"/>
              <a:buChar char="•"/>
            </a:pPr>
            <a:r>
              <a:rPr lang="fr-FR" i="1" dirty="0"/>
              <a:t>Démontrer son soutien et construire une bonne relation</a:t>
            </a:r>
          </a:p>
          <a:p>
            <a:pPr marL="285750" indent="-285750" algn="just">
              <a:buFont typeface="Arial" panose="020B0604020202020204" pitchFamily="34" charset="0"/>
              <a:buChar char="•"/>
            </a:pPr>
            <a:r>
              <a:rPr lang="fr-FR" i="1" dirty="0"/>
              <a:t>Devrait être honnête et précis</a:t>
            </a:r>
          </a:p>
          <a:p>
            <a:pPr marL="285750" indent="-285750" algn="just">
              <a:buFont typeface="Arial" panose="020B0604020202020204" pitchFamily="34" charset="0"/>
              <a:buChar char="•"/>
            </a:pPr>
            <a:r>
              <a:rPr lang="fr-FR" i="1" dirty="0"/>
              <a:t>! Suggestibilité ! = éviter de complimenter les enfants sur ce qu'ils disent pendant l'entretien</a:t>
            </a:r>
            <a:endParaRPr lang="en-GB" i="1" dirty="0"/>
          </a:p>
        </p:txBody>
      </p:sp>
      <p:pic>
        <p:nvPicPr>
          <p:cNvPr id="2" name="Image 1"/>
          <p:cNvPicPr>
            <a:picLocks noChangeAspect="1"/>
          </p:cNvPicPr>
          <p:nvPr/>
        </p:nvPicPr>
        <p:blipFill>
          <a:blip r:embed="rId4"/>
          <a:stretch>
            <a:fillRect/>
          </a:stretch>
        </p:blipFill>
        <p:spPr>
          <a:xfrm>
            <a:off x="2908757" y="1976963"/>
            <a:ext cx="3382284" cy="3768306"/>
          </a:xfrm>
          <a:prstGeom prst="rect">
            <a:avLst/>
          </a:prstGeom>
        </p:spPr>
      </p:pic>
      <p:sp>
        <p:nvSpPr>
          <p:cNvPr id="4" name="ZoneTexte 3"/>
          <p:cNvSpPr txBox="1"/>
          <p:nvPr/>
        </p:nvSpPr>
        <p:spPr>
          <a:xfrm>
            <a:off x="4410608" y="2458045"/>
            <a:ext cx="1463277" cy="923330"/>
          </a:xfrm>
          <a:prstGeom prst="rect">
            <a:avLst/>
          </a:prstGeom>
          <a:noFill/>
        </p:spPr>
        <p:txBody>
          <a:bodyPr wrap="square" rtlCol="0">
            <a:spAutoFit/>
          </a:bodyPr>
          <a:lstStyle/>
          <a:p>
            <a:pPr algn="ctr"/>
            <a:r>
              <a:rPr lang="en-US" i="1" dirty="0"/>
              <a:t>Merci d’être </a:t>
            </a:r>
            <a:r>
              <a:rPr lang="en-US" i="1" dirty="0" err="1"/>
              <a:t>venu</a:t>
            </a:r>
            <a:r>
              <a:rPr lang="en-US" i="1" dirty="0"/>
              <a:t> </a:t>
            </a:r>
            <a:r>
              <a:rPr lang="en-US" i="1" dirty="0" err="1"/>
              <a:t>aujourd’hui</a:t>
            </a:r>
            <a:endParaRPr lang="en-GB" i="1" dirty="0"/>
          </a:p>
        </p:txBody>
      </p:sp>
      <p:sp>
        <p:nvSpPr>
          <p:cNvPr id="12" name="ZoneTexte 11">
            <a:extLst>
              <a:ext uri="{FF2B5EF4-FFF2-40B4-BE49-F238E27FC236}">
                <a16:creationId xmlns:a16="http://schemas.microsoft.com/office/drawing/2014/main" id="{184EBED5-76FB-40F4-A19F-8919BE19459F}"/>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ZoneTexte 15">
            <a:extLst>
              <a:ext uri="{FF2B5EF4-FFF2-40B4-BE49-F238E27FC236}">
                <a16:creationId xmlns:a16="http://schemas.microsoft.com/office/drawing/2014/main" id="{F4A156BC-F0AA-49D8-9340-138E79753D1C}"/>
              </a:ext>
            </a:extLst>
          </p:cNvPr>
          <p:cNvSpPr txBox="1"/>
          <p:nvPr/>
        </p:nvSpPr>
        <p:spPr>
          <a:xfrm>
            <a:off x="4662791" y="161081"/>
            <a:ext cx="7529209" cy="1384995"/>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a:p>
            <a:pPr algn="ctr"/>
            <a:endParaRPr lang="en-GB" sz="2800" dirty="0"/>
          </a:p>
        </p:txBody>
      </p:sp>
      <p:sp>
        <p:nvSpPr>
          <p:cNvPr id="18" name="ZoneTexte 17">
            <a:extLst>
              <a:ext uri="{FF2B5EF4-FFF2-40B4-BE49-F238E27FC236}">
                <a16:creationId xmlns:a16="http://schemas.microsoft.com/office/drawing/2014/main" id="{B1ECA887-C759-4884-9FDC-A75A7A303A92}"/>
              </a:ext>
            </a:extLst>
          </p:cNvPr>
          <p:cNvSpPr txBox="1"/>
          <p:nvPr/>
        </p:nvSpPr>
        <p:spPr>
          <a:xfrm>
            <a:off x="493440" y="544563"/>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19" name="Sous-titre 2">
            <a:extLst>
              <a:ext uri="{FF2B5EF4-FFF2-40B4-BE49-F238E27FC236}">
                <a16:creationId xmlns:a16="http://schemas.microsoft.com/office/drawing/2014/main" id="{B40C08CE-0FB3-4FA2-8844-CB1D78129569}"/>
              </a:ext>
            </a:extLst>
          </p:cNvPr>
          <p:cNvSpPr txBox="1">
            <a:spLocks/>
          </p:cNvSpPr>
          <p:nvPr/>
        </p:nvSpPr>
        <p:spPr>
          <a:xfrm>
            <a:off x="180975" y="203255"/>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sp>
        <p:nvSpPr>
          <p:cNvPr id="26" name="Rectangle 25">
            <a:extLst>
              <a:ext uri="{FF2B5EF4-FFF2-40B4-BE49-F238E27FC236}">
                <a16:creationId xmlns:a16="http://schemas.microsoft.com/office/drawing/2014/main" id="{6C59B077-5B28-403B-BDA6-1AED691BA296}"/>
              </a:ext>
            </a:extLst>
          </p:cNvPr>
          <p:cNvSpPr/>
          <p:nvPr/>
        </p:nvSpPr>
        <p:spPr>
          <a:xfrm>
            <a:off x="4599899" y="1317719"/>
            <a:ext cx="6096000" cy="369332"/>
          </a:xfrm>
          <a:prstGeom prst="rect">
            <a:avLst/>
          </a:prstGeom>
        </p:spPr>
        <p:txBody>
          <a:bodyPr>
            <a:spAutoFit/>
          </a:bodyPr>
          <a:lstStyle/>
          <a:p>
            <a:r>
              <a:rPr lang="en-GB" b="1" u="sng" dirty="0"/>
              <a:t>4.3. Techniques de conversation</a:t>
            </a:r>
            <a:endParaRPr lang="fr-BE" b="1" u="sng" dirty="0"/>
          </a:p>
        </p:txBody>
      </p:sp>
      <p:sp>
        <p:nvSpPr>
          <p:cNvPr id="27" name="ZoneTexte 26">
            <a:extLst>
              <a:ext uri="{FF2B5EF4-FFF2-40B4-BE49-F238E27FC236}">
                <a16:creationId xmlns:a16="http://schemas.microsoft.com/office/drawing/2014/main" id="{E9C23F99-9BFB-4EB1-94E9-ACB6FBD95611}"/>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28" name="Sous-titre 2">
            <a:extLst>
              <a:ext uri="{FF2B5EF4-FFF2-40B4-BE49-F238E27FC236}">
                <a16:creationId xmlns:a16="http://schemas.microsoft.com/office/drawing/2014/main" id="{54D20879-DF4C-4AB5-A4E7-5FAA3D53250B}"/>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5" name="Image 4" descr="Une image contenant texte&#10;&#10;Description générée automatiquement">
            <a:extLst>
              <a:ext uri="{FF2B5EF4-FFF2-40B4-BE49-F238E27FC236}">
                <a16:creationId xmlns:a16="http://schemas.microsoft.com/office/drawing/2014/main" id="{FD707661-49B1-DB94-DDC7-1873292C70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920839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6625749" y="2203139"/>
            <a:ext cx="5566251" cy="1754326"/>
          </a:xfrm>
          <a:prstGeom prst="rect">
            <a:avLst/>
          </a:prstGeom>
          <a:noFill/>
        </p:spPr>
        <p:txBody>
          <a:bodyPr wrap="square" rtlCol="0">
            <a:spAutoFit/>
          </a:bodyPr>
          <a:lstStyle/>
          <a:p>
            <a:pPr marL="285750" indent="-285750">
              <a:buFont typeface="Wingdings" panose="05000000000000000000" pitchFamily="2" charset="2"/>
              <a:buChar char="Ø"/>
            </a:pPr>
            <a:r>
              <a:rPr lang="en-GB" b="1" dirty="0" err="1"/>
              <a:t>Résumer</a:t>
            </a:r>
            <a:endParaRPr lang="en-GB" b="1" dirty="0"/>
          </a:p>
          <a:p>
            <a:pPr marL="285750" indent="-285750">
              <a:buFont typeface="Wingdings" panose="05000000000000000000" pitchFamily="2" charset="2"/>
              <a:buChar char="Ø"/>
            </a:pPr>
            <a:endParaRPr lang="en-GB" b="1" i="1" dirty="0"/>
          </a:p>
          <a:p>
            <a:pPr marL="285750" indent="-285750">
              <a:buFont typeface="Wingdings" panose="05000000000000000000" pitchFamily="2" charset="2"/>
              <a:buChar char="Ø"/>
            </a:pPr>
            <a:r>
              <a:rPr lang="en-US" dirty="0"/>
              <a:t>Verifier que </a:t>
            </a:r>
            <a:r>
              <a:rPr lang="en-US" dirty="0" err="1"/>
              <a:t>l’avocat.e</a:t>
            </a:r>
            <a:r>
              <a:rPr lang="en-US" dirty="0"/>
              <a:t> a bien </a:t>
            </a:r>
            <a:r>
              <a:rPr lang="en-US" dirty="0" err="1"/>
              <a:t>compris</a:t>
            </a:r>
            <a:r>
              <a:rPr lang="en-US" dirty="0"/>
              <a:t> le point de </a:t>
            </a:r>
            <a:r>
              <a:rPr lang="en-US" dirty="0" err="1"/>
              <a:t>vue</a:t>
            </a:r>
            <a:r>
              <a:rPr lang="en-US" dirty="0"/>
              <a:t> de </a:t>
            </a:r>
            <a:r>
              <a:rPr lang="en-US" dirty="0" err="1"/>
              <a:t>l’enfant</a:t>
            </a: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i="1" dirty="0" err="1"/>
              <a:t>Mettre</a:t>
            </a:r>
            <a:r>
              <a:rPr lang="en-US" i="1" dirty="0"/>
              <a:t> fin à la conversation</a:t>
            </a:r>
            <a:endParaRPr lang="en-GB" i="1" dirty="0"/>
          </a:p>
        </p:txBody>
      </p:sp>
      <p:pic>
        <p:nvPicPr>
          <p:cNvPr id="2" name="Image 1"/>
          <p:cNvPicPr>
            <a:picLocks noChangeAspect="1"/>
          </p:cNvPicPr>
          <p:nvPr/>
        </p:nvPicPr>
        <p:blipFill>
          <a:blip r:embed="rId4"/>
          <a:stretch>
            <a:fillRect/>
          </a:stretch>
        </p:blipFill>
        <p:spPr>
          <a:xfrm>
            <a:off x="2908757" y="1976963"/>
            <a:ext cx="3382284" cy="3768306"/>
          </a:xfrm>
          <a:prstGeom prst="rect">
            <a:avLst/>
          </a:prstGeom>
        </p:spPr>
      </p:pic>
      <p:sp>
        <p:nvSpPr>
          <p:cNvPr id="4" name="ZoneTexte 3"/>
          <p:cNvSpPr txBox="1"/>
          <p:nvPr/>
        </p:nvSpPr>
        <p:spPr>
          <a:xfrm>
            <a:off x="4486808" y="2562964"/>
            <a:ext cx="1463277" cy="646331"/>
          </a:xfrm>
          <a:prstGeom prst="rect">
            <a:avLst/>
          </a:prstGeom>
          <a:noFill/>
        </p:spPr>
        <p:txBody>
          <a:bodyPr wrap="square" rtlCol="0">
            <a:spAutoFit/>
          </a:bodyPr>
          <a:lstStyle/>
          <a:p>
            <a:pPr algn="ctr"/>
            <a:r>
              <a:rPr lang="en-US" i="1" dirty="0" err="1"/>
              <a:t>Donc</a:t>
            </a:r>
            <a:r>
              <a:rPr lang="en-US" i="1" dirty="0"/>
              <a:t>, </a:t>
            </a:r>
            <a:r>
              <a:rPr lang="en-US" i="1" dirty="0" err="1"/>
              <a:t>tu</a:t>
            </a:r>
            <a:r>
              <a:rPr lang="en-US" i="1" dirty="0"/>
              <a:t> </a:t>
            </a:r>
            <a:r>
              <a:rPr lang="en-US" i="1" dirty="0" err="1"/>
              <a:t>m’as</a:t>
            </a:r>
            <a:r>
              <a:rPr lang="en-US" i="1" dirty="0"/>
              <a:t> </a:t>
            </a:r>
            <a:r>
              <a:rPr lang="en-US" i="1" dirty="0" err="1"/>
              <a:t>dit</a:t>
            </a:r>
            <a:r>
              <a:rPr lang="en-US" i="1" dirty="0"/>
              <a:t> que …</a:t>
            </a:r>
            <a:endParaRPr lang="en-GB" i="1" dirty="0"/>
          </a:p>
        </p:txBody>
      </p:sp>
      <p:sp>
        <p:nvSpPr>
          <p:cNvPr id="12" name="ZoneTexte 11">
            <a:extLst>
              <a:ext uri="{FF2B5EF4-FFF2-40B4-BE49-F238E27FC236}">
                <a16:creationId xmlns:a16="http://schemas.microsoft.com/office/drawing/2014/main" id="{7235D2E3-CC11-4D0B-8B72-50695F952FFD}"/>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ZoneTexte 15">
            <a:extLst>
              <a:ext uri="{FF2B5EF4-FFF2-40B4-BE49-F238E27FC236}">
                <a16:creationId xmlns:a16="http://schemas.microsoft.com/office/drawing/2014/main" id="{5CE9C3D6-3C56-4F65-84CE-D283232FEF2A}"/>
              </a:ext>
            </a:extLst>
          </p:cNvPr>
          <p:cNvSpPr txBox="1"/>
          <p:nvPr/>
        </p:nvSpPr>
        <p:spPr>
          <a:xfrm>
            <a:off x="4662791" y="161081"/>
            <a:ext cx="7529209" cy="1384995"/>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a:p>
            <a:pPr algn="ctr"/>
            <a:endParaRPr lang="en-GB" sz="2800" dirty="0"/>
          </a:p>
        </p:txBody>
      </p:sp>
      <p:sp>
        <p:nvSpPr>
          <p:cNvPr id="18" name="ZoneTexte 17">
            <a:extLst>
              <a:ext uri="{FF2B5EF4-FFF2-40B4-BE49-F238E27FC236}">
                <a16:creationId xmlns:a16="http://schemas.microsoft.com/office/drawing/2014/main" id="{D92651DC-3945-4CC1-9CF7-FA82DB23AF5B}"/>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19" name="Sous-titre 2">
            <a:extLst>
              <a:ext uri="{FF2B5EF4-FFF2-40B4-BE49-F238E27FC236}">
                <a16:creationId xmlns:a16="http://schemas.microsoft.com/office/drawing/2014/main" id="{BC370ADC-5E70-47C2-B615-11999B88C022}"/>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sp>
        <p:nvSpPr>
          <p:cNvPr id="20" name="Rectangle 19">
            <a:extLst>
              <a:ext uri="{FF2B5EF4-FFF2-40B4-BE49-F238E27FC236}">
                <a16:creationId xmlns:a16="http://schemas.microsoft.com/office/drawing/2014/main" id="{3726D6D3-B9DD-4B63-AF2C-E01C755C3F56}"/>
              </a:ext>
            </a:extLst>
          </p:cNvPr>
          <p:cNvSpPr/>
          <p:nvPr/>
        </p:nvSpPr>
        <p:spPr>
          <a:xfrm>
            <a:off x="4552274" y="1304692"/>
            <a:ext cx="6096000" cy="369332"/>
          </a:xfrm>
          <a:prstGeom prst="rect">
            <a:avLst/>
          </a:prstGeom>
        </p:spPr>
        <p:txBody>
          <a:bodyPr>
            <a:spAutoFit/>
          </a:bodyPr>
          <a:lstStyle/>
          <a:p>
            <a:r>
              <a:rPr lang="en-GB" b="1" u="sng" dirty="0"/>
              <a:t>4.3. Techniques de conversation</a:t>
            </a:r>
            <a:endParaRPr lang="fr-BE" b="1" u="sng" dirty="0"/>
          </a:p>
        </p:txBody>
      </p:sp>
      <p:pic>
        <p:nvPicPr>
          <p:cNvPr id="5" name="Image 4" descr="Une image contenant texte&#10;&#10;Description générée automatiquement">
            <a:extLst>
              <a:ext uri="{FF2B5EF4-FFF2-40B4-BE49-F238E27FC236}">
                <a16:creationId xmlns:a16="http://schemas.microsoft.com/office/drawing/2014/main" id="{F8D47F86-81A1-6D63-7BAA-ECBD0A46D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552487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8" y="1317719"/>
            <a:ext cx="6715801" cy="646331"/>
          </a:xfrm>
          <a:prstGeom prst="rect">
            <a:avLst/>
          </a:prstGeom>
        </p:spPr>
        <p:txBody>
          <a:bodyPr wrap="square">
            <a:spAutoFit/>
          </a:bodyPr>
          <a:lstStyle/>
          <a:p>
            <a:r>
              <a:rPr lang="en-GB" b="1" u="sng" dirty="0"/>
              <a:t>4.4. </a:t>
            </a:r>
            <a:r>
              <a:rPr lang="fr-FR" b="1" u="sng" dirty="0"/>
              <a:t>Grille d'interview axée sur les objectifs : Écouter les enfants </a:t>
            </a:r>
            <a:endParaRPr lang="fr-BE" b="1" u="sng" dirty="0"/>
          </a:p>
          <a:p>
            <a:endParaRPr lang="fr-BE" b="1" u="sng" dirty="0"/>
          </a:p>
        </p:txBody>
      </p:sp>
      <p:sp>
        <p:nvSpPr>
          <p:cNvPr id="17" name="ZoneTexte 16"/>
          <p:cNvSpPr txBox="1"/>
          <p:nvPr/>
        </p:nvSpPr>
        <p:spPr>
          <a:xfrm>
            <a:off x="3011027" y="1991711"/>
            <a:ext cx="5566251" cy="3693319"/>
          </a:xfrm>
          <a:prstGeom prst="rect">
            <a:avLst/>
          </a:prstGeom>
          <a:noFill/>
        </p:spPr>
        <p:txBody>
          <a:bodyPr wrap="square" rtlCol="0">
            <a:spAutoFit/>
          </a:bodyPr>
          <a:lstStyle/>
          <a:p>
            <a:pPr>
              <a:lnSpc>
                <a:spcPct val="200000"/>
              </a:lnSpc>
            </a:pPr>
            <a:r>
              <a:rPr lang="fr-BE" i="1" dirty="0"/>
              <a:t> </a:t>
            </a:r>
            <a:r>
              <a:rPr lang="en-US" i="1" dirty="0"/>
              <a:t>I. Introduction</a:t>
            </a:r>
          </a:p>
          <a:p>
            <a:pPr>
              <a:lnSpc>
                <a:spcPct val="200000"/>
              </a:lnSpc>
            </a:pPr>
            <a:r>
              <a:rPr lang="en-US" i="1" dirty="0"/>
              <a:t>II. Faits / </a:t>
            </a:r>
            <a:r>
              <a:rPr lang="en-US" i="1" dirty="0" err="1"/>
              <a:t>expérience</a:t>
            </a:r>
            <a:endParaRPr lang="en-US" i="1" dirty="0"/>
          </a:p>
          <a:p>
            <a:pPr>
              <a:lnSpc>
                <a:spcPct val="200000"/>
              </a:lnSpc>
            </a:pPr>
            <a:r>
              <a:rPr lang="en-US" i="1" dirty="0"/>
              <a:t>III. </a:t>
            </a:r>
            <a:r>
              <a:rPr lang="fr-FR" i="1" dirty="0"/>
              <a:t>Conviction/ interprétation/ sens</a:t>
            </a:r>
          </a:p>
          <a:p>
            <a:pPr>
              <a:lnSpc>
                <a:spcPct val="200000"/>
              </a:lnSpc>
            </a:pPr>
            <a:r>
              <a:rPr lang="fr-FR" i="1" dirty="0"/>
              <a:t>IV. Décision/ objectif</a:t>
            </a:r>
          </a:p>
          <a:p>
            <a:pPr>
              <a:lnSpc>
                <a:spcPct val="200000"/>
              </a:lnSpc>
            </a:pPr>
            <a:r>
              <a:rPr lang="fr-FR" i="1" dirty="0"/>
              <a:t>V. Réaction/ comportement</a:t>
            </a:r>
            <a:endParaRPr lang="en-US" i="1" dirty="0"/>
          </a:p>
          <a:p>
            <a:pPr>
              <a:lnSpc>
                <a:spcPct val="200000"/>
              </a:lnSpc>
            </a:pPr>
            <a:r>
              <a:rPr lang="en-US" i="1" dirty="0"/>
              <a:t>VI. </a:t>
            </a:r>
            <a:r>
              <a:rPr lang="fr-BE" i="1" dirty="0"/>
              <a:t>Conclure</a:t>
            </a:r>
          </a:p>
          <a:p>
            <a:endParaRPr lang="en-GB" i="1" dirty="0"/>
          </a:p>
        </p:txBody>
      </p:sp>
      <p:pic>
        <p:nvPicPr>
          <p:cNvPr id="8" name="Image 7"/>
          <p:cNvPicPr>
            <a:picLocks noChangeAspect="1"/>
          </p:cNvPicPr>
          <p:nvPr/>
        </p:nvPicPr>
        <p:blipFill>
          <a:blip r:embed="rId4"/>
          <a:stretch>
            <a:fillRect/>
          </a:stretch>
        </p:blipFill>
        <p:spPr>
          <a:xfrm>
            <a:off x="7647899" y="2347247"/>
            <a:ext cx="3114675" cy="2952750"/>
          </a:xfrm>
          <a:prstGeom prst="rect">
            <a:avLst/>
          </a:prstGeom>
        </p:spPr>
      </p:pic>
      <p:sp>
        <p:nvSpPr>
          <p:cNvPr id="12" name="ZoneTexte 11">
            <a:extLst>
              <a:ext uri="{FF2B5EF4-FFF2-40B4-BE49-F238E27FC236}">
                <a16:creationId xmlns:a16="http://schemas.microsoft.com/office/drawing/2014/main" id="{8909086B-EE1A-495C-8F1D-4FD88B191925}"/>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ZoneTexte 15">
            <a:extLst>
              <a:ext uri="{FF2B5EF4-FFF2-40B4-BE49-F238E27FC236}">
                <a16:creationId xmlns:a16="http://schemas.microsoft.com/office/drawing/2014/main" id="{ED5D8B1D-519E-4EC8-BFE7-33C9C98B0407}"/>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18" name="ZoneTexte 17">
            <a:extLst>
              <a:ext uri="{FF2B5EF4-FFF2-40B4-BE49-F238E27FC236}">
                <a16:creationId xmlns:a16="http://schemas.microsoft.com/office/drawing/2014/main" id="{5622199B-CB86-4842-89F6-C6ECE81BA7D5}"/>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19" name="Sous-titre 2">
            <a:extLst>
              <a:ext uri="{FF2B5EF4-FFF2-40B4-BE49-F238E27FC236}">
                <a16:creationId xmlns:a16="http://schemas.microsoft.com/office/drawing/2014/main" id="{980BD094-6803-49E0-BD98-93A979667BD5}"/>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EC3CEAC2-D077-7D43-FED9-91B2C3BEB6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679626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fr-FR" b="1" u="sng" dirty="0"/>
              <a:t>Dépasser un comportement négatif</a:t>
            </a:r>
            <a:r>
              <a:rPr lang="fr-BE" b="1" u="sng" dirty="0"/>
              <a:t> </a:t>
            </a:r>
          </a:p>
          <a:p>
            <a:endParaRPr lang="fr-BE" b="1" u="sng" dirty="0"/>
          </a:p>
          <a:p>
            <a:endParaRPr lang="fr-BE" b="1" u="sng" dirty="0"/>
          </a:p>
        </p:txBody>
      </p:sp>
      <p:sp>
        <p:nvSpPr>
          <p:cNvPr id="17" name="ZoneTexte 16"/>
          <p:cNvSpPr txBox="1"/>
          <p:nvPr/>
        </p:nvSpPr>
        <p:spPr>
          <a:xfrm>
            <a:off x="3794486" y="2341585"/>
            <a:ext cx="7529209" cy="923330"/>
          </a:xfrm>
          <a:prstGeom prst="rect">
            <a:avLst/>
          </a:prstGeom>
          <a:noFill/>
        </p:spPr>
        <p:txBody>
          <a:bodyPr wrap="square" rtlCol="0">
            <a:spAutoFit/>
          </a:bodyPr>
          <a:lstStyle/>
          <a:p>
            <a:r>
              <a:rPr lang="fr-BE" i="1" dirty="0"/>
              <a:t>Comment réagir si un enfant présente une attitude apathique, s’il ou elle est indifférent ? </a:t>
            </a:r>
            <a:endParaRPr lang="fr-BE" sz="2000" b="1" dirty="0"/>
          </a:p>
          <a:p>
            <a:endParaRPr lang="en-GB" i="1" dirty="0"/>
          </a:p>
        </p:txBody>
      </p:sp>
      <p:pic>
        <p:nvPicPr>
          <p:cNvPr id="10" name="Image 9"/>
          <p:cNvPicPr>
            <a:picLocks noChangeAspect="1"/>
          </p:cNvPicPr>
          <p:nvPr/>
        </p:nvPicPr>
        <p:blipFill>
          <a:blip r:embed="rId4"/>
          <a:stretch>
            <a:fillRect/>
          </a:stretch>
        </p:blipFill>
        <p:spPr>
          <a:xfrm>
            <a:off x="5160638" y="3058287"/>
            <a:ext cx="3266757" cy="1921622"/>
          </a:xfrm>
          <a:prstGeom prst="rect">
            <a:avLst/>
          </a:prstGeom>
        </p:spPr>
      </p:pic>
      <p:sp>
        <p:nvSpPr>
          <p:cNvPr id="12" name="ZoneTexte 11">
            <a:extLst>
              <a:ext uri="{FF2B5EF4-FFF2-40B4-BE49-F238E27FC236}">
                <a16:creationId xmlns:a16="http://schemas.microsoft.com/office/drawing/2014/main" id="{8925FB1B-DCA8-4240-A364-0138915B28B3}"/>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ZoneTexte 15">
            <a:extLst>
              <a:ext uri="{FF2B5EF4-FFF2-40B4-BE49-F238E27FC236}">
                <a16:creationId xmlns:a16="http://schemas.microsoft.com/office/drawing/2014/main" id="{20336A8E-463B-4597-BA1C-55B02C898DA4}"/>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18" name="ZoneTexte 17">
            <a:extLst>
              <a:ext uri="{FF2B5EF4-FFF2-40B4-BE49-F238E27FC236}">
                <a16:creationId xmlns:a16="http://schemas.microsoft.com/office/drawing/2014/main" id="{FE67CC92-64E8-4313-B119-9CAF6993BFB3}"/>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19" name="Sous-titre 2">
            <a:extLst>
              <a:ext uri="{FF2B5EF4-FFF2-40B4-BE49-F238E27FC236}">
                <a16:creationId xmlns:a16="http://schemas.microsoft.com/office/drawing/2014/main" id="{E69F65D8-4445-44B1-8412-8EED9A3DF381}"/>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889C60DC-4A12-238E-B121-20857E6A7E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481454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3477752" y="1452190"/>
            <a:ext cx="8032111" cy="3970318"/>
          </a:xfrm>
          <a:prstGeom prst="rect">
            <a:avLst/>
          </a:prstGeom>
          <a:noFill/>
        </p:spPr>
        <p:txBody>
          <a:bodyPr wrap="square" rtlCol="0">
            <a:spAutoFit/>
          </a:bodyPr>
          <a:lstStyle/>
          <a:p>
            <a:r>
              <a:rPr lang="fr-FR" i="1" dirty="0"/>
              <a:t>Si un enfant affiche une attitude apathique, voire indifférente : </a:t>
            </a:r>
          </a:p>
          <a:p>
            <a:pPr algn="just"/>
            <a:r>
              <a:rPr lang="fr-FR" i="1" dirty="0"/>
              <a:t>- s'intéresser à sa vie personnelle </a:t>
            </a:r>
          </a:p>
          <a:p>
            <a:pPr algn="just"/>
            <a:r>
              <a:rPr lang="fr-FR" i="1" dirty="0"/>
              <a:t>- lui expliquer les conséquences de son comportement </a:t>
            </a:r>
          </a:p>
          <a:p>
            <a:pPr algn="just"/>
            <a:r>
              <a:rPr lang="fr-FR" i="1" dirty="0"/>
              <a:t>- continuez à poser des questions </a:t>
            </a:r>
          </a:p>
          <a:p>
            <a:pPr algn="just"/>
            <a:r>
              <a:rPr lang="fr-FR" i="1" dirty="0"/>
              <a:t>- parlez-lui de vous </a:t>
            </a:r>
          </a:p>
          <a:p>
            <a:pPr algn="just"/>
            <a:r>
              <a:rPr lang="fr-FR" i="1" dirty="0"/>
              <a:t>- demandez-lui ce qui se passe bien </a:t>
            </a:r>
          </a:p>
          <a:p>
            <a:pPr algn="just"/>
            <a:r>
              <a:rPr lang="fr-FR" i="1" dirty="0"/>
              <a:t>- posez des questions indirectes (par exemple, au lieu de demander "Où habites-tu ?", demandez "Pourrais-tu me dire où tu habites ?) </a:t>
            </a:r>
          </a:p>
          <a:p>
            <a:pPr algn="just"/>
            <a:r>
              <a:rPr lang="fr-FR" i="1" dirty="0"/>
              <a:t>- utiliser l'humour </a:t>
            </a:r>
          </a:p>
          <a:p>
            <a:pPr algn="just"/>
            <a:r>
              <a:rPr lang="fr-FR" i="1" dirty="0"/>
              <a:t>- précisez que c'est à l'enfant de communiquer avec vous (par exemple, "si tu n'es pas intéressé, nous pouvons arrêter cette conversation") </a:t>
            </a:r>
          </a:p>
          <a:p>
            <a:pPr algn="just"/>
            <a:r>
              <a:rPr lang="fr-FR" i="1" dirty="0"/>
              <a:t>- se concentrer sur les centres d'intérêt de l'enfant </a:t>
            </a:r>
          </a:p>
          <a:p>
            <a:pPr algn="just"/>
            <a:r>
              <a:rPr lang="fr-FR" i="1" dirty="0"/>
              <a:t>- donnez à l'enfant la possibilité et la responsabilité de parler. Ne comblez pas rapidement les silences. </a:t>
            </a:r>
            <a:endParaRPr lang="en-GB" i="1" dirty="0"/>
          </a:p>
        </p:txBody>
      </p:sp>
      <p:sp>
        <p:nvSpPr>
          <p:cNvPr id="10" name="ZoneTexte 9">
            <a:extLst>
              <a:ext uri="{FF2B5EF4-FFF2-40B4-BE49-F238E27FC236}">
                <a16:creationId xmlns:a16="http://schemas.microsoft.com/office/drawing/2014/main" id="{4AC5910C-69F9-40C8-9304-436A7A26C5B3}"/>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3" name="Rectangle 12">
            <a:extLst>
              <a:ext uri="{FF2B5EF4-FFF2-40B4-BE49-F238E27FC236}">
                <a16:creationId xmlns:a16="http://schemas.microsoft.com/office/drawing/2014/main" id="{79D7682C-78BE-4BDC-8500-82EAD0F0794B}"/>
              </a:ext>
            </a:extLst>
          </p:cNvPr>
          <p:cNvSpPr/>
          <p:nvPr/>
        </p:nvSpPr>
        <p:spPr>
          <a:xfrm>
            <a:off x="5266649" y="1027230"/>
            <a:ext cx="6096000" cy="923330"/>
          </a:xfrm>
          <a:prstGeom prst="rect">
            <a:avLst/>
          </a:prstGeom>
        </p:spPr>
        <p:txBody>
          <a:bodyPr>
            <a:spAutoFit/>
          </a:bodyPr>
          <a:lstStyle/>
          <a:p>
            <a:r>
              <a:rPr lang="fr-BE" b="1" u="sng" dirty="0"/>
              <a:t>4.5. </a:t>
            </a:r>
            <a:r>
              <a:rPr lang="fr-FR" b="1" u="sng" dirty="0"/>
              <a:t>Dépasser un comportement négatif</a:t>
            </a:r>
            <a:r>
              <a:rPr lang="fr-BE" b="1" u="sng" dirty="0"/>
              <a:t> </a:t>
            </a:r>
          </a:p>
          <a:p>
            <a:endParaRPr lang="fr-BE" b="1" u="sng" dirty="0"/>
          </a:p>
          <a:p>
            <a:endParaRPr lang="fr-BE" b="1" u="sng" dirty="0"/>
          </a:p>
        </p:txBody>
      </p:sp>
      <p:sp>
        <p:nvSpPr>
          <p:cNvPr id="16" name="ZoneTexte 15">
            <a:extLst>
              <a:ext uri="{FF2B5EF4-FFF2-40B4-BE49-F238E27FC236}">
                <a16:creationId xmlns:a16="http://schemas.microsoft.com/office/drawing/2014/main" id="{36CC8493-0AAA-4382-994F-792AF78A5C8F}"/>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18" name="ZoneTexte 17">
            <a:extLst>
              <a:ext uri="{FF2B5EF4-FFF2-40B4-BE49-F238E27FC236}">
                <a16:creationId xmlns:a16="http://schemas.microsoft.com/office/drawing/2014/main" id="{055D908F-B554-477F-BB07-8E4CECC29782}"/>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19" name="Sous-titre 2">
            <a:extLst>
              <a:ext uri="{FF2B5EF4-FFF2-40B4-BE49-F238E27FC236}">
                <a16:creationId xmlns:a16="http://schemas.microsoft.com/office/drawing/2014/main" id="{859C11F2-8023-42C9-A646-58D275BF2C63}"/>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CE74B649-4678-8552-1856-B0958EDCE3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255889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7" name="ZoneTexte 16"/>
          <p:cNvSpPr txBox="1"/>
          <p:nvPr/>
        </p:nvSpPr>
        <p:spPr>
          <a:xfrm>
            <a:off x="4938983" y="1921349"/>
            <a:ext cx="4542641" cy="646331"/>
          </a:xfrm>
          <a:prstGeom prst="rect">
            <a:avLst/>
          </a:prstGeom>
          <a:noFill/>
        </p:spPr>
        <p:txBody>
          <a:bodyPr wrap="square" rtlCol="0">
            <a:spAutoFit/>
          </a:bodyPr>
          <a:lstStyle/>
          <a:p>
            <a:r>
              <a:rPr lang="en-US" b="1" dirty="0"/>
              <a:t>Comment </a:t>
            </a:r>
            <a:r>
              <a:rPr lang="en-US" b="1" dirty="0" err="1"/>
              <a:t>réagir</a:t>
            </a:r>
            <a:r>
              <a:rPr lang="en-US" b="1" dirty="0"/>
              <a:t> </a:t>
            </a:r>
            <a:r>
              <a:rPr lang="en-US" b="1" dirty="0" err="1"/>
              <a:t>si</a:t>
            </a:r>
            <a:r>
              <a:rPr lang="en-US" b="1" dirty="0"/>
              <a:t> </a:t>
            </a:r>
            <a:r>
              <a:rPr lang="en-US" b="1" dirty="0" err="1"/>
              <a:t>l’enfant</a:t>
            </a:r>
            <a:r>
              <a:rPr lang="en-US" b="1" dirty="0"/>
              <a:t> </a:t>
            </a:r>
            <a:r>
              <a:rPr lang="en-US" b="1" dirty="0" err="1"/>
              <a:t>nie</a:t>
            </a:r>
            <a:r>
              <a:rPr lang="en-US" b="1" dirty="0"/>
              <a:t> le </a:t>
            </a:r>
            <a:r>
              <a:rPr lang="en-US" b="1" dirty="0" err="1"/>
              <a:t>problème</a:t>
            </a:r>
            <a:r>
              <a:rPr lang="en-US" b="1" dirty="0"/>
              <a:t> ?  </a:t>
            </a:r>
            <a:endParaRPr lang="fr-BE" sz="2000" b="1" dirty="0"/>
          </a:p>
          <a:p>
            <a:endParaRPr lang="en-GB" i="1" dirty="0"/>
          </a:p>
        </p:txBody>
      </p:sp>
      <p:pic>
        <p:nvPicPr>
          <p:cNvPr id="2" name="Image 1"/>
          <p:cNvPicPr>
            <a:picLocks noChangeAspect="1"/>
          </p:cNvPicPr>
          <p:nvPr/>
        </p:nvPicPr>
        <p:blipFill>
          <a:blip r:embed="rId4"/>
          <a:stretch>
            <a:fillRect/>
          </a:stretch>
        </p:blipFill>
        <p:spPr>
          <a:xfrm>
            <a:off x="9179534" y="3540643"/>
            <a:ext cx="2695575" cy="1733550"/>
          </a:xfrm>
          <a:prstGeom prst="rect">
            <a:avLst/>
          </a:prstGeom>
        </p:spPr>
      </p:pic>
      <p:pic>
        <p:nvPicPr>
          <p:cNvPr id="12" name="Image 11"/>
          <p:cNvPicPr>
            <a:picLocks noChangeAspect="1"/>
          </p:cNvPicPr>
          <p:nvPr/>
        </p:nvPicPr>
        <p:blipFill>
          <a:blip r:embed="rId5"/>
          <a:stretch>
            <a:fillRect/>
          </a:stretch>
        </p:blipFill>
        <p:spPr>
          <a:xfrm>
            <a:off x="5427924" y="2619201"/>
            <a:ext cx="3266757" cy="1921622"/>
          </a:xfrm>
          <a:prstGeom prst="rect">
            <a:avLst/>
          </a:prstGeom>
        </p:spPr>
      </p:pic>
      <p:sp>
        <p:nvSpPr>
          <p:cNvPr id="13" name="ZoneTexte 12">
            <a:extLst>
              <a:ext uri="{FF2B5EF4-FFF2-40B4-BE49-F238E27FC236}">
                <a16:creationId xmlns:a16="http://schemas.microsoft.com/office/drawing/2014/main" id="{B35355BF-6D3A-4867-99AE-153D3741D90B}"/>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8" name="Rectangle 17">
            <a:extLst>
              <a:ext uri="{FF2B5EF4-FFF2-40B4-BE49-F238E27FC236}">
                <a16:creationId xmlns:a16="http://schemas.microsoft.com/office/drawing/2014/main" id="{7D91E24D-FD15-46A0-9525-2BA431B3BA86}"/>
              </a:ext>
            </a:extLst>
          </p:cNvPr>
          <p:cNvSpPr/>
          <p:nvPr/>
        </p:nvSpPr>
        <p:spPr>
          <a:xfrm>
            <a:off x="4599899" y="1317719"/>
            <a:ext cx="6096000" cy="369332"/>
          </a:xfrm>
          <a:prstGeom prst="rect">
            <a:avLst/>
          </a:prstGeom>
        </p:spPr>
        <p:txBody>
          <a:bodyPr>
            <a:spAutoFit/>
          </a:bodyPr>
          <a:lstStyle/>
          <a:p>
            <a:r>
              <a:rPr lang="fr-BE" b="1" u="sng" dirty="0"/>
              <a:t>4.5. </a:t>
            </a:r>
            <a:r>
              <a:rPr lang="fr-FR" b="1" u="sng" dirty="0"/>
              <a:t>Dépasser un comportement négatif</a:t>
            </a:r>
            <a:r>
              <a:rPr lang="fr-BE" b="1" u="sng" dirty="0"/>
              <a:t> </a:t>
            </a:r>
          </a:p>
        </p:txBody>
      </p:sp>
      <p:sp>
        <p:nvSpPr>
          <p:cNvPr id="19" name="ZoneTexte 18">
            <a:extLst>
              <a:ext uri="{FF2B5EF4-FFF2-40B4-BE49-F238E27FC236}">
                <a16:creationId xmlns:a16="http://schemas.microsoft.com/office/drawing/2014/main" id="{4B39635E-86B8-4039-8E40-1A9C62C40CB6}"/>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20" name="ZoneTexte 19">
            <a:extLst>
              <a:ext uri="{FF2B5EF4-FFF2-40B4-BE49-F238E27FC236}">
                <a16:creationId xmlns:a16="http://schemas.microsoft.com/office/drawing/2014/main" id="{D99335B7-DBE9-4795-BB77-BCD0C89D688C}"/>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21" name="Sous-titre 2">
            <a:extLst>
              <a:ext uri="{FF2B5EF4-FFF2-40B4-BE49-F238E27FC236}">
                <a16:creationId xmlns:a16="http://schemas.microsoft.com/office/drawing/2014/main" id="{A9AF62F5-DD17-4A60-8BF3-88C703F06F81}"/>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3" name="Image 2" descr="Une image contenant texte&#10;&#10;Description générée automatiquement">
            <a:extLst>
              <a:ext uri="{FF2B5EF4-FFF2-40B4-BE49-F238E27FC236}">
                <a16:creationId xmlns:a16="http://schemas.microsoft.com/office/drawing/2014/main" id="{2B1D570C-73AD-9A19-3334-8C43A5F416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62136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2879387" y="23065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600" dirty="0">
                <a:solidFill>
                  <a:srgbClr val="FF9933"/>
                </a:solidFill>
              </a:rPr>
              <a:t>Partie 1 – Jeu de rôle</a:t>
            </a:r>
          </a:p>
        </p:txBody>
      </p:sp>
      <p:pic>
        <p:nvPicPr>
          <p:cNvPr id="10" name="Image 9"/>
          <p:cNvPicPr/>
          <p:nvPr/>
        </p:nvPicPr>
        <p:blipFill>
          <a:blip r:embed="rId4"/>
          <a:stretch>
            <a:fillRect/>
          </a:stretch>
        </p:blipFill>
        <p:spPr>
          <a:xfrm>
            <a:off x="2301780" y="3883051"/>
            <a:ext cx="1589606" cy="1332660"/>
          </a:xfrm>
          <a:prstGeom prst="rect">
            <a:avLst/>
          </a:prstGeom>
        </p:spPr>
      </p:pic>
      <p:sp>
        <p:nvSpPr>
          <p:cNvPr id="12" name="ZoneTexte 11">
            <a:extLst>
              <a:ext uri="{FF2B5EF4-FFF2-40B4-BE49-F238E27FC236}">
                <a16:creationId xmlns:a16="http://schemas.microsoft.com/office/drawing/2014/main" id="{31378776-A142-408E-9964-67E8A49530E5}"/>
              </a:ext>
            </a:extLst>
          </p:cNvPr>
          <p:cNvSpPr txBox="1"/>
          <p:nvPr/>
        </p:nvSpPr>
        <p:spPr>
          <a:xfrm>
            <a:off x="4046270" y="4133125"/>
            <a:ext cx="2088348" cy="369332"/>
          </a:xfrm>
          <a:prstGeom prst="rect">
            <a:avLst/>
          </a:prstGeom>
          <a:noFill/>
        </p:spPr>
        <p:txBody>
          <a:bodyPr wrap="square" rtlCol="0">
            <a:spAutoFit/>
          </a:bodyPr>
          <a:lstStyle/>
          <a:p>
            <a:r>
              <a:rPr lang="en-GB" dirty="0">
                <a:solidFill>
                  <a:prstClr val="black"/>
                </a:solidFill>
              </a:rPr>
              <a:t>1 </a:t>
            </a:r>
            <a:r>
              <a:rPr lang="en-GB" dirty="0" err="1">
                <a:solidFill>
                  <a:prstClr val="black"/>
                </a:solidFill>
              </a:rPr>
              <a:t>heure</a:t>
            </a:r>
            <a:endParaRPr lang="en-GB" dirty="0">
              <a:solidFill>
                <a:prstClr val="black"/>
              </a:solidFill>
            </a:endParaRPr>
          </a:p>
        </p:txBody>
      </p:sp>
      <p:pic>
        <p:nvPicPr>
          <p:cNvPr id="2" name="Image 1"/>
          <p:cNvPicPr>
            <a:picLocks noChangeAspect="1"/>
          </p:cNvPicPr>
          <p:nvPr/>
        </p:nvPicPr>
        <p:blipFill>
          <a:blip r:embed="rId5"/>
          <a:stretch>
            <a:fillRect/>
          </a:stretch>
        </p:blipFill>
        <p:spPr>
          <a:xfrm>
            <a:off x="6794565" y="1638850"/>
            <a:ext cx="2244632" cy="2273409"/>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AAC7171A-6651-7023-8818-6A42AF8D44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247194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3178312" y="1657642"/>
            <a:ext cx="6573928" cy="3693319"/>
          </a:xfrm>
          <a:prstGeom prst="rect">
            <a:avLst/>
          </a:prstGeom>
          <a:noFill/>
        </p:spPr>
        <p:txBody>
          <a:bodyPr wrap="square" rtlCol="0">
            <a:spAutoFit/>
          </a:bodyPr>
          <a:lstStyle/>
          <a:p>
            <a:r>
              <a:rPr lang="fr-FR" i="1" dirty="0"/>
              <a:t>Si l'enfant nie le problème : </a:t>
            </a:r>
          </a:p>
          <a:p>
            <a:pPr algn="just"/>
            <a:r>
              <a:rPr lang="fr-FR" i="1" dirty="0"/>
              <a:t>- Essayez de trouver la cause de ce déni </a:t>
            </a:r>
          </a:p>
          <a:p>
            <a:pPr algn="just"/>
            <a:r>
              <a:rPr lang="fr-FR" i="1" dirty="0"/>
              <a:t>- Invitez l'enfant à prendre la responsabilité de communiquer sur le problème (par exemple, "nous pouvons tout simplement arrêter s'il n'y a vraiment aucun problème")</a:t>
            </a:r>
          </a:p>
          <a:p>
            <a:pPr algn="just"/>
            <a:r>
              <a:rPr lang="fr-FR" i="1" dirty="0"/>
              <a:t>- Sinon, montrez votre étonnement face au déni du problème </a:t>
            </a:r>
          </a:p>
          <a:p>
            <a:pPr algn="just"/>
            <a:r>
              <a:rPr lang="fr-FR" i="1" dirty="0"/>
              <a:t>- Confrontez l'enfant avec les faits </a:t>
            </a:r>
          </a:p>
          <a:p>
            <a:pPr algn="just"/>
            <a:r>
              <a:rPr lang="fr-FR" i="1" dirty="0"/>
              <a:t>- Laissez l'enfant prendre l'initiative </a:t>
            </a:r>
          </a:p>
          <a:p>
            <a:pPr algn="just"/>
            <a:r>
              <a:rPr lang="fr-FR" i="1" dirty="0"/>
              <a:t>- Demandez-lui comment il perçoit la situation. </a:t>
            </a:r>
          </a:p>
          <a:p>
            <a:pPr algn="just"/>
            <a:r>
              <a:rPr lang="fr-FR" i="1" dirty="0"/>
              <a:t>- Veillez à parler également avec l'enfant de choses positives ou de choses qu'il gère bien. </a:t>
            </a:r>
          </a:p>
          <a:p>
            <a:pPr algn="just"/>
            <a:r>
              <a:rPr lang="fr-FR" i="1" dirty="0"/>
              <a:t>- Mettez l'accent sur les centres d'intérêt de l'enfant en discutant avec lui. </a:t>
            </a:r>
            <a:endParaRPr lang="en-GB" i="1" dirty="0"/>
          </a:p>
        </p:txBody>
      </p:sp>
      <p:pic>
        <p:nvPicPr>
          <p:cNvPr id="2" name="Image 1"/>
          <p:cNvPicPr>
            <a:picLocks noChangeAspect="1"/>
          </p:cNvPicPr>
          <p:nvPr/>
        </p:nvPicPr>
        <p:blipFill>
          <a:blip r:embed="rId4"/>
          <a:stretch>
            <a:fillRect/>
          </a:stretch>
        </p:blipFill>
        <p:spPr>
          <a:xfrm>
            <a:off x="9822403" y="3540643"/>
            <a:ext cx="2052706" cy="1320115"/>
          </a:xfrm>
          <a:prstGeom prst="rect">
            <a:avLst/>
          </a:prstGeom>
        </p:spPr>
      </p:pic>
      <p:sp>
        <p:nvSpPr>
          <p:cNvPr id="12" name="ZoneTexte 11">
            <a:extLst>
              <a:ext uri="{FF2B5EF4-FFF2-40B4-BE49-F238E27FC236}">
                <a16:creationId xmlns:a16="http://schemas.microsoft.com/office/drawing/2014/main" id="{873F2CFD-485D-490C-AF2B-8AA401B0F244}"/>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Rectangle 15">
            <a:extLst>
              <a:ext uri="{FF2B5EF4-FFF2-40B4-BE49-F238E27FC236}">
                <a16:creationId xmlns:a16="http://schemas.microsoft.com/office/drawing/2014/main" id="{2BDA615A-8F34-42F4-A34D-0094D50760CE}"/>
              </a:ext>
            </a:extLst>
          </p:cNvPr>
          <p:cNvSpPr/>
          <p:nvPr/>
        </p:nvSpPr>
        <p:spPr>
          <a:xfrm>
            <a:off x="4599899" y="1317719"/>
            <a:ext cx="6096000" cy="923330"/>
          </a:xfrm>
          <a:prstGeom prst="rect">
            <a:avLst/>
          </a:prstGeom>
        </p:spPr>
        <p:txBody>
          <a:bodyPr>
            <a:spAutoFit/>
          </a:bodyPr>
          <a:lstStyle/>
          <a:p>
            <a:r>
              <a:rPr lang="fr-BE" b="1" u="sng" dirty="0"/>
              <a:t>4.5. </a:t>
            </a:r>
            <a:r>
              <a:rPr lang="fr-FR" b="1" u="sng" dirty="0"/>
              <a:t>Dépasser un comportement négatif</a:t>
            </a:r>
            <a:r>
              <a:rPr lang="fr-BE" b="1" u="sng" dirty="0"/>
              <a:t> </a:t>
            </a:r>
          </a:p>
          <a:p>
            <a:endParaRPr lang="fr-BE" b="1" u="sng" dirty="0"/>
          </a:p>
          <a:p>
            <a:endParaRPr lang="fr-BE" b="1" u="sng" dirty="0"/>
          </a:p>
        </p:txBody>
      </p:sp>
      <p:sp>
        <p:nvSpPr>
          <p:cNvPr id="18" name="ZoneTexte 17">
            <a:extLst>
              <a:ext uri="{FF2B5EF4-FFF2-40B4-BE49-F238E27FC236}">
                <a16:creationId xmlns:a16="http://schemas.microsoft.com/office/drawing/2014/main" id="{258F2EF8-3419-4218-8357-3A5FC2B293D9}"/>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19" name="ZoneTexte 18">
            <a:extLst>
              <a:ext uri="{FF2B5EF4-FFF2-40B4-BE49-F238E27FC236}">
                <a16:creationId xmlns:a16="http://schemas.microsoft.com/office/drawing/2014/main" id="{370A73E8-9F85-438C-937D-0D7732C7F2C7}"/>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20" name="Sous-titre 2">
            <a:extLst>
              <a:ext uri="{FF2B5EF4-FFF2-40B4-BE49-F238E27FC236}">
                <a16:creationId xmlns:a16="http://schemas.microsoft.com/office/drawing/2014/main" id="{1D9AC02B-7306-4750-8EE7-AE31C694088E}"/>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4" name="Image 3" descr="Une image contenant texte&#10;&#10;Description générée automatiquement">
            <a:extLst>
              <a:ext uri="{FF2B5EF4-FFF2-40B4-BE49-F238E27FC236}">
                <a16:creationId xmlns:a16="http://schemas.microsoft.com/office/drawing/2014/main" id="{28644DE0-0217-6D42-5FD6-673CDC77A4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390993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3151534" y="2118069"/>
            <a:ext cx="6345277" cy="2585323"/>
          </a:xfrm>
          <a:prstGeom prst="rect">
            <a:avLst/>
          </a:prstGeom>
          <a:noFill/>
        </p:spPr>
        <p:txBody>
          <a:bodyPr wrap="square" rtlCol="0">
            <a:spAutoFit/>
          </a:bodyPr>
          <a:lstStyle/>
          <a:p>
            <a:r>
              <a:rPr lang="fr-FR" b="1" u="sng" dirty="0"/>
              <a:t>Si l'enfant ne coopère pas et a besoin d'être motivé : </a:t>
            </a:r>
          </a:p>
          <a:p>
            <a:pPr marL="285750" indent="-285750" algn="just">
              <a:buFont typeface="Arial" panose="020B0604020202020204" pitchFamily="34" charset="0"/>
              <a:buChar char="•"/>
            </a:pPr>
            <a:r>
              <a:rPr lang="fr-FR" dirty="0"/>
              <a:t>Faites comprendre à l'enfant qu'il a besoin de communiquer pour progresser : "alors nous sommes bloqués, nous devons abandonner". </a:t>
            </a:r>
          </a:p>
          <a:p>
            <a:pPr marL="285750" indent="-285750" algn="just">
              <a:buFont typeface="Arial" panose="020B0604020202020204" pitchFamily="34" charset="0"/>
              <a:buChar char="•"/>
            </a:pPr>
            <a:r>
              <a:rPr lang="fr-FR" dirty="0"/>
              <a:t>Expliquez à l'enfant les conséquences d'un manque de coopération. </a:t>
            </a:r>
          </a:p>
          <a:p>
            <a:pPr marL="285750" indent="-285750" algn="just">
              <a:buFont typeface="Arial" panose="020B0604020202020204" pitchFamily="34" charset="0"/>
              <a:buChar char="•"/>
            </a:pPr>
            <a:r>
              <a:rPr lang="fr-FR" dirty="0"/>
              <a:t>Expliquer les "avantages" de la coopération </a:t>
            </a:r>
          </a:p>
          <a:p>
            <a:pPr marL="285750" indent="-285750" algn="just">
              <a:buFont typeface="Arial" panose="020B0604020202020204" pitchFamily="34" charset="0"/>
              <a:buChar char="•"/>
            </a:pPr>
            <a:r>
              <a:rPr lang="fr-FR" dirty="0"/>
              <a:t>Complimentez l'enfant, le cas échéant </a:t>
            </a:r>
            <a:r>
              <a:rPr lang="en-US" dirty="0"/>
              <a:t> </a:t>
            </a:r>
            <a:endParaRPr lang="fr-BE" sz="2000" dirty="0"/>
          </a:p>
          <a:p>
            <a:endParaRPr lang="en-GB" i="1" dirty="0"/>
          </a:p>
        </p:txBody>
      </p:sp>
      <p:pic>
        <p:nvPicPr>
          <p:cNvPr id="4" name="Image 3"/>
          <p:cNvPicPr>
            <a:picLocks noChangeAspect="1"/>
          </p:cNvPicPr>
          <p:nvPr/>
        </p:nvPicPr>
        <p:blipFill>
          <a:blip r:embed="rId4"/>
          <a:stretch>
            <a:fillRect/>
          </a:stretch>
        </p:blipFill>
        <p:spPr>
          <a:xfrm>
            <a:off x="9344548" y="3133601"/>
            <a:ext cx="2066925" cy="2257425"/>
          </a:xfrm>
          <a:prstGeom prst="rect">
            <a:avLst/>
          </a:prstGeom>
        </p:spPr>
      </p:pic>
      <p:sp>
        <p:nvSpPr>
          <p:cNvPr id="12" name="ZoneTexte 11">
            <a:extLst>
              <a:ext uri="{FF2B5EF4-FFF2-40B4-BE49-F238E27FC236}">
                <a16:creationId xmlns:a16="http://schemas.microsoft.com/office/drawing/2014/main" id="{8C65922E-00D3-40E1-9464-67D5A4CEBADC}"/>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Rectangle 15">
            <a:extLst>
              <a:ext uri="{FF2B5EF4-FFF2-40B4-BE49-F238E27FC236}">
                <a16:creationId xmlns:a16="http://schemas.microsoft.com/office/drawing/2014/main" id="{9DC8A762-417F-4F1B-87B3-5A3007524EA9}"/>
              </a:ext>
            </a:extLst>
          </p:cNvPr>
          <p:cNvSpPr/>
          <p:nvPr/>
        </p:nvSpPr>
        <p:spPr>
          <a:xfrm>
            <a:off x="4599899" y="1317719"/>
            <a:ext cx="6096000" cy="923330"/>
          </a:xfrm>
          <a:prstGeom prst="rect">
            <a:avLst/>
          </a:prstGeom>
        </p:spPr>
        <p:txBody>
          <a:bodyPr>
            <a:spAutoFit/>
          </a:bodyPr>
          <a:lstStyle/>
          <a:p>
            <a:r>
              <a:rPr lang="fr-BE" b="1" u="sng" dirty="0"/>
              <a:t>4.5. </a:t>
            </a:r>
            <a:r>
              <a:rPr lang="fr-FR" b="1" u="sng" dirty="0"/>
              <a:t>Dépasser un comportement négatif</a:t>
            </a:r>
            <a:r>
              <a:rPr lang="fr-BE" b="1" u="sng" dirty="0"/>
              <a:t> </a:t>
            </a:r>
          </a:p>
          <a:p>
            <a:endParaRPr lang="fr-BE" b="1" u="sng" dirty="0"/>
          </a:p>
          <a:p>
            <a:endParaRPr lang="fr-BE" b="1" u="sng" dirty="0"/>
          </a:p>
        </p:txBody>
      </p:sp>
      <p:sp>
        <p:nvSpPr>
          <p:cNvPr id="18" name="ZoneTexte 17">
            <a:extLst>
              <a:ext uri="{FF2B5EF4-FFF2-40B4-BE49-F238E27FC236}">
                <a16:creationId xmlns:a16="http://schemas.microsoft.com/office/drawing/2014/main" id="{0A79FB09-9402-484B-9358-A56F9277AE91}"/>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19" name="ZoneTexte 18">
            <a:extLst>
              <a:ext uri="{FF2B5EF4-FFF2-40B4-BE49-F238E27FC236}">
                <a16:creationId xmlns:a16="http://schemas.microsoft.com/office/drawing/2014/main" id="{2865686D-8733-448F-9C1D-CE7AF839595C}"/>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20" name="Sous-titre 2">
            <a:extLst>
              <a:ext uri="{FF2B5EF4-FFF2-40B4-BE49-F238E27FC236}">
                <a16:creationId xmlns:a16="http://schemas.microsoft.com/office/drawing/2014/main" id="{A8C15509-719D-4092-811B-33E1673F49D9}"/>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CD5855A7-0A76-BF56-45F2-C246AF801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726902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4350622" y="1905660"/>
            <a:ext cx="6345277" cy="369332"/>
          </a:xfrm>
          <a:prstGeom prst="rect">
            <a:avLst/>
          </a:prstGeom>
          <a:noFill/>
        </p:spPr>
        <p:txBody>
          <a:bodyPr wrap="square" rtlCol="0">
            <a:spAutoFit/>
          </a:bodyPr>
          <a:lstStyle/>
          <a:p>
            <a:r>
              <a:rPr lang="fr-FR" i="1" dirty="0"/>
              <a:t>Si l'enfant donne des messages contradictoires, comment réagir ? </a:t>
            </a:r>
            <a:endParaRPr lang="en-GB" i="1" dirty="0"/>
          </a:p>
        </p:txBody>
      </p:sp>
      <p:pic>
        <p:nvPicPr>
          <p:cNvPr id="12" name="Image 11"/>
          <p:cNvPicPr>
            <a:picLocks noChangeAspect="1"/>
          </p:cNvPicPr>
          <p:nvPr/>
        </p:nvPicPr>
        <p:blipFill>
          <a:blip r:embed="rId4"/>
          <a:stretch>
            <a:fillRect/>
          </a:stretch>
        </p:blipFill>
        <p:spPr>
          <a:xfrm>
            <a:off x="8933831" y="2862934"/>
            <a:ext cx="2700150" cy="2453279"/>
          </a:xfrm>
          <a:prstGeom prst="rect">
            <a:avLst/>
          </a:prstGeom>
        </p:spPr>
      </p:pic>
      <p:pic>
        <p:nvPicPr>
          <p:cNvPr id="13" name="Image 12"/>
          <p:cNvPicPr>
            <a:picLocks noChangeAspect="1"/>
          </p:cNvPicPr>
          <p:nvPr/>
        </p:nvPicPr>
        <p:blipFill>
          <a:blip r:embed="rId5"/>
          <a:stretch>
            <a:fillRect/>
          </a:stretch>
        </p:blipFill>
        <p:spPr>
          <a:xfrm>
            <a:off x="4935555" y="2436876"/>
            <a:ext cx="3266757" cy="1921622"/>
          </a:xfrm>
          <a:prstGeom prst="rect">
            <a:avLst/>
          </a:prstGeom>
        </p:spPr>
      </p:pic>
      <p:sp>
        <p:nvSpPr>
          <p:cNvPr id="16" name="ZoneTexte 15">
            <a:extLst>
              <a:ext uri="{FF2B5EF4-FFF2-40B4-BE49-F238E27FC236}">
                <a16:creationId xmlns:a16="http://schemas.microsoft.com/office/drawing/2014/main" id="{1D235058-767C-4850-A74D-CD3D7C902E3E}"/>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9" name="Rectangle 18">
            <a:extLst>
              <a:ext uri="{FF2B5EF4-FFF2-40B4-BE49-F238E27FC236}">
                <a16:creationId xmlns:a16="http://schemas.microsoft.com/office/drawing/2014/main" id="{1871F6E6-41AD-42A3-868A-1A71CEA902A4}"/>
              </a:ext>
            </a:extLst>
          </p:cNvPr>
          <p:cNvSpPr/>
          <p:nvPr/>
        </p:nvSpPr>
        <p:spPr>
          <a:xfrm>
            <a:off x="4599899" y="1317719"/>
            <a:ext cx="6096000" cy="923330"/>
          </a:xfrm>
          <a:prstGeom prst="rect">
            <a:avLst/>
          </a:prstGeom>
        </p:spPr>
        <p:txBody>
          <a:bodyPr>
            <a:spAutoFit/>
          </a:bodyPr>
          <a:lstStyle/>
          <a:p>
            <a:r>
              <a:rPr lang="fr-BE" b="1" u="sng" dirty="0"/>
              <a:t>4.5. </a:t>
            </a:r>
            <a:r>
              <a:rPr lang="fr-FR" b="1" u="sng" dirty="0"/>
              <a:t>Dépasser un comportement négatif</a:t>
            </a:r>
            <a:r>
              <a:rPr lang="fr-BE" b="1" u="sng" dirty="0"/>
              <a:t> </a:t>
            </a:r>
          </a:p>
          <a:p>
            <a:endParaRPr lang="fr-BE" b="1" u="sng" dirty="0"/>
          </a:p>
          <a:p>
            <a:endParaRPr lang="fr-BE" b="1" u="sng" dirty="0"/>
          </a:p>
        </p:txBody>
      </p:sp>
      <p:sp>
        <p:nvSpPr>
          <p:cNvPr id="20" name="ZoneTexte 19">
            <a:extLst>
              <a:ext uri="{FF2B5EF4-FFF2-40B4-BE49-F238E27FC236}">
                <a16:creationId xmlns:a16="http://schemas.microsoft.com/office/drawing/2014/main" id="{CDACC44D-DDF0-442C-961E-B985F526F547}"/>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21" name="ZoneTexte 20">
            <a:extLst>
              <a:ext uri="{FF2B5EF4-FFF2-40B4-BE49-F238E27FC236}">
                <a16:creationId xmlns:a16="http://schemas.microsoft.com/office/drawing/2014/main" id="{84E33CEB-FAD8-4451-B04B-2375038C27D7}"/>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22" name="Sous-titre 2">
            <a:extLst>
              <a:ext uri="{FF2B5EF4-FFF2-40B4-BE49-F238E27FC236}">
                <a16:creationId xmlns:a16="http://schemas.microsoft.com/office/drawing/2014/main" id="{0B49204D-58C9-4CEB-A07B-B9FD06AD329E}"/>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3926A31A-3321-80DF-141E-6DAF595D6A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621049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3151534" y="2118069"/>
            <a:ext cx="6345277" cy="923330"/>
          </a:xfrm>
          <a:prstGeom prst="rect">
            <a:avLst/>
          </a:prstGeom>
          <a:noFill/>
        </p:spPr>
        <p:txBody>
          <a:bodyPr wrap="square" rtlCol="0">
            <a:spAutoFit/>
          </a:bodyPr>
          <a:lstStyle/>
          <a:p>
            <a:r>
              <a:rPr lang="fr-FR" dirty="0"/>
              <a:t>Si l'enfant donne des messages contradictoires </a:t>
            </a:r>
          </a:p>
          <a:p>
            <a:pPr marL="285750" indent="-285750">
              <a:buFont typeface="Arial" panose="020B0604020202020204" pitchFamily="34" charset="0"/>
              <a:buChar char="•"/>
            </a:pPr>
            <a:r>
              <a:rPr lang="fr-FR" dirty="0"/>
              <a:t>Soulignez les incohérences </a:t>
            </a:r>
          </a:p>
          <a:p>
            <a:pPr marL="285750" indent="-285750">
              <a:buFont typeface="Arial" panose="020B0604020202020204" pitchFamily="34" charset="0"/>
              <a:buChar char="•"/>
            </a:pPr>
            <a:r>
              <a:rPr lang="fr-FR" dirty="0"/>
              <a:t>Incitez-le à être plus honnête  </a:t>
            </a:r>
            <a:endParaRPr lang="en-GB" dirty="0"/>
          </a:p>
        </p:txBody>
      </p:sp>
      <p:pic>
        <p:nvPicPr>
          <p:cNvPr id="12" name="Image 11"/>
          <p:cNvPicPr>
            <a:picLocks noChangeAspect="1"/>
          </p:cNvPicPr>
          <p:nvPr/>
        </p:nvPicPr>
        <p:blipFill>
          <a:blip r:embed="rId4"/>
          <a:stretch>
            <a:fillRect/>
          </a:stretch>
        </p:blipFill>
        <p:spPr>
          <a:xfrm>
            <a:off x="8933831" y="2862934"/>
            <a:ext cx="2700150" cy="2453279"/>
          </a:xfrm>
          <a:prstGeom prst="rect">
            <a:avLst/>
          </a:prstGeom>
        </p:spPr>
      </p:pic>
      <p:sp>
        <p:nvSpPr>
          <p:cNvPr id="13" name="ZoneTexte 12">
            <a:extLst>
              <a:ext uri="{FF2B5EF4-FFF2-40B4-BE49-F238E27FC236}">
                <a16:creationId xmlns:a16="http://schemas.microsoft.com/office/drawing/2014/main" id="{E5E9477D-5894-40F5-9666-01044E5BF31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8" name="Rectangle 17">
            <a:extLst>
              <a:ext uri="{FF2B5EF4-FFF2-40B4-BE49-F238E27FC236}">
                <a16:creationId xmlns:a16="http://schemas.microsoft.com/office/drawing/2014/main" id="{5F0A60CB-8BE2-43B2-B468-4C7DD2CE67F1}"/>
              </a:ext>
            </a:extLst>
          </p:cNvPr>
          <p:cNvSpPr/>
          <p:nvPr/>
        </p:nvSpPr>
        <p:spPr>
          <a:xfrm>
            <a:off x="4599899" y="1317719"/>
            <a:ext cx="6096000" cy="923330"/>
          </a:xfrm>
          <a:prstGeom prst="rect">
            <a:avLst/>
          </a:prstGeom>
        </p:spPr>
        <p:txBody>
          <a:bodyPr>
            <a:spAutoFit/>
          </a:bodyPr>
          <a:lstStyle/>
          <a:p>
            <a:r>
              <a:rPr lang="fr-BE" b="1" u="sng" dirty="0"/>
              <a:t>4.5. </a:t>
            </a:r>
            <a:r>
              <a:rPr lang="fr-FR" b="1" u="sng" dirty="0"/>
              <a:t>Dépasser un comportement négatif</a:t>
            </a:r>
            <a:r>
              <a:rPr lang="fr-BE" b="1" u="sng" dirty="0"/>
              <a:t> </a:t>
            </a:r>
          </a:p>
          <a:p>
            <a:endParaRPr lang="fr-BE" b="1" u="sng" dirty="0"/>
          </a:p>
          <a:p>
            <a:endParaRPr lang="fr-BE" b="1" u="sng" dirty="0"/>
          </a:p>
        </p:txBody>
      </p:sp>
      <p:sp>
        <p:nvSpPr>
          <p:cNvPr id="19" name="ZoneTexte 18">
            <a:extLst>
              <a:ext uri="{FF2B5EF4-FFF2-40B4-BE49-F238E27FC236}">
                <a16:creationId xmlns:a16="http://schemas.microsoft.com/office/drawing/2014/main" id="{DF6364A1-1C47-4B09-92BC-5C1116301212}"/>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20" name="ZoneTexte 19">
            <a:extLst>
              <a:ext uri="{FF2B5EF4-FFF2-40B4-BE49-F238E27FC236}">
                <a16:creationId xmlns:a16="http://schemas.microsoft.com/office/drawing/2014/main" id="{71AB5006-92DE-4EA1-926D-8909238F633F}"/>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21" name="Sous-titre 2">
            <a:extLst>
              <a:ext uri="{FF2B5EF4-FFF2-40B4-BE49-F238E27FC236}">
                <a16:creationId xmlns:a16="http://schemas.microsoft.com/office/drawing/2014/main" id="{1FAFDC20-BE80-4326-8192-D36BB5E64D77}"/>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E96B8E35-4E2F-1FCC-ED98-04B274D706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885928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3151534" y="2118069"/>
            <a:ext cx="6345277" cy="369332"/>
          </a:xfrm>
          <a:prstGeom prst="rect">
            <a:avLst/>
          </a:prstGeom>
          <a:noFill/>
        </p:spPr>
        <p:txBody>
          <a:bodyPr wrap="square" rtlCol="0">
            <a:spAutoFit/>
          </a:bodyPr>
          <a:lstStyle/>
          <a:p>
            <a:r>
              <a:rPr lang="en-GB" i="1" dirty="0"/>
              <a:t>Comment </a:t>
            </a:r>
            <a:r>
              <a:rPr lang="en-GB" i="1" dirty="0" err="1"/>
              <a:t>réagir</a:t>
            </a:r>
            <a:r>
              <a:rPr lang="en-GB" i="1" dirty="0"/>
              <a:t> </a:t>
            </a:r>
            <a:r>
              <a:rPr lang="en-GB" i="1" dirty="0" err="1"/>
              <a:t>si</a:t>
            </a:r>
            <a:r>
              <a:rPr lang="en-GB" i="1" dirty="0"/>
              <a:t> </a:t>
            </a:r>
            <a:r>
              <a:rPr lang="en-GB" i="1" dirty="0" err="1"/>
              <a:t>l’enfant</a:t>
            </a:r>
            <a:r>
              <a:rPr lang="en-GB" i="1" dirty="0"/>
              <a:t> </a:t>
            </a:r>
            <a:r>
              <a:rPr lang="en-GB" i="1" dirty="0" err="1"/>
              <a:t>présente</a:t>
            </a:r>
            <a:r>
              <a:rPr lang="en-GB" i="1" dirty="0"/>
              <a:t> un </a:t>
            </a:r>
            <a:r>
              <a:rPr lang="en-GB" i="1" dirty="0" err="1"/>
              <a:t>comportement</a:t>
            </a:r>
            <a:r>
              <a:rPr lang="en-GB" i="1" dirty="0"/>
              <a:t> </a:t>
            </a:r>
            <a:r>
              <a:rPr lang="en-GB" i="1" dirty="0" err="1"/>
              <a:t>agressif</a:t>
            </a:r>
            <a:r>
              <a:rPr lang="en-GB" i="1" dirty="0"/>
              <a:t> ?</a:t>
            </a:r>
          </a:p>
        </p:txBody>
      </p:sp>
      <p:pic>
        <p:nvPicPr>
          <p:cNvPr id="4" name="Image 3"/>
          <p:cNvPicPr>
            <a:picLocks noChangeAspect="1"/>
          </p:cNvPicPr>
          <p:nvPr/>
        </p:nvPicPr>
        <p:blipFill rotWithShape="1">
          <a:blip r:embed="rId4"/>
          <a:srcRect l="16514"/>
          <a:stretch/>
        </p:blipFill>
        <p:spPr>
          <a:xfrm>
            <a:off x="8427395" y="2726111"/>
            <a:ext cx="2860522" cy="2947902"/>
          </a:xfrm>
          <a:prstGeom prst="rect">
            <a:avLst/>
          </a:prstGeom>
        </p:spPr>
      </p:pic>
      <p:pic>
        <p:nvPicPr>
          <p:cNvPr id="12" name="Image 11"/>
          <p:cNvPicPr>
            <a:picLocks noChangeAspect="1"/>
          </p:cNvPicPr>
          <p:nvPr/>
        </p:nvPicPr>
        <p:blipFill>
          <a:blip r:embed="rId5"/>
          <a:stretch>
            <a:fillRect/>
          </a:stretch>
        </p:blipFill>
        <p:spPr>
          <a:xfrm>
            <a:off x="4156086" y="2966885"/>
            <a:ext cx="3266757" cy="1921622"/>
          </a:xfrm>
          <a:prstGeom prst="rect">
            <a:avLst/>
          </a:prstGeom>
        </p:spPr>
      </p:pic>
      <p:sp>
        <p:nvSpPr>
          <p:cNvPr id="13" name="ZoneTexte 12">
            <a:extLst>
              <a:ext uri="{FF2B5EF4-FFF2-40B4-BE49-F238E27FC236}">
                <a16:creationId xmlns:a16="http://schemas.microsoft.com/office/drawing/2014/main" id="{91A40826-8712-4016-B4C8-770D2F072C55}"/>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8" name="Rectangle 17">
            <a:extLst>
              <a:ext uri="{FF2B5EF4-FFF2-40B4-BE49-F238E27FC236}">
                <a16:creationId xmlns:a16="http://schemas.microsoft.com/office/drawing/2014/main" id="{EA0DAEFE-6A31-4066-8DBE-2BB906BB5110}"/>
              </a:ext>
            </a:extLst>
          </p:cNvPr>
          <p:cNvSpPr/>
          <p:nvPr/>
        </p:nvSpPr>
        <p:spPr>
          <a:xfrm>
            <a:off x="4599899" y="1317719"/>
            <a:ext cx="6096000" cy="923330"/>
          </a:xfrm>
          <a:prstGeom prst="rect">
            <a:avLst/>
          </a:prstGeom>
        </p:spPr>
        <p:txBody>
          <a:bodyPr>
            <a:spAutoFit/>
          </a:bodyPr>
          <a:lstStyle/>
          <a:p>
            <a:r>
              <a:rPr lang="fr-BE" b="1" u="sng" dirty="0"/>
              <a:t>4.5. </a:t>
            </a:r>
            <a:r>
              <a:rPr lang="fr-FR" b="1" u="sng" dirty="0"/>
              <a:t>Dépasser un comportement négatif</a:t>
            </a:r>
            <a:r>
              <a:rPr lang="fr-BE" b="1" u="sng" dirty="0"/>
              <a:t> </a:t>
            </a:r>
          </a:p>
          <a:p>
            <a:endParaRPr lang="fr-BE" b="1" u="sng" dirty="0"/>
          </a:p>
          <a:p>
            <a:endParaRPr lang="fr-BE" b="1" u="sng" dirty="0"/>
          </a:p>
        </p:txBody>
      </p:sp>
      <p:sp>
        <p:nvSpPr>
          <p:cNvPr id="19" name="ZoneTexte 18">
            <a:extLst>
              <a:ext uri="{FF2B5EF4-FFF2-40B4-BE49-F238E27FC236}">
                <a16:creationId xmlns:a16="http://schemas.microsoft.com/office/drawing/2014/main" id="{7C88EED0-56D9-4FCE-BDCE-C621B20A7808}"/>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20" name="ZoneTexte 19">
            <a:extLst>
              <a:ext uri="{FF2B5EF4-FFF2-40B4-BE49-F238E27FC236}">
                <a16:creationId xmlns:a16="http://schemas.microsoft.com/office/drawing/2014/main" id="{D045D272-8CFA-44EC-8A21-EBDBD55635F7}"/>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21" name="Sous-titre 2">
            <a:extLst>
              <a:ext uri="{FF2B5EF4-FFF2-40B4-BE49-F238E27FC236}">
                <a16:creationId xmlns:a16="http://schemas.microsoft.com/office/drawing/2014/main" id="{A8ACF58B-93F2-4317-BD4C-7E89A57DF1C5}"/>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663A5881-E82D-23EA-C360-BFB57FCB6D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075904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3151534" y="2118069"/>
            <a:ext cx="6345277" cy="1477328"/>
          </a:xfrm>
          <a:prstGeom prst="rect">
            <a:avLst/>
          </a:prstGeom>
          <a:noFill/>
        </p:spPr>
        <p:txBody>
          <a:bodyPr wrap="square" rtlCol="0">
            <a:spAutoFit/>
          </a:bodyPr>
          <a:lstStyle/>
          <a:p>
            <a:r>
              <a:rPr lang="fr-FR" b="1" dirty="0"/>
              <a:t>Si l'enfant présente un comportement agressif : </a:t>
            </a:r>
          </a:p>
          <a:p>
            <a:r>
              <a:rPr lang="fr-FR" dirty="0"/>
              <a:t>- Expliquez les règles de la conversation : "Je ne veux pas que tu me parles comme ça !" ; </a:t>
            </a:r>
          </a:p>
          <a:p>
            <a:r>
              <a:rPr lang="fr-FR" dirty="0"/>
              <a:t>- Restez calme ; et </a:t>
            </a:r>
          </a:p>
          <a:p>
            <a:r>
              <a:rPr lang="fr-FR" dirty="0"/>
              <a:t>- Demander la raison de la colère de l'enfant. </a:t>
            </a:r>
            <a:endParaRPr lang="en-GB" dirty="0"/>
          </a:p>
        </p:txBody>
      </p:sp>
      <p:pic>
        <p:nvPicPr>
          <p:cNvPr id="4" name="Image 3"/>
          <p:cNvPicPr>
            <a:picLocks noChangeAspect="1"/>
          </p:cNvPicPr>
          <p:nvPr/>
        </p:nvPicPr>
        <p:blipFill rotWithShape="1">
          <a:blip r:embed="rId4"/>
          <a:srcRect l="16514"/>
          <a:stretch/>
        </p:blipFill>
        <p:spPr>
          <a:xfrm>
            <a:off x="8427395" y="2726111"/>
            <a:ext cx="2860522" cy="2947902"/>
          </a:xfrm>
          <a:prstGeom prst="rect">
            <a:avLst/>
          </a:prstGeom>
        </p:spPr>
      </p:pic>
      <p:sp>
        <p:nvSpPr>
          <p:cNvPr id="12" name="ZoneTexte 11">
            <a:extLst>
              <a:ext uri="{FF2B5EF4-FFF2-40B4-BE49-F238E27FC236}">
                <a16:creationId xmlns:a16="http://schemas.microsoft.com/office/drawing/2014/main" id="{D46CB35C-8EF1-4E57-9CF2-1E995F5C4C53}"/>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Rectangle 15">
            <a:extLst>
              <a:ext uri="{FF2B5EF4-FFF2-40B4-BE49-F238E27FC236}">
                <a16:creationId xmlns:a16="http://schemas.microsoft.com/office/drawing/2014/main" id="{E14B9779-3FEB-47FF-8048-05C6EAD81954}"/>
              </a:ext>
            </a:extLst>
          </p:cNvPr>
          <p:cNvSpPr/>
          <p:nvPr/>
        </p:nvSpPr>
        <p:spPr>
          <a:xfrm>
            <a:off x="4599899" y="1317719"/>
            <a:ext cx="6096000" cy="923330"/>
          </a:xfrm>
          <a:prstGeom prst="rect">
            <a:avLst/>
          </a:prstGeom>
        </p:spPr>
        <p:txBody>
          <a:bodyPr>
            <a:spAutoFit/>
          </a:bodyPr>
          <a:lstStyle/>
          <a:p>
            <a:r>
              <a:rPr lang="fr-BE" b="1" u="sng" dirty="0"/>
              <a:t>4.5. </a:t>
            </a:r>
            <a:r>
              <a:rPr lang="fr-FR" b="1" u="sng" dirty="0"/>
              <a:t>Dépasser un comportement négatif</a:t>
            </a:r>
            <a:r>
              <a:rPr lang="fr-BE" b="1" u="sng" dirty="0"/>
              <a:t> </a:t>
            </a:r>
          </a:p>
          <a:p>
            <a:endParaRPr lang="fr-BE" b="1" u="sng" dirty="0"/>
          </a:p>
          <a:p>
            <a:endParaRPr lang="fr-BE" b="1" u="sng" dirty="0"/>
          </a:p>
        </p:txBody>
      </p:sp>
      <p:sp>
        <p:nvSpPr>
          <p:cNvPr id="18" name="ZoneTexte 17">
            <a:extLst>
              <a:ext uri="{FF2B5EF4-FFF2-40B4-BE49-F238E27FC236}">
                <a16:creationId xmlns:a16="http://schemas.microsoft.com/office/drawing/2014/main" id="{B5058031-EF95-4331-BC08-A6A591F3EEEF}"/>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19" name="ZoneTexte 18">
            <a:extLst>
              <a:ext uri="{FF2B5EF4-FFF2-40B4-BE49-F238E27FC236}">
                <a16:creationId xmlns:a16="http://schemas.microsoft.com/office/drawing/2014/main" id="{06575ABE-42CF-4A00-9B14-CCBB0D53E1A5}"/>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20" name="Sous-titre 2">
            <a:extLst>
              <a:ext uri="{FF2B5EF4-FFF2-40B4-BE49-F238E27FC236}">
                <a16:creationId xmlns:a16="http://schemas.microsoft.com/office/drawing/2014/main" id="{091013CE-7D99-4C51-90DB-8043E0CBB635}"/>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582F86D2-F529-658F-49A9-95DFB5A03B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4675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3151534" y="2118069"/>
            <a:ext cx="6345277" cy="923330"/>
          </a:xfrm>
          <a:prstGeom prst="rect">
            <a:avLst/>
          </a:prstGeom>
          <a:noFill/>
        </p:spPr>
        <p:txBody>
          <a:bodyPr wrap="square" rtlCol="0">
            <a:spAutoFit/>
          </a:bodyPr>
          <a:lstStyle/>
          <a:p>
            <a:r>
              <a:rPr lang="fr-BE" b="1" dirty="0"/>
              <a:t>Si un enfant présente un </a:t>
            </a:r>
            <a:r>
              <a:rPr lang="fr-FR" b="1" dirty="0"/>
              <a:t>locus interne (c'est-à-dire qu'ils rejettent tout sur eux-mêmes), comment réagir ? </a:t>
            </a:r>
            <a:r>
              <a:rPr lang="fr-BE" b="1" dirty="0"/>
              <a:t> </a:t>
            </a:r>
          </a:p>
          <a:p>
            <a:endParaRPr lang="en-GB" i="1" dirty="0"/>
          </a:p>
        </p:txBody>
      </p:sp>
      <p:pic>
        <p:nvPicPr>
          <p:cNvPr id="2" name="Image 1"/>
          <p:cNvPicPr>
            <a:picLocks noChangeAspect="1"/>
          </p:cNvPicPr>
          <p:nvPr/>
        </p:nvPicPr>
        <p:blipFill>
          <a:blip r:embed="rId4"/>
          <a:stretch>
            <a:fillRect/>
          </a:stretch>
        </p:blipFill>
        <p:spPr>
          <a:xfrm>
            <a:off x="8228291" y="2777313"/>
            <a:ext cx="2745775" cy="2487204"/>
          </a:xfrm>
          <a:prstGeom prst="rect">
            <a:avLst/>
          </a:prstGeom>
        </p:spPr>
      </p:pic>
      <p:pic>
        <p:nvPicPr>
          <p:cNvPr id="12" name="Image 11"/>
          <p:cNvPicPr>
            <a:picLocks noChangeAspect="1"/>
          </p:cNvPicPr>
          <p:nvPr/>
        </p:nvPicPr>
        <p:blipFill>
          <a:blip r:embed="rId5"/>
          <a:stretch>
            <a:fillRect/>
          </a:stretch>
        </p:blipFill>
        <p:spPr>
          <a:xfrm>
            <a:off x="4156086" y="2966885"/>
            <a:ext cx="3266757" cy="1921622"/>
          </a:xfrm>
          <a:prstGeom prst="rect">
            <a:avLst/>
          </a:prstGeom>
        </p:spPr>
      </p:pic>
      <p:sp>
        <p:nvSpPr>
          <p:cNvPr id="13" name="ZoneTexte 12">
            <a:extLst>
              <a:ext uri="{FF2B5EF4-FFF2-40B4-BE49-F238E27FC236}">
                <a16:creationId xmlns:a16="http://schemas.microsoft.com/office/drawing/2014/main" id="{CF254F22-8388-4634-9CDE-7F0D4CCD682C}"/>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8" name="Rectangle 17">
            <a:extLst>
              <a:ext uri="{FF2B5EF4-FFF2-40B4-BE49-F238E27FC236}">
                <a16:creationId xmlns:a16="http://schemas.microsoft.com/office/drawing/2014/main" id="{A75E3554-2641-47DF-AE37-DDA2F9E89568}"/>
              </a:ext>
            </a:extLst>
          </p:cNvPr>
          <p:cNvSpPr/>
          <p:nvPr/>
        </p:nvSpPr>
        <p:spPr>
          <a:xfrm>
            <a:off x="4599899" y="1317719"/>
            <a:ext cx="6096000" cy="923330"/>
          </a:xfrm>
          <a:prstGeom prst="rect">
            <a:avLst/>
          </a:prstGeom>
        </p:spPr>
        <p:txBody>
          <a:bodyPr>
            <a:spAutoFit/>
          </a:bodyPr>
          <a:lstStyle/>
          <a:p>
            <a:r>
              <a:rPr lang="fr-BE" b="1" u="sng" dirty="0"/>
              <a:t>4.5. </a:t>
            </a:r>
            <a:r>
              <a:rPr lang="fr-FR" b="1" u="sng" dirty="0"/>
              <a:t>Dépasser un comportement négatif</a:t>
            </a:r>
            <a:r>
              <a:rPr lang="fr-BE" b="1" u="sng" dirty="0"/>
              <a:t> </a:t>
            </a:r>
          </a:p>
          <a:p>
            <a:endParaRPr lang="fr-BE" b="1" u="sng" dirty="0"/>
          </a:p>
          <a:p>
            <a:endParaRPr lang="fr-BE" b="1" u="sng" dirty="0"/>
          </a:p>
        </p:txBody>
      </p:sp>
      <p:sp>
        <p:nvSpPr>
          <p:cNvPr id="19" name="ZoneTexte 18">
            <a:extLst>
              <a:ext uri="{FF2B5EF4-FFF2-40B4-BE49-F238E27FC236}">
                <a16:creationId xmlns:a16="http://schemas.microsoft.com/office/drawing/2014/main" id="{F4B34635-D6B4-4B8C-99D0-688FAF010B80}"/>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20" name="ZoneTexte 19">
            <a:extLst>
              <a:ext uri="{FF2B5EF4-FFF2-40B4-BE49-F238E27FC236}">
                <a16:creationId xmlns:a16="http://schemas.microsoft.com/office/drawing/2014/main" id="{6BA70AC9-F660-40F9-8E7E-D013EC1CAC79}"/>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21" name="Sous-titre 2">
            <a:extLst>
              <a:ext uri="{FF2B5EF4-FFF2-40B4-BE49-F238E27FC236}">
                <a16:creationId xmlns:a16="http://schemas.microsoft.com/office/drawing/2014/main" id="{FCEF8FC0-B54D-4B56-AFA2-E2802DEBBAC3}"/>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4" name="Image 3" descr="Une image contenant texte&#10;&#10;Description générée automatiquement">
            <a:extLst>
              <a:ext uri="{FF2B5EF4-FFF2-40B4-BE49-F238E27FC236}">
                <a16:creationId xmlns:a16="http://schemas.microsoft.com/office/drawing/2014/main" id="{6F64D6D9-6D7C-C208-01AE-8295BA9626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656929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3151534" y="2118069"/>
            <a:ext cx="6345277" cy="1477328"/>
          </a:xfrm>
          <a:prstGeom prst="rect">
            <a:avLst/>
          </a:prstGeom>
          <a:noFill/>
        </p:spPr>
        <p:txBody>
          <a:bodyPr wrap="square" rtlCol="0">
            <a:spAutoFit/>
          </a:bodyPr>
          <a:lstStyle/>
          <a:p>
            <a:r>
              <a:rPr lang="fr-FR" b="1" dirty="0"/>
              <a:t>Locus interne (c'est-à-dire qu'ils rejettent tout sur eux-mêmes) : </a:t>
            </a:r>
          </a:p>
          <a:p>
            <a:pPr marL="285750" indent="-285750" algn="just">
              <a:buFont typeface="Arial" panose="020B0604020202020204" pitchFamily="34" charset="0"/>
              <a:buChar char="•"/>
            </a:pPr>
            <a:r>
              <a:rPr lang="fr-FR" dirty="0"/>
              <a:t>Travailler pour favoriser la compréhension (dessiner la situation par exemple) ; </a:t>
            </a:r>
          </a:p>
          <a:p>
            <a:pPr marL="285750" indent="-285750" algn="just">
              <a:buFont typeface="Arial" panose="020B0604020202020204" pitchFamily="34" charset="0"/>
              <a:buChar char="•"/>
            </a:pPr>
            <a:r>
              <a:rPr lang="fr-FR" dirty="0"/>
              <a:t>Confronter </a:t>
            </a:r>
          </a:p>
          <a:p>
            <a:pPr marL="285750" indent="-285750">
              <a:buFont typeface="Arial" panose="020B0604020202020204" pitchFamily="34" charset="0"/>
              <a:buChar char="•"/>
            </a:pPr>
            <a:r>
              <a:rPr lang="fr-FR" dirty="0"/>
              <a:t>Favoriser l'empathie. </a:t>
            </a:r>
            <a:endParaRPr lang="en-GB" dirty="0"/>
          </a:p>
        </p:txBody>
      </p:sp>
      <p:pic>
        <p:nvPicPr>
          <p:cNvPr id="2" name="Image 1"/>
          <p:cNvPicPr>
            <a:picLocks noChangeAspect="1"/>
          </p:cNvPicPr>
          <p:nvPr/>
        </p:nvPicPr>
        <p:blipFill>
          <a:blip r:embed="rId4"/>
          <a:stretch>
            <a:fillRect/>
          </a:stretch>
        </p:blipFill>
        <p:spPr>
          <a:xfrm>
            <a:off x="8506326" y="3029165"/>
            <a:ext cx="2467740" cy="2235352"/>
          </a:xfrm>
          <a:prstGeom prst="rect">
            <a:avLst/>
          </a:prstGeom>
        </p:spPr>
      </p:pic>
      <p:sp>
        <p:nvSpPr>
          <p:cNvPr id="12" name="ZoneTexte 11">
            <a:extLst>
              <a:ext uri="{FF2B5EF4-FFF2-40B4-BE49-F238E27FC236}">
                <a16:creationId xmlns:a16="http://schemas.microsoft.com/office/drawing/2014/main" id="{403F93F4-0BBE-4497-AD85-0CF6CF842D9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Rectangle 15">
            <a:extLst>
              <a:ext uri="{FF2B5EF4-FFF2-40B4-BE49-F238E27FC236}">
                <a16:creationId xmlns:a16="http://schemas.microsoft.com/office/drawing/2014/main" id="{D7BA2AE9-E97E-407D-A404-F7BC836035B2}"/>
              </a:ext>
            </a:extLst>
          </p:cNvPr>
          <p:cNvSpPr/>
          <p:nvPr/>
        </p:nvSpPr>
        <p:spPr>
          <a:xfrm>
            <a:off x="4599899" y="1317719"/>
            <a:ext cx="6096000" cy="923330"/>
          </a:xfrm>
          <a:prstGeom prst="rect">
            <a:avLst/>
          </a:prstGeom>
        </p:spPr>
        <p:txBody>
          <a:bodyPr>
            <a:spAutoFit/>
          </a:bodyPr>
          <a:lstStyle/>
          <a:p>
            <a:r>
              <a:rPr lang="fr-BE" b="1" u="sng" dirty="0"/>
              <a:t>4.5. </a:t>
            </a:r>
            <a:r>
              <a:rPr lang="fr-FR" b="1" u="sng" dirty="0"/>
              <a:t>Dépasser un comportement négatif</a:t>
            </a:r>
            <a:r>
              <a:rPr lang="fr-BE" b="1" u="sng" dirty="0"/>
              <a:t> </a:t>
            </a:r>
          </a:p>
          <a:p>
            <a:endParaRPr lang="fr-BE" b="1" u="sng" dirty="0"/>
          </a:p>
          <a:p>
            <a:endParaRPr lang="fr-BE" b="1" u="sng" dirty="0"/>
          </a:p>
        </p:txBody>
      </p:sp>
      <p:sp>
        <p:nvSpPr>
          <p:cNvPr id="18" name="ZoneTexte 17">
            <a:extLst>
              <a:ext uri="{FF2B5EF4-FFF2-40B4-BE49-F238E27FC236}">
                <a16:creationId xmlns:a16="http://schemas.microsoft.com/office/drawing/2014/main" id="{FE81373A-1B6F-4478-A615-119C1FC04EF7}"/>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19" name="ZoneTexte 18">
            <a:extLst>
              <a:ext uri="{FF2B5EF4-FFF2-40B4-BE49-F238E27FC236}">
                <a16:creationId xmlns:a16="http://schemas.microsoft.com/office/drawing/2014/main" id="{925F48FE-8320-4375-B759-9C99107E594D}"/>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20" name="Sous-titre 2">
            <a:extLst>
              <a:ext uri="{FF2B5EF4-FFF2-40B4-BE49-F238E27FC236}">
                <a16:creationId xmlns:a16="http://schemas.microsoft.com/office/drawing/2014/main" id="{FCE63B08-85BF-45BA-B7ED-C10259E56D79}"/>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4" name="Image 3" descr="Une image contenant texte&#10;&#10;Description générée automatiquement">
            <a:extLst>
              <a:ext uri="{FF2B5EF4-FFF2-40B4-BE49-F238E27FC236}">
                <a16:creationId xmlns:a16="http://schemas.microsoft.com/office/drawing/2014/main" id="{C18E3678-9D05-8952-3E74-48FDD26B8E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92806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4662791" y="1963056"/>
            <a:ext cx="6345277" cy="646331"/>
          </a:xfrm>
          <a:prstGeom prst="rect">
            <a:avLst/>
          </a:prstGeom>
          <a:noFill/>
        </p:spPr>
        <p:txBody>
          <a:bodyPr wrap="square" rtlCol="0">
            <a:spAutoFit/>
          </a:bodyPr>
          <a:lstStyle/>
          <a:p>
            <a:r>
              <a:rPr lang="fr-BE" b="1" dirty="0"/>
              <a:t>Comment réagir si un enfant est très fermé ? </a:t>
            </a:r>
            <a:endParaRPr lang="fr-BE" dirty="0"/>
          </a:p>
          <a:p>
            <a:endParaRPr lang="en-GB" i="1" dirty="0"/>
          </a:p>
        </p:txBody>
      </p:sp>
      <p:pic>
        <p:nvPicPr>
          <p:cNvPr id="12" name="Image 11"/>
          <p:cNvPicPr>
            <a:picLocks noChangeAspect="1"/>
          </p:cNvPicPr>
          <p:nvPr/>
        </p:nvPicPr>
        <p:blipFill>
          <a:blip r:embed="rId4"/>
          <a:stretch>
            <a:fillRect/>
          </a:stretch>
        </p:blipFill>
        <p:spPr>
          <a:xfrm>
            <a:off x="9064086" y="3133601"/>
            <a:ext cx="2547936" cy="2356156"/>
          </a:xfrm>
          <a:prstGeom prst="rect">
            <a:avLst/>
          </a:prstGeom>
        </p:spPr>
      </p:pic>
      <p:pic>
        <p:nvPicPr>
          <p:cNvPr id="13" name="Image 12"/>
          <p:cNvPicPr>
            <a:picLocks noChangeAspect="1"/>
          </p:cNvPicPr>
          <p:nvPr/>
        </p:nvPicPr>
        <p:blipFill>
          <a:blip r:embed="rId5"/>
          <a:stretch>
            <a:fillRect/>
          </a:stretch>
        </p:blipFill>
        <p:spPr>
          <a:xfrm>
            <a:off x="3480837" y="3185350"/>
            <a:ext cx="3266757" cy="1921622"/>
          </a:xfrm>
          <a:prstGeom prst="rect">
            <a:avLst/>
          </a:prstGeom>
        </p:spPr>
      </p:pic>
      <p:sp>
        <p:nvSpPr>
          <p:cNvPr id="16" name="ZoneTexte 15">
            <a:extLst>
              <a:ext uri="{FF2B5EF4-FFF2-40B4-BE49-F238E27FC236}">
                <a16:creationId xmlns:a16="http://schemas.microsoft.com/office/drawing/2014/main" id="{038A506B-14BD-4C22-A7E6-F7477EEA1B84}"/>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9" name="Rectangle 18">
            <a:extLst>
              <a:ext uri="{FF2B5EF4-FFF2-40B4-BE49-F238E27FC236}">
                <a16:creationId xmlns:a16="http://schemas.microsoft.com/office/drawing/2014/main" id="{C8F1B939-CA06-4E64-B37C-A6FDCF39E112}"/>
              </a:ext>
            </a:extLst>
          </p:cNvPr>
          <p:cNvSpPr/>
          <p:nvPr/>
        </p:nvSpPr>
        <p:spPr>
          <a:xfrm>
            <a:off x="4599899" y="1317719"/>
            <a:ext cx="6096000" cy="369332"/>
          </a:xfrm>
          <a:prstGeom prst="rect">
            <a:avLst/>
          </a:prstGeom>
        </p:spPr>
        <p:txBody>
          <a:bodyPr>
            <a:spAutoFit/>
          </a:bodyPr>
          <a:lstStyle/>
          <a:p>
            <a:r>
              <a:rPr lang="fr-BE" b="1" u="sng" dirty="0"/>
              <a:t>4.5. </a:t>
            </a:r>
            <a:r>
              <a:rPr lang="fr-FR" b="1" u="sng" dirty="0"/>
              <a:t>Dépasser un comportement négatif</a:t>
            </a:r>
            <a:r>
              <a:rPr lang="fr-BE" b="1" u="sng" dirty="0"/>
              <a:t> </a:t>
            </a:r>
          </a:p>
        </p:txBody>
      </p:sp>
      <p:sp>
        <p:nvSpPr>
          <p:cNvPr id="20" name="ZoneTexte 19">
            <a:extLst>
              <a:ext uri="{FF2B5EF4-FFF2-40B4-BE49-F238E27FC236}">
                <a16:creationId xmlns:a16="http://schemas.microsoft.com/office/drawing/2014/main" id="{06B1403E-1965-42F8-9D0D-C5E85EB65F90}"/>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21" name="ZoneTexte 20">
            <a:extLst>
              <a:ext uri="{FF2B5EF4-FFF2-40B4-BE49-F238E27FC236}">
                <a16:creationId xmlns:a16="http://schemas.microsoft.com/office/drawing/2014/main" id="{37A383D2-5855-49C6-932F-867320CD6A18}"/>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22" name="Sous-titre 2">
            <a:extLst>
              <a:ext uri="{FF2B5EF4-FFF2-40B4-BE49-F238E27FC236}">
                <a16:creationId xmlns:a16="http://schemas.microsoft.com/office/drawing/2014/main" id="{BDB0EEC3-5201-4988-A759-58F0BD3D45D4}"/>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CE4BBA01-2D14-2FE8-0673-7BB4D4DEFA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273377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3151534" y="2118069"/>
            <a:ext cx="6345277" cy="2585323"/>
          </a:xfrm>
          <a:prstGeom prst="rect">
            <a:avLst/>
          </a:prstGeom>
          <a:noFill/>
        </p:spPr>
        <p:txBody>
          <a:bodyPr wrap="square" rtlCol="0">
            <a:spAutoFit/>
          </a:bodyPr>
          <a:lstStyle/>
          <a:p>
            <a:r>
              <a:rPr lang="fr-FR" b="1" dirty="0"/>
              <a:t>Si un enfant est très fermé : </a:t>
            </a:r>
          </a:p>
          <a:p>
            <a:pPr algn="just"/>
            <a:r>
              <a:rPr lang="fr-FR" dirty="0"/>
              <a:t>- Veillez à ne pas combler tout les vides à la place de l'enfant ; </a:t>
            </a:r>
          </a:p>
          <a:p>
            <a:pPr algn="just"/>
            <a:r>
              <a:rPr lang="fr-FR" dirty="0"/>
              <a:t>- Une discussion ou un jeu pour briser la glace peut être utile ; </a:t>
            </a:r>
          </a:p>
          <a:p>
            <a:pPr algn="just"/>
            <a:r>
              <a:rPr lang="fr-FR" dirty="0"/>
              <a:t>- Cherchez la cause de sa réticence (par exemple, l'anxiété) ; </a:t>
            </a:r>
          </a:p>
          <a:p>
            <a:pPr algn="just"/>
            <a:r>
              <a:rPr lang="fr-FR" dirty="0"/>
              <a:t>- Pensez à des sujets de conversation issus de sa vie personnelle (par exemple, les vêtements, la musique, les loisirs) ; et </a:t>
            </a:r>
          </a:p>
          <a:p>
            <a:pPr algn="just"/>
            <a:r>
              <a:rPr lang="fr-FR" dirty="0"/>
              <a:t>- Impliquer le réseau de soutien immédiat de l'enfant (par exemple, les parents, les enseignants, une personne de confiance). </a:t>
            </a:r>
            <a:endParaRPr lang="en-GB" dirty="0"/>
          </a:p>
        </p:txBody>
      </p:sp>
      <p:pic>
        <p:nvPicPr>
          <p:cNvPr id="12" name="Image 11"/>
          <p:cNvPicPr>
            <a:picLocks noChangeAspect="1"/>
          </p:cNvPicPr>
          <p:nvPr/>
        </p:nvPicPr>
        <p:blipFill>
          <a:blip r:embed="rId4"/>
          <a:stretch>
            <a:fillRect/>
          </a:stretch>
        </p:blipFill>
        <p:spPr>
          <a:xfrm>
            <a:off x="9637294" y="3133601"/>
            <a:ext cx="1974727" cy="1826092"/>
          </a:xfrm>
          <a:prstGeom prst="rect">
            <a:avLst/>
          </a:prstGeom>
        </p:spPr>
      </p:pic>
      <p:sp>
        <p:nvSpPr>
          <p:cNvPr id="13" name="ZoneTexte 12">
            <a:extLst>
              <a:ext uri="{FF2B5EF4-FFF2-40B4-BE49-F238E27FC236}">
                <a16:creationId xmlns:a16="http://schemas.microsoft.com/office/drawing/2014/main" id="{ADC36F96-A76A-41E4-8F5F-35EE934EC919}"/>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8" name="Rectangle 17">
            <a:extLst>
              <a:ext uri="{FF2B5EF4-FFF2-40B4-BE49-F238E27FC236}">
                <a16:creationId xmlns:a16="http://schemas.microsoft.com/office/drawing/2014/main" id="{C766426B-6BB0-4E42-9463-98B32CFB8E9F}"/>
              </a:ext>
            </a:extLst>
          </p:cNvPr>
          <p:cNvSpPr/>
          <p:nvPr/>
        </p:nvSpPr>
        <p:spPr>
          <a:xfrm>
            <a:off x="4599899" y="1317719"/>
            <a:ext cx="6096000" cy="923330"/>
          </a:xfrm>
          <a:prstGeom prst="rect">
            <a:avLst/>
          </a:prstGeom>
        </p:spPr>
        <p:txBody>
          <a:bodyPr>
            <a:spAutoFit/>
          </a:bodyPr>
          <a:lstStyle/>
          <a:p>
            <a:r>
              <a:rPr lang="fr-BE" b="1" u="sng" dirty="0"/>
              <a:t>4.5. </a:t>
            </a:r>
            <a:r>
              <a:rPr lang="fr-FR" b="1" u="sng" dirty="0"/>
              <a:t>Dépasser un comportement négatif</a:t>
            </a:r>
            <a:r>
              <a:rPr lang="fr-BE" b="1" u="sng" dirty="0"/>
              <a:t> </a:t>
            </a:r>
          </a:p>
          <a:p>
            <a:endParaRPr lang="fr-BE" b="1" u="sng" dirty="0"/>
          </a:p>
          <a:p>
            <a:endParaRPr lang="fr-BE" b="1" u="sng" dirty="0"/>
          </a:p>
        </p:txBody>
      </p:sp>
      <p:sp>
        <p:nvSpPr>
          <p:cNvPr id="19" name="ZoneTexte 18">
            <a:extLst>
              <a:ext uri="{FF2B5EF4-FFF2-40B4-BE49-F238E27FC236}">
                <a16:creationId xmlns:a16="http://schemas.microsoft.com/office/drawing/2014/main" id="{53D1499F-0265-459B-B7CF-77169C7C3A88}"/>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20" name="ZoneTexte 19">
            <a:extLst>
              <a:ext uri="{FF2B5EF4-FFF2-40B4-BE49-F238E27FC236}">
                <a16:creationId xmlns:a16="http://schemas.microsoft.com/office/drawing/2014/main" id="{6014FC2B-9802-4A5E-B067-81DE70FD2C29}"/>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21" name="Sous-titre 2">
            <a:extLst>
              <a:ext uri="{FF2B5EF4-FFF2-40B4-BE49-F238E27FC236}">
                <a16:creationId xmlns:a16="http://schemas.microsoft.com/office/drawing/2014/main" id="{68131FE6-0C4B-4660-8DD9-C1FBB8AEA86D}"/>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F632FE23-D40F-9EA5-AE8A-FCE445780F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76665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473811" y="118116"/>
            <a:ext cx="2607673"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err="1">
                <a:solidFill>
                  <a:schemeClr val="bg1"/>
                </a:solidFill>
              </a:rPr>
              <a:t>Partie</a:t>
            </a:r>
            <a:r>
              <a:rPr lang="en-GB" sz="2000" b="1" dirty="0">
                <a:solidFill>
                  <a:schemeClr val="bg1"/>
                </a:solidFill>
              </a:rPr>
              <a:t> 1 – Jeu de </a:t>
            </a:r>
            <a:r>
              <a:rPr lang="en-GB" sz="2000" b="1" dirty="0" err="1">
                <a:solidFill>
                  <a:schemeClr val="bg1"/>
                </a:solidFill>
              </a:rPr>
              <a:t>rôle</a:t>
            </a:r>
            <a:endParaRPr lang="fr-BE" sz="2000" b="1" dirty="0">
              <a:solidFill>
                <a:schemeClr val="bg1"/>
              </a:solidFill>
            </a:endParaRPr>
          </a:p>
        </p:txBody>
      </p:sp>
      <p:sp>
        <p:nvSpPr>
          <p:cNvPr id="12" name="ZoneTexte 11">
            <a:extLst>
              <a:ext uri="{FF2B5EF4-FFF2-40B4-BE49-F238E27FC236}">
                <a16:creationId xmlns:a16="http://schemas.microsoft.com/office/drawing/2014/main" id="{31378776-A142-408E-9964-67E8A49530E5}"/>
              </a:ext>
            </a:extLst>
          </p:cNvPr>
          <p:cNvSpPr txBox="1"/>
          <p:nvPr/>
        </p:nvSpPr>
        <p:spPr>
          <a:xfrm>
            <a:off x="4902483" y="2223109"/>
            <a:ext cx="5896821" cy="2554545"/>
          </a:xfrm>
          <a:prstGeom prst="rect">
            <a:avLst/>
          </a:prstGeom>
          <a:noFill/>
        </p:spPr>
        <p:txBody>
          <a:bodyPr wrap="square" rtlCol="0">
            <a:spAutoFit/>
          </a:bodyPr>
          <a:lstStyle/>
          <a:p>
            <a:pPr marL="285750" indent="-285750" algn="just">
              <a:buFont typeface="Arial" panose="020B0604020202020204" pitchFamily="34" charset="0"/>
              <a:buChar char="•"/>
            </a:pPr>
            <a:r>
              <a:rPr lang="en-GB" sz="2000" dirty="0">
                <a:solidFill>
                  <a:prstClr val="black"/>
                </a:solidFill>
              </a:rPr>
              <a:t>2 </a:t>
            </a:r>
            <a:r>
              <a:rPr lang="en-GB" sz="2000" dirty="0" err="1">
                <a:solidFill>
                  <a:prstClr val="black"/>
                </a:solidFill>
              </a:rPr>
              <a:t>volontaires</a:t>
            </a:r>
            <a:r>
              <a:rPr lang="en-GB" sz="2000" dirty="0">
                <a:solidFill>
                  <a:prstClr val="black"/>
                </a:solidFill>
              </a:rPr>
              <a:t> </a:t>
            </a:r>
            <a:r>
              <a:rPr lang="en-GB" sz="2000" dirty="0" err="1">
                <a:solidFill>
                  <a:prstClr val="black"/>
                </a:solidFill>
              </a:rPr>
              <a:t>joueront</a:t>
            </a:r>
            <a:r>
              <a:rPr lang="en-GB" sz="2000" dirty="0">
                <a:solidFill>
                  <a:prstClr val="black"/>
                </a:solidFill>
              </a:rPr>
              <a:t> la </a:t>
            </a:r>
            <a:r>
              <a:rPr lang="en-GB" sz="2000" dirty="0" err="1">
                <a:solidFill>
                  <a:prstClr val="black"/>
                </a:solidFill>
              </a:rPr>
              <a:t>scène</a:t>
            </a:r>
            <a:r>
              <a:rPr lang="en-GB" sz="2000" dirty="0">
                <a:solidFill>
                  <a:prstClr val="black"/>
                </a:solidFill>
              </a:rPr>
              <a:t> </a:t>
            </a:r>
            <a:r>
              <a:rPr lang="en-GB" sz="2000" dirty="0" err="1">
                <a:solidFill>
                  <a:prstClr val="black"/>
                </a:solidFill>
              </a:rPr>
              <a:t>devant</a:t>
            </a:r>
            <a:r>
              <a:rPr lang="en-GB" sz="2000" dirty="0">
                <a:solidFill>
                  <a:prstClr val="black"/>
                </a:solidFill>
              </a:rPr>
              <a:t> les </a:t>
            </a:r>
            <a:r>
              <a:rPr lang="en-GB" sz="2000" dirty="0" err="1">
                <a:solidFill>
                  <a:prstClr val="black"/>
                </a:solidFill>
              </a:rPr>
              <a:t>autres</a:t>
            </a:r>
            <a:r>
              <a:rPr lang="en-GB" sz="2000" dirty="0">
                <a:solidFill>
                  <a:prstClr val="black"/>
                </a:solidFill>
              </a:rPr>
              <a:t> participants qui </a:t>
            </a:r>
            <a:r>
              <a:rPr lang="en-GB" sz="2000" dirty="0" err="1">
                <a:solidFill>
                  <a:prstClr val="black"/>
                </a:solidFill>
              </a:rPr>
              <a:t>seront</a:t>
            </a:r>
            <a:r>
              <a:rPr lang="en-GB" sz="2000" dirty="0">
                <a:solidFill>
                  <a:prstClr val="black"/>
                </a:solidFill>
              </a:rPr>
              <a:t> les </a:t>
            </a:r>
            <a:r>
              <a:rPr lang="en-GB" sz="2000" dirty="0" err="1">
                <a:solidFill>
                  <a:prstClr val="black"/>
                </a:solidFill>
              </a:rPr>
              <a:t>observateurs</a:t>
            </a:r>
            <a:endParaRPr lang="en-GB" sz="2000" dirty="0">
              <a:solidFill>
                <a:prstClr val="black"/>
              </a:solidFill>
            </a:endParaRPr>
          </a:p>
          <a:p>
            <a:pPr marL="285750" indent="-285750" algn="just">
              <a:buFont typeface="Arial" panose="020B0604020202020204" pitchFamily="34" charset="0"/>
              <a:buChar char="•"/>
            </a:pPr>
            <a:r>
              <a:rPr lang="en-GB" sz="2000" dirty="0">
                <a:solidFill>
                  <a:prstClr val="black"/>
                </a:solidFill>
              </a:rPr>
              <a:t>Nous </a:t>
            </a:r>
            <a:r>
              <a:rPr lang="en-GB" sz="2000" dirty="0" err="1">
                <a:solidFill>
                  <a:prstClr val="black"/>
                </a:solidFill>
              </a:rPr>
              <a:t>aurons</a:t>
            </a:r>
            <a:r>
              <a:rPr lang="en-GB" sz="2000" dirty="0">
                <a:solidFill>
                  <a:prstClr val="black"/>
                </a:solidFill>
              </a:rPr>
              <a:t> </a:t>
            </a:r>
            <a:r>
              <a:rPr lang="en-GB" sz="2000" dirty="0" err="1">
                <a:solidFill>
                  <a:prstClr val="black"/>
                </a:solidFill>
              </a:rPr>
              <a:t>tous</a:t>
            </a:r>
            <a:r>
              <a:rPr lang="en-GB" sz="2000" dirty="0">
                <a:solidFill>
                  <a:prstClr val="black"/>
                </a:solidFill>
              </a:rPr>
              <a:t> un résumé de la situation à lire </a:t>
            </a:r>
            <a:r>
              <a:rPr lang="en-GB" sz="2000" dirty="0" err="1">
                <a:solidFill>
                  <a:prstClr val="black"/>
                </a:solidFill>
              </a:rPr>
              <a:t>avant</a:t>
            </a:r>
            <a:r>
              <a:rPr lang="en-GB" sz="2000" dirty="0">
                <a:solidFill>
                  <a:prstClr val="black"/>
                </a:solidFill>
              </a:rPr>
              <a:t> le début du jeu</a:t>
            </a:r>
          </a:p>
          <a:p>
            <a:pPr marL="285750" indent="-285750" algn="just">
              <a:buFont typeface="Arial" panose="020B0604020202020204" pitchFamily="34" charset="0"/>
              <a:buChar char="•"/>
            </a:pPr>
            <a:r>
              <a:rPr lang="en-GB" sz="2000" dirty="0">
                <a:solidFill>
                  <a:prstClr val="black"/>
                </a:solidFill>
              </a:rPr>
              <a:t>Les </a:t>
            </a:r>
            <a:r>
              <a:rPr lang="en-GB" sz="2000" dirty="0" err="1">
                <a:solidFill>
                  <a:prstClr val="black"/>
                </a:solidFill>
              </a:rPr>
              <a:t>deux</a:t>
            </a:r>
            <a:r>
              <a:rPr lang="en-GB" sz="2000" dirty="0">
                <a:solidFill>
                  <a:prstClr val="black"/>
                </a:solidFill>
              </a:rPr>
              <a:t> </a:t>
            </a:r>
            <a:r>
              <a:rPr lang="en-GB" sz="2000" dirty="0" err="1">
                <a:solidFill>
                  <a:prstClr val="black"/>
                </a:solidFill>
              </a:rPr>
              <a:t>acteurs</a:t>
            </a:r>
            <a:r>
              <a:rPr lang="en-GB" sz="2000" dirty="0">
                <a:solidFill>
                  <a:prstClr val="black"/>
                </a:solidFill>
              </a:rPr>
              <a:t> (Alex et son avocat</a:t>
            </a:r>
            <a:r>
              <a:rPr lang="fr-BE" sz="2000" dirty="0">
                <a:solidFill>
                  <a:prstClr val="black"/>
                </a:solidFill>
              </a:rPr>
              <a:t>·e</a:t>
            </a:r>
            <a:r>
              <a:rPr lang="en-GB" sz="2000" dirty="0">
                <a:solidFill>
                  <a:prstClr val="black"/>
                </a:solidFill>
              </a:rPr>
              <a:t>) </a:t>
            </a:r>
            <a:r>
              <a:rPr lang="en-GB" sz="2000" dirty="0" err="1">
                <a:solidFill>
                  <a:prstClr val="black"/>
                </a:solidFill>
              </a:rPr>
              <a:t>recevront</a:t>
            </a:r>
            <a:r>
              <a:rPr lang="en-GB" sz="2000" dirty="0">
                <a:solidFill>
                  <a:prstClr val="black"/>
                </a:solidFill>
              </a:rPr>
              <a:t> des </a:t>
            </a:r>
            <a:r>
              <a:rPr lang="en-GB" sz="2000" dirty="0" err="1">
                <a:solidFill>
                  <a:prstClr val="black"/>
                </a:solidFill>
              </a:rPr>
              <a:t>informations</a:t>
            </a:r>
            <a:r>
              <a:rPr lang="en-GB" sz="2000" dirty="0">
                <a:solidFill>
                  <a:prstClr val="black"/>
                </a:solidFill>
              </a:rPr>
              <a:t> sur la </a:t>
            </a:r>
            <a:r>
              <a:rPr lang="en-GB" sz="2000" dirty="0" err="1">
                <a:solidFill>
                  <a:prstClr val="black"/>
                </a:solidFill>
              </a:rPr>
              <a:t>façon</a:t>
            </a:r>
            <a:r>
              <a:rPr lang="en-GB" sz="2000" dirty="0">
                <a:solidFill>
                  <a:prstClr val="black"/>
                </a:solidFill>
              </a:rPr>
              <a:t> de </a:t>
            </a:r>
            <a:r>
              <a:rPr lang="en-GB" sz="2000" dirty="0" err="1">
                <a:solidFill>
                  <a:prstClr val="black"/>
                </a:solidFill>
              </a:rPr>
              <a:t>jouer</a:t>
            </a:r>
            <a:r>
              <a:rPr lang="en-GB" sz="2000" dirty="0">
                <a:solidFill>
                  <a:prstClr val="black"/>
                </a:solidFill>
              </a:rPr>
              <a:t> </a:t>
            </a:r>
            <a:r>
              <a:rPr lang="en-GB" sz="2000" dirty="0" err="1">
                <a:solidFill>
                  <a:prstClr val="black"/>
                </a:solidFill>
              </a:rPr>
              <a:t>leur</a:t>
            </a:r>
            <a:r>
              <a:rPr lang="en-GB" sz="2000" dirty="0">
                <a:solidFill>
                  <a:prstClr val="black"/>
                </a:solidFill>
              </a:rPr>
              <a:t> </a:t>
            </a:r>
            <a:r>
              <a:rPr lang="en-GB" sz="2000" dirty="0" err="1">
                <a:solidFill>
                  <a:prstClr val="black"/>
                </a:solidFill>
              </a:rPr>
              <a:t>rôle</a:t>
            </a:r>
            <a:r>
              <a:rPr lang="en-GB" sz="2000" dirty="0">
                <a:solidFill>
                  <a:prstClr val="black"/>
                </a:solidFill>
              </a:rPr>
              <a:t>.</a:t>
            </a:r>
          </a:p>
          <a:p>
            <a:pPr marL="285750" indent="-285750" algn="just">
              <a:buFont typeface="Arial" panose="020B0604020202020204" pitchFamily="34" charset="0"/>
              <a:buChar char="•"/>
            </a:pPr>
            <a:r>
              <a:rPr lang="en-GB" sz="2000" dirty="0">
                <a:solidFill>
                  <a:prstClr val="black"/>
                </a:solidFill>
              </a:rPr>
              <a:t>Alex et son avocat</a:t>
            </a:r>
            <a:r>
              <a:rPr lang="fr-BE" sz="2000" dirty="0">
                <a:solidFill>
                  <a:prstClr val="black"/>
                </a:solidFill>
              </a:rPr>
              <a:t>·e</a:t>
            </a:r>
            <a:r>
              <a:rPr lang="en-GB" sz="2000" dirty="0">
                <a:solidFill>
                  <a:prstClr val="black"/>
                </a:solidFill>
              </a:rPr>
              <a:t> </a:t>
            </a:r>
            <a:r>
              <a:rPr lang="en-GB" sz="2000" dirty="0" err="1">
                <a:solidFill>
                  <a:prstClr val="black"/>
                </a:solidFill>
              </a:rPr>
              <a:t>joueront</a:t>
            </a:r>
            <a:r>
              <a:rPr lang="en-GB" sz="2000" dirty="0">
                <a:solidFill>
                  <a:prstClr val="black"/>
                </a:solidFill>
              </a:rPr>
              <a:t> la </a:t>
            </a:r>
            <a:r>
              <a:rPr lang="en-GB" sz="2000" dirty="0" err="1">
                <a:solidFill>
                  <a:prstClr val="black"/>
                </a:solidFill>
              </a:rPr>
              <a:t>scène</a:t>
            </a:r>
            <a:endParaRPr lang="en-GB" sz="2000" dirty="0">
              <a:solidFill>
                <a:prstClr val="black"/>
              </a:solidFill>
            </a:endParaRPr>
          </a:p>
          <a:p>
            <a:pPr marL="285750" indent="-285750">
              <a:buFont typeface="Arial" panose="020B0604020202020204" pitchFamily="34" charset="0"/>
              <a:buChar char="•"/>
            </a:pPr>
            <a:r>
              <a:rPr lang="en-GB" sz="2000" dirty="0" err="1">
                <a:solidFill>
                  <a:prstClr val="black"/>
                </a:solidFill>
              </a:rPr>
              <a:t>Débriefing</a:t>
            </a:r>
            <a:r>
              <a:rPr lang="en-GB" sz="2000" dirty="0">
                <a:solidFill>
                  <a:prstClr val="black"/>
                </a:solidFill>
              </a:rPr>
              <a:t> </a:t>
            </a:r>
            <a:r>
              <a:rPr lang="en-GB" sz="2000" dirty="0" err="1">
                <a:solidFill>
                  <a:prstClr val="black"/>
                </a:solidFill>
              </a:rPr>
              <a:t>collectif</a:t>
            </a:r>
            <a:endParaRPr lang="en-GB" sz="2000" dirty="0">
              <a:solidFill>
                <a:prstClr val="black"/>
              </a:solidFill>
            </a:endParaRPr>
          </a:p>
        </p:txBody>
      </p:sp>
      <p:pic>
        <p:nvPicPr>
          <p:cNvPr id="2" name="Image 1"/>
          <p:cNvPicPr>
            <a:picLocks noChangeAspect="1"/>
          </p:cNvPicPr>
          <p:nvPr/>
        </p:nvPicPr>
        <p:blipFill>
          <a:blip r:embed="rId4"/>
          <a:stretch>
            <a:fillRect/>
          </a:stretch>
        </p:blipFill>
        <p:spPr>
          <a:xfrm>
            <a:off x="9847254" y="230658"/>
            <a:ext cx="1603848" cy="1624410"/>
          </a:xfrm>
          <a:prstGeom prst="rect">
            <a:avLst/>
          </a:prstGeom>
        </p:spPr>
      </p:pic>
      <p:sp>
        <p:nvSpPr>
          <p:cNvPr id="3" name="ZoneTexte 2"/>
          <p:cNvSpPr txBox="1"/>
          <p:nvPr/>
        </p:nvSpPr>
        <p:spPr>
          <a:xfrm>
            <a:off x="4454234" y="230658"/>
            <a:ext cx="5055527" cy="523220"/>
          </a:xfrm>
          <a:prstGeom prst="rect">
            <a:avLst/>
          </a:prstGeom>
          <a:noFill/>
        </p:spPr>
        <p:txBody>
          <a:bodyPr wrap="square" rtlCol="0">
            <a:spAutoFit/>
          </a:bodyPr>
          <a:lstStyle/>
          <a:p>
            <a:pPr algn="ctr"/>
            <a:r>
              <a:rPr lang="en-GB" sz="2800" dirty="0">
                <a:solidFill>
                  <a:srgbClr val="EC7F20"/>
                </a:solidFill>
              </a:rPr>
              <a:t>Jeu de </a:t>
            </a:r>
            <a:r>
              <a:rPr lang="en-GB" sz="2800" dirty="0" err="1">
                <a:solidFill>
                  <a:srgbClr val="EC7F20"/>
                </a:solidFill>
              </a:rPr>
              <a:t>rôle</a:t>
            </a:r>
            <a:endParaRPr lang="en-GB" sz="2800" dirty="0">
              <a:solidFill>
                <a:srgbClr val="EC7F20"/>
              </a:solidFill>
            </a:endParaRPr>
          </a:p>
        </p:txBody>
      </p:sp>
      <p:pic>
        <p:nvPicPr>
          <p:cNvPr id="4" name="Image 3"/>
          <p:cNvPicPr>
            <a:picLocks noChangeAspect="1"/>
          </p:cNvPicPr>
          <p:nvPr/>
        </p:nvPicPr>
        <p:blipFill>
          <a:blip r:embed="rId5"/>
          <a:stretch>
            <a:fillRect/>
          </a:stretch>
        </p:blipFill>
        <p:spPr>
          <a:xfrm>
            <a:off x="3081484" y="2048867"/>
            <a:ext cx="1372750" cy="1903393"/>
          </a:xfrm>
          <a:prstGeom prst="rect">
            <a:avLst/>
          </a:prstGeom>
        </p:spPr>
      </p:pic>
      <p:pic>
        <p:nvPicPr>
          <p:cNvPr id="11" name="Image 10"/>
          <p:cNvPicPr/>
          <p:nvPr/>
        </p:nvPicPr>
        <p:blipFill>
          <a:blip r:embed="rId6"/>
          <a:stretch>
            <a:fillRect/>
          </a:stretch>
        </p:blipFill>
        <p:spPr>
          <a:xfrm>
            <a:off x="3265984" y="4913935"/>
            <a:ext cx="1003750" cy="893697"/>
          </a:xfrm>
          <a:prstGeom prst="rect">
            <a:avLst/>
          </a:prstGeom>
        </p:spPr>
      </p:pic>
      <p:sp>
        <p:nvSpPr>
          <p:cNvPr id="5" name="ZoneTexte 4"/>
          <p:cNvSpPr txBox="1"/>
          <p:nvPr/>
        </p:nvSpPr>
        <p:spPr>
          <a:xfrm>
            <a:off x="4269734" y="5236825"/>
            <a:ext cx="2821221" cy="369332"/>
          </a:xfrm>
          <a:prstGeom prst="rect">
            <a:avLst/>
          </a:prstGeom>
          <a:noFill/>
        </p:spPr>
        <p:txBody>
          <a:bodyPr wrap="square" rtlCol="0">
            <a:spAutoFit/>
          </a:bodyPr>
          <a:lstStyle/>
          <a:p>
            <a:r>
              <a:rPr lang="en-GB" dirty="0"/>
              <a:t>Environ 30 minutes</a:t>
            </a:r>
          </a:p>
        </p:txBody>
      </p:sp>
      <p:pic>
        <p:nvPicPr>
          <p:cNvPr id="6" name="Image 5" descr="Une image contenant texte&#10;&#10;Description générée automatiquement">
            <a:extLst>
              <a:ext uri="{FF2B5EF4-FFF2-40B4-BE49-F238E27FC236}">
                <a16:creationId xmlns:a16="http://schemas.microsoft.com/office/drawing/2014/main" id="{7A913602-4D09-F50F-6C57-3EFBDF56DA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81601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3387530" y="1922906"/>
            <a:ext cx="6994415" cy="646331"/>
          </a:xfrm>
          <a:prstGeom prst="rect">
            <a:avLst/>
          </a:prstGeom>
          <a:noFill/>
        </p:spPr>
        <p:txBody>
          <a:bodyPr wrap="square" rtlCol="0">
            <a:spAutoFit/>
          </a:bodyPr>
          <a:lstStyle/>
          <a:p>
            <a:r>
              <a:rPr lang="fr-FR" b="1" dirty="0"/>
              <a:t>Si un enfant présente un trouble de la personnalité ou un trouble du comportement, comment réagir ?</a:t>
            </a:r>
            <a:endParaRPr lang="en-GB" b="1" i="1" dirty="0"/>
          </a:p>
        </p:txBody>
      </p:sp>
      <p:pic>
        <p:nvPicPr>
          <p:cNvPr id="10" name="Image 9"/>
          <p:cNvPicPr>
            <a:picLocks noChangeAspect="1"/>
          </p:cNvPicPr>
          <p:nvPr/>
        </p:nvPicPr>
        <p:blipFill>
          <a:blip r:embed="rId4"/>
          <a:stretch>
            <a:fillRect/>
          </a:stretch>
        </p:blipFill>
        <p:spPr>
          <a:xfrm>
            <a:off x="5160638" y="2954088"/>
            <a:ext cx="3266757" cy="1921622"/>
          </a:xfrm>
          <a:prstGeom prst="rect">
            <a:avLst/>
          </a:prstGeom>
        </p:spPr>
      </p:pic>
      <p:sp>
        <p:nvSpPr>
          <p:cNvPr id="12" name="ZoneTexte 11">
            <a:extLst>
              <a:ext uri="{FF2B5EF4-FFF2-40B4-BE49-F238E27FC236}">
                <a16:creationId xmlns:a16="http://schemas.microsoft.com/office/drawing/2014/main" id="{C9A62B48-7EA6-4AAC-A9EB-1F39E508BA67}"/>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Rectangle 15">
            <a:extLst>
              <a:ext uri="{FF2B5EF4-FFF2-40B4-BE49-F238E27FC236}">
                <a16:creationId xmlns:a16="http://schemas.microsoft.com/office/drawing/2014/main" id="{7DC7F119-FD99-41C3-B807-B8EE3D48183B}"/>
              </a:ext>
            </a:extLst>
          </p:cNvPr>
          <p:cNvSpPr/>
          <p:nvPr/>
        </p:nvSpPr>
        <p:spPr>
          <a:xfrm>
            <a:off x="4599899" y="1317719"/>
            <a:ext cx="6096000" cy="646331"/>
          </a:xfrm>
          <a:prstGeom prst="rect">
            <a:avLst/>
          </a:prstGeom>
        </p:spPr>
        <p:txBody>
          <a:bodyPr>
            <a:spAutoFit/>
          </a:bodyPr>
          <a:lstStyle/>
          <a:p>
            <a:r>
              <a:rPr lang="fr-BE" b="1" u="sng" dirty="0"/>
              <a:t>4.5. </a:t>
            </a:r>
            <a:r>
              <a:rPr lang="fr-FR" b="1" u="sng" dirty="0"/>
              <a:t>Dépasser un comportement négatif</a:t>
            </a:r>
            <a:r>
              <a:rPr lang="fr-BE" b="1" u="sng" dirty="0"/>
              <a:t> </a:t>
            </a:r>
          </a:p>
          <a:p>
            <a:endParaRPr lang="fr-BE" b="1" u="sng" dirty="0"/>
          </a:p>
        </p:txBody>
      </p:sp>
      <p:sp>
        <p:nvSpPr>
          <p:cNvPr id="18" name="ZoneTexte 17">
            <a:extLst>
              <a:ext uri="{FF2B5EF4-FFF2-40B4-BE49-F238E27FC236}">
                <a16:creationId xmlns:a16="http://schemas.microsoft.com/office/drawing/2014/main" id="{3A62A593-D697-49FB-846C-A4A91FABF238}"/>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19" name="ZoneTexte 18">
            <a:extLst>
              <a:ext uri="{FF2B5EF4-FFF2-40B4-BE49-F238E27FC236}">
                <a16:creationId xmlns:a16="http://schemas.microsoft.com/office/drawing/2014/main" id="{7095B2CC-3860-4DC5-900F-D4862A75C1E9}"/>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20" name="Sous-titre 2">
            <a:extLst>
              <a:ext uri="{FF2B5EF4-FFF2-40B4-BE49-F238E27FC236}">
                <a16:creationId xmlns:a16="http://schemas.microsoft.com/office/drawing/2014/main" id="{A77FE99C-FDEB-46FC-AD01-F2329A663A2F}"/>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5B76732A-2FE0-689C-04A2-B27A374685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920717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3375498" y="1729189"/>
            <a:ext cx="6994415" cy="2862322"/>
          </a:xfrm>
          <a:prstGeom prst="rect">
            <a:avLst/>
          </a:prstGeom>
          <a:noFill/>
        </p:spPr>
        <p:txBody>
          <a:bodyPr wrap="square" rtlCol="0">
            <a:spAutoFit/>
          </a:bodyPr>
          <a:lstStyle/>
          <a:p>
            <a:endParaRPr lang="en-US" dirty="0"/>
          </a:p>
          <a:p>
            <a:r>
              <a:rPr lang="fr-FR" dirty="0"/>
              <a:t>Si un enfant présente un trouble de la personnalité ou un trouble du comportement, comment réagir ?</a:t>
            </a:r>
            <a:endParaRPr lang="en-GB" i="1" dirty="0"/>
          </a:p>
          <a:p>
            <a:r>
              <a:rPr lang="fr-FR" i="1" dirty="0"/>
              <a:t>- </a:t>
            </a:r>
            <a:r>
              <a:rPr lang="fr-FR" dirty="0"/>
              <a:t>Gardez la conversation et les questions courtes et limitées ; </a:t>
            </a:r>
          </a:p>
          <a:p>
            <a:r>
              <a:rPr lang="fr-FR" dirty="0"/>
              <a:t>- Ne perdez pas le sens ou l'objectif de la conversation ; </a:t>
            </a:r>
          </a:p>
          <a:p>
            <a:r>
              <a:rPr lang="fr-FR" dirty="0"/>
              <a:t>- Faites bien la distinction entre l'enfant et son comportement. </a:t>
            </a:r>
          </a:p>
          <a:p>
            <a:r>
              <a:rPr lang="fr-FR" dirty="0"/>
              <a:t>- Responsabilisez l'enfant et demandez-lui de trouver sa propre solution ; </a:t>
            </a:r>
          </a:p>
          <a:p>
            <a:r>
              <a:rPr lang="fr-FR" dirty="0"/>
              <a:t>- Confrontez l'enfant aux conséquences de son comportement ; </a:t>
            </a:r>
          </a:p>
          <a:p>
            <a:r>
              <a:rPr lang="fr-FR" dirty="0"/>
              <a:t>- Laissez peu de place à la négociation ; et </a:t>
            </a:r>
          </a:p>
          <a:p>
            <a:r>
              <a:rPr lang="fr-FR" dirty="0"/>
              <a:t>- Soyez cohérent. </a:t>
            </a:r>
            <a:endParaRPr lang="en-GB" dirty="0"/>
          </a:p>
        </p:txBody>
      </p:sp>
      <p:sp>
        <p:nvSpPr>
          <p:cNvPr id="10" name="ZoneTexte 9">
            <a:extLst>
              <a:ext uri="{FF2B5EF4-FFF2-40B4-BE49-F238E27FC236}">
                <a16:creationId xmlns:a16="http://schemas.microsoft.com/office/drawing/2014/main" id="{9D85037D-CBCD-49E4-9CB2-A60DBF9435B2}"/>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3" name="Rectangle 12">
            <a:extLst>
              <a:ext uri="{FF2B5EF4-FFF2-40B4-BE49-F238E27FC236}">
                <a16:creationId xmlns:a16="http://schemas.microsoft.com/office/drawing/2014/main" id="{D2B2AF28-DF82-480D-9495-5624AD546FE4}"/>
              </a:ext>
            </a:extLst>
          </p:cNvPr>
          <p:cNvSpPr/>
          <p:nvPr/>
        </p:nvSpPr>
        <p:spPr>
          <a:xfrm>
            <a:off x="4599899" y="1317719"/>
            <a:ext cx="6096000" cy="923330"/>
          </a:xfrm>
          <a:prstGeom prst="rect">
            <a:avLst/>
          </a:prstGeom>
        </p:spPr>
        <p:txBody>
          <a:bodyPr>
            <a:spAutoFit/>
          </a:bodyPr>
          <a:lstStyle/>
          <a:p>
            <a:r>
              <a:rPr lang="fr-BE" b="1" u="sng" dirty="0"/>
              <a:t>4.5. </a:t>
            </a:r>
            <a:r>
              <a:rPr lang="fr-FR" b="1" u="sng" dirty="0"/>
              <a:t>Dépasser un comportement négatif</a:t>
            </a:r>
            <a:r>
              <a:rPr lang="fr-BE" b="1" u="sng" dirty="0"/>
              <a:t> </a:t>
            </a:r>
          </a:p>
          <a:p>
            <a:endParaRPr lang="fr-BE" b="1" u="sng" dirty="0"/>
          </a:p>
          <a:p>
            <a:endParaRPr lang="fr-BE" b="1" u="sng" dirty="0"/>
          </a:p>
        </p:txBody>
      </p:sp>
      <p:sp>
        <p:nvSpPr>
          <p:cNvPr id="16" name="ZoneTexte 15">
            <a:extLst>
              <a:ext uri="{FF2B5EF4-FFF2-40B4-BE49-F238E27FC236}">
                <a16:creationId xmlns:a16="http://schemas.microsoft.com/office/drawing/2014/main" id="{1265F413-3A4B-4B3B-BC00-54943AB0425C}"/>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18" name="ZoneTexte 17">
            <a:extLst>
              <a:ext uri="{FF2B5EF4-FFF2-40B4-BE49-F238E27FC236}">
                <a16:creationId xmlns:a16="http://schemas.microsoft.com/office/drawing/2014/main" id="{3FE46DFA-4C5F-4B6A-BAFB-C63591406971}"/>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19" name="Sous-titre 2">
            <a:extLst>
              <a:ext uri="{FF2B5EF4-FFF2-40B4-BE49-F238E27FC236}">
                <a16:creationId xmlns:a16="http://schemas.microsoft.com/office/drawing/2014/main" id="{1D704E82-98EE-4F73-9659-FCB74596F069}"/>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23C3BE43-FA89-E6A5-5A2E-E0A36E8AFD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65509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7" name="ZoneTexte 16"/>
          <p:cNvSpPr txBox="1"/>
          <p:nvPr/>
        </p:nvSpPr>
        <p:spPr>
          <a:xfrm>
            <a:off x="4069976" y="2094617"/>
            <a:ext cx="6994415" cy="369332"/>
          </a:xfrm>
          <a:prstGeom prst="rect">
            <a:avLst/>
          </a:prstGeom>
          <a:noFill/>
        </p:spPr>
        <p:txBody>
          <a:bodyPr wrap="square" rtlCol="0">
            <a:spAutoFit/>
          </a:bodyPr>
          <a:lstStyle/>
          <a:p>
            <a:r>
              <a:rPr lang="fr-FR" b="1" dirty="0"/>
              <a:t>Si un enfant a subi des abus ou été maltraité, comment réagir ?</a:t>
            </a:r>
            <a:endParaRPr lang="en-GB" b="1" dirty="0"/>
          </a:p>
        </p:txBody>
      </p:sp>
      <p:pic>
        <p:nvPicPr>
          <p:cNvPr id="2" name="Image 1"/>
          <p:cNvPicPr>
            <a:picLocks noChangeAspect="1"/>
          </p:cNvPicPr>
          <p:nvPr/>
        </p:nvPicPr>
        <p:blipFill>
          <a:blip r:embed="rId4"/>
          <a:stretch>
            <a:fillRect/>
          </a:stretch>
        </p:blipFill>
        <p:spPr>
          <a:xfrm>
            <a:off x="9576711" y="3056181"/>
            <a:ext cx="2238375" cy="2724150"/>
          </a:xfrm>
          <a:prstGeom prst="rect">
            <a:avLst/>
          </a:prstGeom>
        </p:spPr>
      </p:pic>
      <p:pic>
        <p:nvPicPr>
          <p:cNvPr id="12" name="Image 11"/>
          <p:cNvPicPr>
            <a:picLocks noChangeAspect="1"/>
          </p:cNvPicPr>
          <p:nvPr/>
        </p:nvPicPr>
        <p:blipFill>
          <a:blip r:embed="rId5"/>
          <a:stretch>
            <a:fillRect/>
          </a:stretch>
        </p:blipFill>
        <p:spPr>
          <a:xfrm>
            <a:off x="4935554" y="2658380"/>
            <a:ext cx="3266757" cy="1921622"/>
          </a:xfrm>
          <a:prstGeom prst="rect">
            <a:avLst/>
          </a:prstGeom>
        </p:spPr>
      </p:pic>
      <p:sp>
        <p:nvSpPr>
          <p:cNvPr id="13" name="ZoneTexte 12">
            <a:extLst>
              <a:ext uri="{FF2B5EF4-FFF2-40B4-BE49-F238E27FC236}">
                <a16:creationId xmlns:a16="http://schemas.microsoft.com/office/drawing/2014/main" id="{87B2E8B1-CF3E-4C59-B744-6FCF6B623AE1}"/>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8" name="Rectangle 17">
            <a:extLst>
              <a:ext uri="{FF2B5EF4-FFF2-40B4-BE49-F238E27FC236}">
                <a16:creationId xmlns:a16="http://schemas.microsoft.com/office/drawing/2014/main" id="{D2461699-8652-4F9B-903C-67510812278D}"/>
              </a:ext>
            </a:extLst>
          </p:cNvPr>
          <p:cNvSpPr/>
          <p:nvPr/>
        </p:nvSpPr>
        <p:spPr>
          <a:xfrm>
            <a:off x="4599899" y="1317719"/>
            <a:ext cx="6096000" cy="923330"/>
          </a:xfrm>
          <a:prstGeom prst="rect">
            <a:avLst/>
          </a:prstGeom>
        </p:spPr>
        <p:txBody>
          <a:bodyPr>
            <a:spAutoFit/>
          </a:bodyPr>
          <a:lstStyle/>
          <a:p>
            <a:r>
              <a:rPr lang="fr-BE" b="1" u="sng" dirty="0"/>
              <a:t>4.5. </a:t>
            </a:r>
            <a:r>
              <a:rPr lang="fr-FR" b="1" u="sng" dirty="0"/>
              <a:t>Dépasser un comportement négatif</a:t>
            </a:r>
            <a:r>
              <a:rPr lang="fr-BE" b="1" u="sng" dirty="0"/>
              <a:t> </a:t>
            </a:r>
          </a:p>
          <a:p>
            <a:endParaRPr lang="fr-BE" b="1" u="sng" dirty="0"/>
          </a:p>
          <a:p>
            <a:endParaRPr lang="fr-BE" b="1" u="sng" dirty="0"/>
          </a:p>
        </p:txBody>
      </p:sp>
      <p:sp>
        <p:nvSpPr>
          <p:cNvPr id="19" name="ZoneTexte 18">
            <a:extLst>
              <a:ext uri="{FF2B5EF4-FFF2-40B4-BE49-F238E27FC236}">
                <a16:creationId xmlns:a16="http://schemas.microsoft.com/office/drawing/2014/main" id="{651794B4-3ECE-45D9-A49F-22B623B167D1}"/>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20" name="ZoneTexte 19">
            <a:extLst>
              <a:ext uri="{FF2B5EF4-FFF2-40B4-BE49-F238E27FC236}">
                <a16:creationId xmlns:a16="http://schemas.microsoft.com/office/drawing/2014/main" id="{226F93C2-99D9-47F5-92FD-1F7488D2908D}"/>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21" name="Sous-titre 2">
            <a:extLst>
              <a:ext uri="{FF2B5EF4-FFF2-40B4-BE49-F238E27FC236}">
                <a16:creationId xmlns:a16="http://schemas.microsoft.com/office/drawing/2014/main" id="{62BEE229-2981-4AF3-9357-0CCB10213E99}"/>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4" name="Image 3" descr="Une image contenant texte&#10;&#10;Description générée automatiquement">
            <a:extLst>
              <a:ext uri="{FF2B5EF4-FFF2-40B4-BE49-F238E27FC236}">
                <a16:creationId xmlns:a16="http://schemas.microsoft.com/office/drawing/2014/main" id="{9FA9285D-349C-35E9-51D2-C0C0817469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368306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72112" y="4580002"/>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3375498" y="2190854"/>
            <a:ext cx="5792565" cy="2308324"/>
          </a:xfrm>
          <a:prstGeom prst="rect">
            <a:avLst/>
          </a:prstGeom>
          <a:noFill/>
        </p:spPr>
        <p:txBody>
          <a:bodyPr wrap="square" rtlCol="0">
            <a:spAutoFit/>
          </a:bodyPr>
          <a:lstStyle/>
          <a:p>
            <a:r>
              <a:rPr lang="fr-FR" b="1" dirty="0"/>
              <a:t>Si un enfant a subi des abus ou été maltraité :</a:t>
            </a:r>
          </a:p>
          <a:p>
            <a:pPr marL="285750" indent="-285750" algn="just">
              <a:buFont typeface="Arial" panose="020B0604020202020204" pitchFamily="34" charset="0"/>
              <a:buChar char="•"/>
            </a:pPr>
            <a:r>
              <a:rPr lang="fr-FR" dirty="0"/>
              <a:t>Prenez l'enfant au sérieux, reconnaissez sa douleur, donnez-lui l'espace nécessaire pour raconter son histoire ; </a:t>
            </a:r>
          </a:p>
          <a:p>
            <a:pPr marL="285750" indent="-285750">
              <a:buFont typeface="Arial" panose="020B0604020202020204" pitchFamily="34" charset="0"/>
              <a:buChar char="•"/>
            </a:pPr>
            <a:r>
              <a:rPr lang="fr-FR" dirty="0"/>
              <a:t>Soutenez l'enfant </a:t>
            </a:r>
          </a:p>
          <a:p>
            <a:pPr marL="285750" indent="-285750">
              <a:buFont typeface="Arial" panose="020B0604020202020204" pitchFamily="34" charset="0"/>
              <a:buChar char="•"/>
            </a:pPr>
            <a:r>
              <a:rPr lang="fr-FR" dirty="0"/>
              <a:t>Respectez les limites de l'enfant ; et </a:t>
            </a:r>
          </a:p>
          <a:p>
            <a:pPr marL="285750" indent="-285750" algn="just">
              <a:buFont typeface="Arial" panose="020B0604020202020204" pitchFamily="34" charset="0"/>
              <a:buChar char="•"/>
            </a:pPr>
            <a:r>
              <a:rPr lang="fr-FR" dirty="0"/>
              <a:t>Soyez conscient qu’il</a:t>
            </a:r>
            <a:r>
              <a:rPr lang="fr-BE" dirty="0"/>
              <a:t>·elle</a:t>
            </a:r>
            <a:r>
              <a:rPr lang="fr-FR" dirty="0"/>
              <a:t> peut faire preuve d'une loyauté  injustifiée ou abusive envers certaines personnes. </a:t>
            </a:r>
            <a:endParaRPr lang="en-GB" dirty="0"/>
          </a:p>
        </p:txBody>
      </p:sp>
      <p:pic>
        <p:nvPicPr>
          <p:cNvPr id="2" name="Image 1"/>
          <p:cNvPicPr>
            <a:picLocks noChangeAspect="1"/>
          </p:cNvPicPr>
          <p:nvPr/>
        </p:nvPicPr>
        <p:blipFill>
          <a:blip r:embed="rId4"/>
          <a:stretch>
            <a:fillRect/>
          </a:stretch>
        </p:blipFill>
        <p:spPr>
          <a:xfrm>
            <a:off x="9576711" y="3056181"/>
            <a:ext cx="2238375" cy="2724150"/>
          </a:xfrm>
          <a:prstGeom prst="rect">
            <a:avLst/>
          </a:prstGeom>
        </p:spPr>
      </p:pic>
      <p:sp>
        <p:nvSpPr>
          <p:cNvPr id="12" name="ZoneTexte 11">
            <a:extLst>
              <a:ext uri="{FF2B5EF4-FFF2-40B4-BE49-F238E27FC236}">
                <a16:creationId xmlns:a16="http://schemas.microsoft.com/office/drawing/2014/main" id="{2A4CF1CE-B49F-4C33-9209-48EFB5E0E26E}"/>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Rectangle 15">
            <a:extLst>
              <a:ext uri="{FF2B5EF4-FFF2-40B4-BE49-F238E27FC236}">
                <a16:creationId xmlns:a16="http://schemas.microsoft.com/office/drawing/2014/main" id="{00B85C1F-5DDB-4CDE-B6F5-9B26865E0193}"/>
              </a:ext>
            </a:extLst>
          </p:cNvPr>
          <p:cNvSpPr/>
          <p:nvPr/>
        </p:nvSpPr>
        <p:spPr>
          <a:xfrm>
            <a:off x="4599899" y="1317719"/>
            <a:ext cx="6096000" cy="923330"/>
          </a:xfrm>
          <a:prstGeom prst="rect">
            <a:avLst/>
          </a:prstGeom>
        </p:spPr>
        <p:txBody>
          <a:bodyPr>
            <a:spAutoFit/>
          </a:bodyPr>
          <a:lstStyle/>
          <a:p>
            <a:r>
              <a:rPr lang="fr-BE" b="1" u="sng" dirty="0"/>
              <a:t>4.5. </a:t>
            </a:r>
            <a:r>
              <a:rPr lang="fr-FR" b="1" u="sng" dirty="0"/>
              <a:t>Dépasser un comportement négatif</a:t>
            </a:r>
            <a:r>
              <a:rPr lang="fr-BE" b="1" u="sng" dirty="0"/>
              <a:t> </a:t>
            </a:r>
          </a:p>
          <a:p>
            <a:endParaRPr lang="fr-BE" b="1" u="sng" dirty="0"/>
          </a:p>
          <a:p>
            <a:endParaRPr lang="fr-BE" b="1" u="sng" dirty="0"/>
          </a:p>
        </p:txBody>
      </p:sp>
      <p:sp>
        <p:nvSpPr>
          <p:cNvPr id="18" name="ZoneTexte 17">
            <a:extLst>
              <a:ext uri="{FF2B5EF4-FFF2-40B4-BE49-F238E27FC236}">
                <a16:creationId xmlns:a16="http://schemas.microsoft.com/office/drawing/2014/main" id="{A8BF3562-9F9D-436F-AF5F-D636C7386BE4}"/>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19" name="ZoneTexte 18">
            <a:extLst>
              <a:ext uri="{FF2B5EF4-FFF2-40B4-BE49-F238E27FC236}">
                <a16:creationId xmlns:a16="http://schemas.microsoft.com/office/drawing/2014/main" id="{55319F84-74C6-4A79-B158-9A91A1E11521}"/>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20" name="Sous-titre 2">
            <a:extLst>
              <a:ext uri="{FF2B5EF4-FFF2-40B4-BE49-F238E27FC236}">
                <a16:creationId xmlns:a16="http://schemas.microsoft.com/office/drawing/2014/main" id="{86691E23-A009-468A-AD77-FA281DE3FE0B}"/>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4" name="Image 3" descr="Une image contenant texte&#10;&#10;Description générée automatiquement">
            <a:extLst>
              <a:ext uri="{FF2B5EF4-FFF2-40B4-BE49-F238E27FC236}">
                <a16:creationId xmlns:a16="http://schemas.microsoft.com/office/drawing/2014/main" id="{AEE9B788-F4DB-CAF9-3E4F-898ACA8637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921980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72112" y="4580002"/>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8" y="1317719"/>
            <a:ext cx="6837135" cy="923330"/>
          </a:xfrm>
          <a:prstGeom prst="rect">
            <a:avLst/>
          </a:prstGeom>
        </p:spPr>
        <p:txBody>
          <a:bodyPr wrap="square">
            <a:spAutoFit/>
          </a:bodyPr>
          <a:lstStyle/>
          <a:p>
            <a:r>
              <a:rPr lang="fr-BE" b="1" u="sng" dirty="0"/>
              <a:t>4.6. </a:t>
            </a:r>
            <a:r>
              <a:rPr lang="en-GB" b="1" u="sng" dirty="0" err="1"/>
              <a:t>Outils</a:t>
            </a:r>
            <a:endParaRPr lang="fr-BE" b="1" u="sng" dirty="0"/>
          </a:p>
          <a:p>
            <a:endParaRPr lang="fr-BE" b="1" u="sng" dirty="0"/>
          </a:p>
          <a:p>
            <a:endParaRPr lang="fr-BE" b="1" u="sng" dirty="0"/>
          </a:p>
        </p:txBody>
      </p:sp>
      <p:sp>
        <p:nvSpPr>
          <p:cNvPr id="17" name="ZoneTexte 16"/>
          <p:cNvSpPr txBox="1"/>
          <p:nvPr/>
        </p:nvSpPr>
        <p:spPr>
          <a:xfrm>
            <a:off x="5408664" y="2598872"/>
            <a:ext cx="4419828" cy="1200329"/>
          </a:xfrm>
          <a:prstGeom prst="rect">
            <a:avLst/>
          </a:prstGeom>
          <a:noFill/>
        </p:spPr>
        <p:txBody>
          <a:bodyPr wrap="square" rtlCol="0">
            <a:spAutoFit/>
          </a:bodyPr>
          <a:lstStyle/>
          <a:p>
            <a:r>
              <a:rPr lang="fr-FR" i="1" dirty="0"/>
              <a:t>Des supports d’information adaptés aux enfants</a:t>
            </a:r>
          </a:p>
          <a:p>
            <a:r>
              <a:rPr lang="en-GB" i="1" dirty="0"/>
              <a:t>Utiliser des </a:t>
            </a:r>
            <a:r>
              <a:rPr lang="en-GB" i="1" dirty="0" err="1"/>
              <a:t>activités</a:t>
            </a:r>
            <a:r>
              <a:rPr lang="en-GB" i="1" dirty="0"/>
              <a:t> pour </a:t>
            </a:r>
            <a:r>
              <a:rPr lang="en-GB" i="1" dirty="0" err="1"/>
              <a:t>favoriser</a:t>
            </a:r>
            <a:r>
              <a:rPr lang="en-GB" i="1" dirty="0"/>
              <a:t> la communication </a:t>
            </a:r>
          </a:p>
        </p:txBody>
      </p:sp>
      <p:sp>
        <p:nvSpPr>
          <p:cNvPr id="10" name="ZoneTexte 9">
            <a:extLst>
              <a:ext uri="{FF2B5EF4-FFF2-40B4-BE49-F238E27FC236}">
                <a16:creationId xmlns:a16="http://schemas.microsoft.com/office/drawing/2014/main" id="{0A54AB61-8937-4A53-A968-79527E6638CB}"/>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ZoneTexte 15">
            <a:extLst>
              <a:ext uri="{FF2B5EF4-FFF2-40B4-BE49-F238E27FC236}">
                <a16:creationId xmlns:a16="http://schemas.microsoft.com/office/drawing/2014/main" id="{32BC849F-FFC0-40AB-9A7C-601F05546965}"/>
              </a:ext>
            </a:extLst>
          </p:cNvPr>
          <p:cNvSpPr txBox="1"/>
          <p:nvPr/>
        </p:nvSpPr>
        <p:spPr>
          <a:xfrm>
            <a:off x="4662791" y="116397"/>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
        <p:nvSpPr>
          <p:cNvPr id="18" name="ZoneTexte 17">
            <a:extLst>
              <a:ext uri="{FF2B5EF4-FFF2-40B4-BE49-F238E27FC236}">
                <a16:creationId xmlns:a16="http://schemas.microsoft.com/office/drawing/2014/main" id="{58A66BE0-4AC3-43AE-BFC4-3BA0A82A62BE}"/>
              </a:ext>
            </a:extLst>
          </p:cNvPr>
          <p:cNvSpPr txBox="1"/>
          <p:nvPr/>
        </p:nvSpPr>
        <p:spPr>
          <a:xfrm>
            <a:off x="445815" y="531536"/>
            <a:ext cx="2610358" cy="923330"/>
          </a:xfrm>
          <a:prstGeom prst="rect">
            <a:avLst/>
          </a:prstGeom>
          <a:noFill/>
        </p:spPr>
        <p:txBody>
          <a:bodyPr wrap="square" rtlCol="0">
            <a:spAutoFit/>
          </a:bodyPr>
          <a:lstStyle/>
          <a:p>
            <a:r>
              <a:rPr lang="en-GB" b="1" dirty="0">
                <a:solidFill>
                  <a:schemeClr val="bg1"/>
                </a:solidFill>
              </a:rPr>
              <a:t>4. Communication effective : </a:t>
            </a:r>
            <a:r>
              <a:rPr lang="en-GB" b="1" dirty="0" err="1">
                <a:solidFill>
                  <a:schemeClr val="bg1"/>
                </a:solidFill>
              </a:rPr>
              <a:t>outils</a:t>
            </a:r>
            <a:r>
              <a:rPr lang="en-GB" b="1" dirty="0">
                <a:solidFill>
                  <a:schemeClr val="bg1"/>
                </a:solidFill>
              </a:rPr>
              <a:t> et techniques </a:t>
            </a:r>
          </a:p>
        </p:txBody>
      </p:sp>
      <p:sp>
        <p:nvSpPr>
          <p:cNvPr id="19" name="Sous-titre 2">
            <a:extLst>
              <a:ext uri="{FF2B5EF4-FFF2-40B4-BE49-F238E27FC236}">
                <a16:creationId xmlns:a16="http://schemas.microsoft.com/office/drawing/2014/main" id="{C81F821F-EFD8-4DEE-B778-770B06BCB393}"/>
              </a:ext>
            </a:extLst>
          </p:cNvPr>
          <p:cNvSpPr txBox="1">
            <a:spLocks/>
          </p:cNvSpPr>
          <p:nvPr/>
        </p:nvSpPr>
        <p:spPr>
          <a:xfrm>
            <a:off x="133350" y="190228"/>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pic>
        <p:nvPicPr>
          <p:cNvPr id="2" name="Image 1" descr="Une image contenant texte&#10;&#10;Description générée automatiquement">
            <a:extLst>
              <a:ext uri="{FF2B5EF4-FFF2-40B4-BE49-F238E27FC236}">
                <a16:creationId xmlns:a16="http://schemas.microsoft.com/office/drawing/2014/main" id="{A6CBB992-8185-F586-0FEA-849C4CFD33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39644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1" name="Sous-titre 2">
            <a:extLst>
              <a:ext uri="{FF2B5EF4-FFF2-40B4-BE49-F238E27FC236}">
                <a16:creationId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Présentation théorique</a:t>
            </a: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Communication effective : techniques et </a:t>
            </a:r>
            <a:r>
              <a:rPr lang="en-GB" b="1" dirty="0" err="1">
                <a:solidFill>
                  <a:schemeClr val="bg1"/>
                </a:solidFill>
              </a:rPr>
              <a:t>outils</a:t>
            </a:r>
            <a:endParaRPr lang="en-GB" b="1" dirty="0">
              <a:solidFill>
                <a:schemeClr val="bg1"/>
              </a:solidFill>
            </a:endParaRPr>
          </a:p>
        </p:txBody>
      </p:sp>
      <p:sp>
        <p:nvSpPr>
          <p:cNvPr id="3" name="Rectangle 2"/>
          <p:cNvSpPr/>
          <p:nvPr/>
        </p:nvSpPr>
        <p:spPr>
          <a:xfrm>
            <a:off x="472112" y="4580002"/>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353574" y="1317719"/>
            <a:ext cx="7083459" cy="923330"/>
          </a:xfrm>
          <a:prstGeom prst="rect">
            <a:avLst/>
          </a:prstGeom>
        </p:spPr>
        <p:txBody>
          <a:bodyPr wrap="square">
            <a:spAutoFit/>
          </a:bodyPr>
          <a:lstStyle/>
          <a:p>
            <a:r>
              <a:rPr lang="fr-BE" b="1" u="sng" dirty="0"/>
              <a:t>4.7. </a:t>
            </a:r>
            <a:r>
              <a:rPr lang="en-GB" b="1" u="sng" dirty="0" err="1"/>
              <a:t>Fournir</a:t>
            </a:r>
            <a:r>
              <a:rPr lang="en-GB" b="1" u="sng" dirty="0"/>
              <a:t> des </a:t>
            </a:r>
            <a:r>
              <a:rPr lang="en-GB" b="1" u="sng" dirty="0" err="1"/>
              <a:t>informations</a:t>
            </a:r>
            <a:r>
              <a:rPr lang="en-GB" b="1" u="sng" dirty="0"/>
              <a:t> </a:t>
            </a:r>
            <a:r>
              <a:rPr lang="en-GB" b="1" u="sng" dirty="0" err="1"/>
              <a:t>adaptées</a:t>
            </a:r>
            <a:r>
              <a:rPr lang="en-GB" b="1" u="sng" dirty="0"/>
              <a:t> aux enfants </a:t>
            </a:r>
            <a:r>
              <a:rPr lang="en-GB" b="1" u="sng" dirty="0" err="1"/>
              <a:t>en</a:t>
            </a:r>
            <a:r>
              <a:rPr lang="en-GB" b="1" u="sng" dirty="0"/>
              <a:t> </a:t>
            </a:r>
            <a:r>
              <a:rPr lang="en-GB" b="1" u="sng" dirty="0" err="1"/>
              <a:t>conflit</a:t>
            </a:r>
            <a:r>
              <a:rPr lang="en-GB" b="1" u="sng" dirty="0"/>
              <a:t> avec la </a:t>
            </a:r>
            <a:r>
              <a:rPr lang="en-GB" b="1" u="sng" dirty="0" err="1"/>
              <a:t>loi</a:t>
            </a:r>
            <a:endParaRPr lang="fr-BE" b="1" u="sng" dirty="0"/>
          </a:p>
          <a:p>
            <a:endParaRPr lang="fr-BE" b="1" u="sng" dirty="0"/>
          </a:p>
          <a:p>
            <a:endParaRPr lang="fr-BE" b="1" u="sng" dirty="0"/>
          </a:p>
        </p:txBody>
      </p:sp>
      <p:sp>
        <p:nvSpPr>
          <p:cNvPr id="17" name="ZoneTexte 16"/>
          <p:cNvSpPr txBox="1"/>
          <p:nvPr/>
        </p:nvSpPr>
        <p:spPr>
          <a:xfrm>
            <a:off x="5083811" y="1912286"/>
            <a:ext cx="4419828" cy="923330"/>
          </a:xfrm>
          <a:prstGeom prst="rect">
            <a:avLst/>
          </a:prstGeom>
          <a:noFill/>
        </p:spPr>
        <p:txBody>
          <a:bodyPr wrap="square" rtlCol="0">
            <a:spAutoFit/>
          </a:bodyPr>
          <a:lstStyle/>
          <a:p>
            <a:pPr marL="285750" indent="-285750">
              <a:buFont typeface="Arial" panose="020B0604020202020204" pitchFamily="34" charset="0"/>
              <a:buChar char="•"/>
            </a:pPr>
            <a:r>
              <a:rPr lang="fr-FR" i="1" dirty="0"/>
              <a:t>D'une manière adaptée à chaque enfant</a:t>
            </a:r>
          </a:p>
          <a:p>
            <a:pPr marL="285750" indent="-285750">
              <a:buFont typeface="Arial" panose="020B0604020202020204" pitchFamily="34" charset="0"/>
              <a:buChar char="•"/>
            </a:pPr>
            <a:r>
              <a:rPr lang="fr-FR" i="1" dirty="0"/>
              <a:t>Claire, adaptée à la situation et complète</a:t>
            </a:r>
          </a:p>
          <a:p>
            <a:pPr marL="285750" indent="-285750">
              <a:buFont typeface="Arial" panose="020B0604020202020204" pitchFamily="34" charset="0"/>
              <a:buChar char="•"/>
            </a:pPr>
            <a:r>
              <a:rPr lang="fr-FR" i="1" dirty="0"/>
              <a:t>Ne pas submerger l'enfant</a:t>
            </a:r>
          </a:p>
        </p:txBody>
      </p:sp>
      <p:sp>
        <p:nvSpPr>
          <p:cNvPr id="2" name="Rectangle 1"/>
          <p:cNvSpPr/>
          <p:nvPr/>
        </p:nvSpPr>
        <p:spPr>
          <a:xfrm>
            <a:off x="3937115" y="3397687"/>
            <a:ext cx="5566524" cy="369332"/>
          </a:xfrm>
          <a:prstGeom prst="rect">
            <a:avLst/>
          </a:prstGeom>
        </p:spPr>
        <p:txBody>
          <a:bodyPr wrap="none">
            <a:spAutoFit/>
          </a:bodyPr>
          <a:lstStyle/>
          <a:p>
            <a:pPr lvl="1"/>
            <a:r>
              <a:rPr lang="en-GB" b="1" u="sng" dirty="0"/>
              <a:t>4.8. Utiliser des </a:t>
            </a:r>
            <a:r>
              <a:rPr lang="en-GB" b="1" u="sng" dirty="0" err="1"/>
              <a:t>moyens</a:t>
            </a:r>
            <a:r>
              <a:rPr lang="en-GB" b="1" u="sng" dirty="0"/>
              <a:t> de communication </a:t>
            </a:r>
            <a:r>
              <a:rPr lang="en-GB" b="1" u="sng" dirty="0" err="1"/>
              <a:t>adaptés</a:t>
            </a:r>
            <a:endParaRPr lang="fr-BE" b="1" u="sng" dirty="0"/>
          </a:p>
        </p:txBody>
      </p:sp>
      <p:pic>
        <p:nvPicPr>
          <p:cNvPr id="8" name="Image 7"/>
          <p:cNvPicPr>
            <a:picLocks noChangeAspect="1"/>
          </p:cNvPicPr>
          <p:nvPr/>
        </p:nvPicPr>
        <p:blipFill>
          <a:blip r:embed="rId4"/>
          <a:stretch>
            <a:fillRect/>
          </a:stretch>
        </p:blipFill>
        <p:spPr>
          <a:xfrm>
            <a:off x="5398225" y="3825488"/>
            <a:ext cx="2298383" cy="2046862"/>
          </a:xfrm>
          <a:prstGeom prst="rect">
            <a:avLst/>
          </a:prstGeom>
        </p:spPr>
      </p:pic>
      <p:sp>
        <p:nvSpPr>
          <p:cNvPr id="12" name="ZoneTexte 11">
            <a:extLst>
              <a:ext uri="{FF2B5EF4-FFF2-40B4-BE49-F238E27FC236}">
                <a16:creationId xmlns:a16="http://schemas.microsoft.com/office/drawing/2014/main" id="{0FAC07AB-A6A1-43E0-AED9-AB99AB1EB0A5}"/>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3" name="ZoneTexte 12">
            <a:extLst>
              <a:ext uri="{FF2B5EF4-FFF2-40B4-BE49-F238E27FC236}">
                <a16:creationId xmlns:a16="http://schemas.microsoft.com/office/drawing/2014/main" id="{EC09CCAD-A3EB-4676-A00F-0D98223D43C8}"/>
              </a:ext>
            </a:extLst>
          </p:cNvPr>
          <p:cNvSpPr txBox="1"/>
          <p:nvPr/>
        </p:nvSpPr>
        <p:spPr>
          <a:xfrm>
            <a:off x="3190876" y="6138154"/>
            <a:ext cx="2759210" cy="369332"/>
          </a:xfrm>
          <a:prstGeom prst="rect">
            <a:avLst/>
          </a:prstGeom>
          <a:noFill/>
        </p:spPr>
        <p:txBody>
          <a:bodyPr wrap="square" rtlCol="0">
            <a:spAutoFit/>
          </a:bodyPr>
          <a:lstStyle/>
          <a:p>
            <a:r>
              <a:rPr lang="en-GB" dirty="0">
                <a:solidFill>
                  <a:prstClr val="black"/>
                </a:solidFill>
              </a:rPr>
              <a:t>Logo de </a:t>
            </a:r>
            <a:r>
              <a:rPr lang="en-GB" dirty="0" err="1">
                <a:solidFill>
                  <a:prstClr val="black"/>
                </a:solidFill>
              </a:rPr>
              <a:t>votre</a:t>
            </a:r>
            <a:r>
              <a:rPr lang="en-GB" dirty="0">
                <a:solidFill>
                  <a:prstClr val="black"/>
                </a:solidFill>
              </a:rPr>
              <a:t> organisation</a:t>
            </a:r>
          </a:p>
        </p:txBody>
      </p:sp>
      <p:sp>
        <p:nvSpPr>
          <p:cNvPr id="16" name="ZoneTexte 15">
            <a:extLst>
              <a:ext uri="{FF2B5EF4-FFF2-40B4-BE49-F238E27FC236}">
                <a16:creationId xmlns:a16="http://schemas.microsoft.com/office/drawing/2014/main" id="{4BFA9A1F-6DF6-4F4A-86E0-112056E763A4}"/>
              </a:ext>
            </a:extLst>
          </p:cNvPr>
          <p:cNvSpPr txBox="1"/>
          <p:nvPr/>
        </p:nvSpPr>
        <p:spPr>
          <a:xfrm>
            <a:off x="4494691" y="246176"/>
            <a:ext cx="7529209" cy="954107"/>
          </a:xfrm>
          <a:prstGeom prst="rect">
            <a:avLst/>
          </a:prstGeom>
          <a:noFill/>
        </p:spPr>
        <p:txBody>
          <a:bodyPr wrap="square" rtlCol="0">
            <a:spAutoFit/>
          </a:bodyPr>
          <a:lstStyle/>
          <a:p>
            <a:r>
              <a:rPr lang="en-GB" sz="2800" dirty="0"/>
              <a:t>4. </a:t>
            </a:r>
            <a:r>
              <a:rPr lang="fr-FR" sz="2800" dirty="0"/>
              <a:t>Établir une communication efficace avec l'enfant : techniques et outils</a:t>
            </a:r>
            <a:endParaRPr lang="fr-BE" sz="2800" dirty="0"/>
          </a:p>
        </p:txBody>
      </p:sp>
    </p:spTree>
    <p:extLst>
      <p:ext uri="{BB962C8B-B14F-4D97-AF65-F5344CB8AC3E}">
        <p14:creationId xmlns:p14="http://schemas.microsoft.com/office/powerpoint/2010/main" val="3145401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31378776-A142-408E-9964-67E8A49530E5}"/>
              </a:ext>
            </a:extLst>
          </p:cNvPr>
          <p:cNvSpPr txBox="1"/>
          <p:nvPr/>
        </p:nvSpPr>
        <p:spPr>
          <a:xfrm>
            <a:off x="4662791" y="161081"/>
            <a:ext cx="7529209" cy="954107"/>
          </a:xfrm>
          <a:prstGeom prst="rect">
            <a:avLst/>
          </a:prstGeom>
          <a:noFill/>
        </p:spPr>
        <p:txBody>
          <a:bodyPr wrap="square" rtlCol="0">
            <a:spAutoFit/>
          </a:bodyPr>
          <a:lstStyle/>
          <a:p>
            <a:r>
              <a:rPr lang="en-GB" sz="2800" dirty="0"/>
              <a:t>5. </a:t>
            </a:r>
            <a:r>
              <a:rPr lang="en-GB" sz="2800" dirty="0" err="1"/>
              <a:t>S’adapter</a:t>
            </a:r>
            <a:r>
              <a:rPr lang="en-GB" sz="2800" dirty="0"/>
              <a:t> à des situations </a:t>
            </a:r>
            <a:r>
              <a:rPr lang="en-GB" sz="2800" dirty="0" err="1"/>
              <a:t>spécifiques</a:t>
            </a:r>
            <a:endParaRPr lang="fr-BE" sz="2800" dirty="0"/>
          </a:p>
          <a:p>
            <a:pPr algn="ctr"/>
            <a:endParaRPr lang="en-GB" sz="2800" dirty="0"/>
          </a:p>
        </p:txBody>
      </p:sp>
      <p:sp>
        <p:nvSpPr>
          <p:cNvPr id="11" name="Sous-titre 2">
            <a:extLst>
              <a:ext uri="{FF2B5EF4-FFF2-40B4-BE49-F238E27FC236}">
                <a16:creationId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5. </a:t>
            </a:r>
            <a:r>
              <a:rPr lang="en-GB" b="1" dirty="0" err="1">
                <a:solidFill>
                  <a:schemeClr val="bg1"/>
                </a:solidFill>
              </a:rPr>
              <a:t>S’adapter</a:t>
            </a:r>
            <a:r>
              <a:rPr lang="en-GB" b="1" dirty="0">
                <a:solidFill>
                  <a:schemeClr val="bg1"/>
                </a:solidFill>
              </a:rPr>
              <a:t> à des situations </a:t>
            </a:r>
            <a:r>
              <a:rPr lang="en-GB" b="1" dirty="0" err="1">
                <a:solidFill>
                  <a:schemeClr val="bg1"/>
                </a:solidFill>
              </a:rPr>
              <a:t>spécifiques</a:t>
            </a:r>
            <a:endParaRPr lang="en-GB" b="1" dirty="0">
              <a:solidFill>
                <a:schemeClr val="bg1"/>
              </a:solidFill>
            </a:endParaRPr>
          </a:p>
          <a:p>
            <a:r>
              <a:rPr lang="en-GB" b="1" dirty="0">
                <a:solidFill>
                  <a:schemeClr val="bg1"/>
                </a:solidFill>
              </a:rPr>
              <a:t> </a:t>
            </a:r>
          </a:p>
        </p:txBody>
      </p:sp>
      <p:sp>
        <p:nvSpPr>
          <p:cNvPr id="3" name="Rectangle 2"/>
          <p:cNvSpPr/>
          <p:nvPr/>
        </p:nvSpPr>
        <p:spPr>
          <a:xfrm>
            <a:off x="472112" y="4594750"/>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8" y="1317719"/>
            <a:ext cx="6837135" cy="923330"/>
          </a:xfrm>
          <a:prstGeom prst="rect">
            <a:avLst/>
          </a:prstGeom>
        </p:spPr>
        <p:txBody>
          <a:bodyPr wrap="square">
            <a:spAutoFit/>
          </a:bodyPr>
          <a:lstStyle/>
          <a:p>
            <a:pPr lvl="1"/>
            <a:r>
              <a:rPr lang="en-GB" b="1" u="sng" dirty="0"/>
              <a:t>5.1. </a:t>
            </a:r>
            <a:r>
              <a:rPr lang="en-GB" b="1" u="sng" dirty="0" err="1"/>
              <a:t>Biais</a:t>
            </a:r>
            <a:r>
              <a:rPr lang="en-GB" b="1" u="sng" dirty="0"/>
              <a:t> </a:t>
            </a:r>
            <a:r>
              <a:rPr lang="en-GB" b="1" u="sng" dirty="0" err="1"/>
              <a:t>culturel</a:t>
            </a:r>
            <a:endParaRPr lang="fr-BE" b="1" u="sng" dirty="0"/>
          </a:p>
          <a:p>
            <a:endParaRPr lang="fr-BE" b="1" u="sng" dirty="0"/>
          </a:p>
          <a:p>
            <a:endParaRPr lang="fr-BE" b="1" u="sng" dirty="0"/>
          </a:p>
        </p:txBody>
      </p:sp>
      <p:sp>
        <p:nvSpPr>
          <p:cNvPr id="4" name="Rectangle 3"/>
          <p:cNvSpPr/>
          <p:nvPr/>
        </p:nvSpPr>
        <p:spPr>
          <a:xfrm>
            <a:off x="3655168" y="2598872"/>
            <a:ext cx="7429500" cy="2031325"/>
          </a:xfrm>
          <a:prstGeom prst="rect">
            <a:avLst/>
          </a:prstGeom>
        </p:spPr>
        <p:txBody>
          <a:bodyPr wrap="square">
            <a:spAutoFit/>
          </a:bodyPr>
          <a:lstStyle/>
          <a:p>
            <a:pPr algn="just"/>
            <a:r>
              <a:rPr lang="fr-FR" i="1" dirty="0"/>
              <a:t>"Pour communiquer de manière adaptée et respectueuse de la culture de l’enfant, familiarisez-vous avec sa culture d'origine afin d'établir une relation de confiance et ainsi de renforcer la confiance qu’il placera dans l'information. Un manque de considération pour la culture être stigmatisant pour l'enfant et le rendre plus vulnérable à la victimisation, en particulier lorsqu'il s'agit de communiquer sur des sujets sensibles tels que l'exploitation ou les abus sexuels."</a:t>
            </a:r>
            <a:endParaRPr lang="en-GB" i="1" dirty="0"/>
          </a:p>
        </p:txBody>
      </p:sp>
      <p:sp>
        <p:nvSpPr>
          <p:cNvPr id="10" name="ZoneTexte 9">
            <a:extLst>
              <a:ext uri="{FF2B5EF4-FFF2-40B4-BE49-F238E27FC236}">
                <a16:creationId xmlns:a16="http://schemas.microsoft.com/office/drawing/2014/main" id="{D494ED27-C37B-430B-93A2-6B6417249C6E}"/>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pic>
        <p:nvPicPr>
          <p:cNvPr id="2" name="Image 1" descr="Une image contenant texte&#10;&#10;Description générée automatiquement">
            <a:extLst>
              <a:ext uri="{FF2B5EF4-FFF2-40B4-BE49-F238E27FC236}">
                <a16:creationId xmlns:a16="http://schemas.microsoft.com/office/drawing/2014/main" id="{3A32ECDD-0BE4-2BBB-F764-F2D8FCBD14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836762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472112" y="4580002"/>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8" y="1317719"/>
            <a:ext cx="6837135" cy="923330"/>
          </a:xfrm>
          <a:prstGeom prst="rect">
            <a:avLst/>
          </a:prstGeom>
        </p:spPr>
        <p:txBody>
          <a:bodyPr wrap="square">
            <a:spAutoFit/>
          </a:bodyPr>
          <a:lstStyle/>
          <a:p>
            <a:pPr lvl="1"/>
            <a:r>
              <a:rPr lang="en-GB" b="1" u="sng" dirty="0"/>
              <a:t>5.2. Situations de </a:t>
            </a:r>
            <a:r>
              <a:rPr lang="en-GB" b="1" u="sng" dirty="0" err="1"/>
              <a:t>vulnérabilités</a:t>
            </a:r>
            <a:r>
              <a:rPr lang="en-GB" b="1" u="sng" dirty="0"/>
              <a:t> </a:t>
            </a:r>
            <a:r>
              <a:rPr lang="en-GB" b="1" u="sng" dirty="0" err="1"/>
              <a:t>spécifiques</a:t>
            </a:r>
            <a:r>
              <a:rPr lang="en-GB" b="1" u="sng" dirty="0"/>
              <a:t> et </a:t>
            </a:r>
            <a:r>
              <a:rPr lang="en-GB" b="1" u="sng" dirty="0" err="1"/>
              <a:t>résiliences</a:t>
            </a:r>
            <a:endParaRPr lang="fr-BE" b="1" u="sng" dirty="0"/>
          </a:p>
          <a:p>
            <a:endParaRPr lang="fr-BE" b="1" u="sng" dirty="0"/>
          </a:p>
          <a:p>
            <a:endParaRPr lang="fr-BE" b="1" u="sng" dirty="0"/>
          </a:p>
        </p:txBody>
      </p:sp>
      <p:sp>
        <p:nvSpPr>
          <p:cNvPr id="4" name="Rectangle 3"/>
          <p:cNvSpPr/>
          <p:nvPr/>
        </p:nvSpPr>
        <p:spPr>
          <a:xfrm>
            <a:off x="3655168" y="2598872"/>
            <a:ext cx="4098182" cy="2031325"/>
          </a:xfrm>
          <a:prstGeom prst="rect">
            <a:avLst/>
          </a:prstGeom>
        </p:spPr>
        <p:txBody>
          <a:bodyPr wrap="square">
            <a:spAutoFit/>
          </a:bodyPr>
          <a:lstStyle/>
          <a:p>
            <a:pPr marL="285750" indent="-285750" algn="just">
              <a:buFont typeface="Wingdings" panose="05000000000000000000" pitchFamily="2" charset="2"/>
              <a:buChar char="Ø"/>
            </a:pPr>
            <a:r>
              <a:rPr lang="fr-FR" i="1" dirty="0"/>
              <a:t>Adaptez votre communication à la situation de </a:t>
            </a:r>
            <a:r>
              <a:rPr lang="fr-FR" i="1" u="sng" dirty="0"/>
              <a:t>vulnérabilité</a:t>
            </a:r>
            <a:r>
              <a:rPr lang="fr-FR" i="1" dirty="0"/>
              <a:t> de l'enfant et à ses facteur de</a:t>
            </a:r>
            <a:r>
              <a:rPr lang="fr-FR" i="1" u="sng" dirty="0"/>
              <a:t> résilience</a:t>
            </a:r>
          </a:p>
          <a:p>
            <a:pPr marL="285750" indent="-285750" algn="just">
              <a:buFont typeface="Wingdings" panose="05000000000000000000" pitchFamily="2" charset="2"/>
              <a:buChar char="Ø"/>
            </a:pPr>
            <a:endParaRPr lang="fr-FR" i="1" dirty="0"/>
          </a:p>
          <a:p>
            <a:pPr marL="285750" indent="-285750" algn="just">
              <a:buFont typeface="Wingdings" panose="05000000000000000000" pitchFamily="2" charset="2"/>
              <a:buChar char="Ø"/>
            </a:pPr>
            <a:r>
              <a:rPr lang="fr-FR" i="1" dirty="0"/>
              <a:t>Utilisez des questions indirectes et un vocabulaire neutre pour interroger un enfant sur ses vulnérabilités </a:t>
            </a:r>
            <a:endParaRPr lang="en-GB" i="1" dirty="0"/>
          </a:p>
        </p:txBody>
      </p:sp>
      <p:pic>
        <p:nvPicPr>
          <p:cNvPr id="8" name="Image 7"/>
          <p:cNvPicPr>
            <a:picLocks noChangeAspect="1"/>
          </p:cNvPicPr>
          <p:nvPr/>
        </p:nvPicPr>
        <p:blipFill>
          <a:blip r:embed="rId4"/>
          <a:stretch>
            <a:fillRect/>
          </a:stretch>
        </p:blipFill>
        <p:spPr>
          <a:xfrm>
            <a:off x="8987965" y="2443580"/>
            <a:ext cx="2315968" cy="3026297"/>
          </a:xfrm>
          <a:prstGeom prst="rect">
            <a:avLst/>
          </a:prstGeom>
        </p:spPr>
      </p:pic>
      <p:sp>
        <p:nvSpPr>
          <p:cNvPr id="12" name="ZoneTexte 11">
            <a:extLst>
              <a:ext uri="{FF2B5EF4-FFF2-40B4-BE49-F238E27FC236}">
                <a16:creationId xmlns:a16="http://schemas.microsoft.com/office/drawing/2014/main" id="{FA8C6C31-8DCE-482E-8D6C-147C7400D428}"/>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ZoneTexte 15">
            <a:extLst>
              <a:ext uri="{FF2B5EF4-FFF2-40B4-BE49-F238E27FC236}">
                <a16:creationId xmlns:a16="http://schemas.microsoft.com/office/drawing/2014/main" id="{57CA6348-3E2D-4FDA-A922-44EE99E5C7EF}"/>
              </a:ext>
            </a:extLst>
          </p:cNvPr>
          <p:cNvSpPr txBox="1"/>
          <p:nvPr/>
        </p:nvSpPr>
        <p:spPr>
          <a:xfrm>
            <a:off x="4662791" y="161081"/>
            <a:ext cx="7529209" cy="954107"/>
          </a:xfrm>
          <a:prstGeom prst="rect">
            <a:avLst/>
          </a:prstGeom>
          <a:noFill/>
        </p:spPr>
        <p:txBody>
          <a:bodyPr wrap="square" rtlCol="0">
            <a:spAutoFit/>
          </a:bodyPr>
          <a:lstStyle/>
          <a:p>
            <a:r>
              <a:rPr lang="en-GB" sz="2800" dirty="0"/>
              <a:t>5. </a:t>
            </a:r>
            <a:r>
              <a:rPr lang="en-GB" sz="2800" dirty="0" err="1"/>
              <a:t>S’adapter</a:t>
            </a:r>
            <a:r>
              <a:rPr lang="en-GB" sz="2800" dirty="0"/>
              <a:t> à des situations </a:t>
            </a:r>
            <a:r>
              <a:rPr lang="en-GB" sz="2800" dirty="0" err="1"/>
              <a:t>spécifiques</a:t>
            </a:r>
            <a:endParaRPr lang="fr-BE" sz="2800" dirty="0"/>
          </a:p>
          <a:p>
            <a:pPr algn="ctr"/>
            <a:endParaRPr lang="en-GB" sz="2800" dirty="0"/>
          </a:p>
        </p:txBody>
      </p:sp>
      <p:sp>
        <p:nvSpPr>
          <p:cNvPr id="17" name="Sous-titre 2">
            <a:extLst>
              <a:ext uri="{FF2B5EF4-FFF2-40B4-BE49-F238E27FC236}">
                <a16:creationId xmlns:a16="http://schemas.microsoft.com/office/drawing/2014/main" id="{19FC579D-9966-4517-BADD-90D12724EC72}"/>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sp>
        <p:nvSpPr>
          <p:cNvPr id="18" name="ZoneTexte 17">
            <a:extLst>
              <a:ext uri="{FF2B5EF4-FFF2-40B4-BE49-F238E27FC236}">
                <a16:creationId xmlns:a16="http://schemas.microsoft.com/office/drawing/2014/main" id="{DF2CB700-9048-429D-9B44-725B759F9373}"/>
              </a:ext>
            </a:extLst>
          </p:cNvPr>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5. </a:t>
            </a:r>
            <a:r>
              <a:rPr lang="en-GB" b="1" dirty="0" err="1">
                <a:solidFill>
                  <a:schemeClr val="bg1"/>
                </a:solidFill>
              </a:rPr>
              <a:t>S’adapter</a:t>
            </a:r>
            <a:r>
              <a:rPr lang="en-GB" b="1" dirty="0">
                <a:solidFill>
                  <a:schemeClr val="bg1"/>
                </a:solidFill>
              </a:rPr>
              <a:t> à des situations </a:t>
            </a:r>
            <a:r>
              <a:rPr lang="en-GB" b="1" dirty="0" err="1">
                <a:solidFill>
                  <a:schemeClr val="bg1"/>
                </a:solidFill>
              </a:rPr>
              <a:t>spécifiques</a:t>
            </a:r>
            <a:endParaRPr lang="en-GB" b="1" dirty="0">
              <a:solidFill>
                <a:schemeClr val="bg1"/>
              </a:solidFill>
            </a:endParaRPr>
          </a:p>
          <a:p>
            <a:r>
              <a:rPr lang="en-GB" b="1" dirty="0">
                <a:solidFill>
                  <a:schemeClr val="bg1"/>
                </a:solidFill>
              </a:rPr>
              <a:t> </a:t>
            </a:r>
          </a:p>
        </p:txBody>
      </p:sp>
      <p:pic>
        <p:nvPicPr>
          <p:cNvPr id="2" name="Image 1" descr="Une image contenant texte&#10;&#10;Description générée automatiquement">
            <a:extLst>
              <a:ext uri="{FF2B5EF4-FFF2-40B4-BE49-F238E27FC236}">
                <a16:creationId xmlns:a16="http://schemas.microsoft.com/office/drawing/2014/main" id="{5300B331-87D7-0A71-231A-86FE64702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289610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5" name="Rectangle 4"/>
          <p:cNvSpPr/>
          <p:nvPr/>
        </p:nvSpPr>
        <p:spPr>
          <a:xfrm>
            <a:off x="4599898" y="1317719"/>
            <a:ext cx="6837135" cy="923330"/>
          </a:xfrm>
          <a:prstGeom prst="rect">
            <a:avLst/>
          </a:prstGeom>
        </p:spPr>
        <p:txBody>
          <a:bodyPr wrap="square">
            <a:spAutoFit/>
          </a:bodyPr>
          <a:lstStyle/>
          <a:p>
            <a:pPr lvl="1"/>
            <a:r>
              <a:rPr lang="fr-BE" b="1" u="sng" dirty="0"/>
              <a:t>5.3. Langues et interprète</a:t>
            </a:r>
          </a:p>
          <a:p>
            <a:endParaRPr lang="fr-BE" b="1" u="sng" dirty="0"/>
          </a:p>
          <a:p>
            <a:endParaRPr lang="fr-BE" b="1" u="sng" dirty="0"/>
          </a:p>
        </p:txBody>
      </p:sp>
      <p:sp>
        <p:nvSpPr>
          <p:cNvPr id="4" name="Rectangle 3"/>
          <p:cNvSpPr/>
          <p:nvPr/>
        </p:nvSpPr>
        <p:spPr>
          <a:xfrm>
            <a:off x="3655168" y="2598872"/>
            <a:ext cx="4098182" cy="2862322"/>
          </a:xfrm>
          <a:prstGeom prst="rect">
            <a:avLst/>
          </a:prstGeom>
        </p:spPr>
        <p:txBody>
          <a:bodyPr wrap="square">
            <a:spAutoFit/>
          </a:bodyPr>
          <a:lstStyle/>
          <a:p>
            <a:pPr marL="285750" indent="-285750" algn="just">
              <a:buFont typeface="Wingdings" panose="05000000000000000000" pitchFamily="2" charset="2"/>
              <a:buChar char="Ø"/>
            </a:pPr>
            <a:r>
              <a:rPr lang="fr-FR" i="1" dirty="0"/>
              <a:t>Est présent à chaque rencontre</a:t>
            </a:r>
          </a:p>
          <a:p>
            <a:pPr marL="285750" indent="-285750" algn="just">
              <a:buFont typeface="Wingdings" panose="05000000000000000000" pitchFamily="2" charset="2"/>
              <a:buChar char="Ø"/>
            </a:pPr>
            <a:r>
              <a:rPr lang="fr-FR" i="1" dirty="0"/>
              <a:t>A les qualifications nécessaires</a:t>
            </a:r>
          </a:p>
          <a:p>
            <a:pPr marL="285750" indent="-285750" algn="just">
              <a:buFont typeface="Wingdings" panose="05000000000000000000" pitchFamily="2" charset="2"/>
              <a:buChar char="Ø"/>
            </a:pPr>
            <a:r>
              <a:rPr lang="fr-FR" i="1" dirty="0"/>
              <a:t>N'ajoute pas d'interprétations inutiles</a:t>
            </a:r>
          </a:p>
          <a:p>
            <a:pPr marL="285750" indent="-285750" algn="just">
              <a:buFont typeface="Wingdings" panose="05000000000000000000" pitchFamily="2" charset="2"/>
              <a:buChar char="Ø"/>
            </a:pPr>
            <a:r>
              <a:rPr lang="fr-FR" i="1" dirty="0"/>
              <a:t>Ne change pas les mots de l'enfant  </a:t>
            </a:r>
          </a:p>
          <a:p>
            <a:pPr marL="285750" indent="-285750" algn="just">
              <a:buFont typeface="Wingdings" panose="05000000000000000000" pitchFamily="2" charset="2"/>
              <a:buChar char="Ø"/>
            </a:pPr>
            <a:r>
              <a:rPr lang="fr-FR" i="1" dirty="0"/>
              <a:t>Ne prend pas d'initiative </a:t>
            </a:r>
          </a:p>
          <a:p>
            <a:pPr marL="285750" indent="-285750" algn="just">
              <a:buFont typeface="Wingdings" panose="05000000000000000000" pitchFamily="2" charset="2"/>
              <a:buChar char="Ø"/>
            </a:pPr>
            <a:r>
              <a:rPr lang="fr-FR" i="1" dirty="0"/>
              <a:t>Ne montre aucune émotion personnelle telle que la peur ou la colère</a:t>
            </a:r>
          </a:p>
          <a:p>
            <a:pPr marL="285750" indent="-285750" algn="just">
              <a:buFont typeface="Wingdings" panose="05000000000000000000" pitchFamily="2" charset="2"/>
              <a:buChar char="Ø"/>
            </a:pPr>
            <a:r>
              <a:rPr lang="fr-FR" i="1" dirty="0"/>
              <a:t>Adopte une voix calme et ne porte pas de jugement </a:t>
            </a:r>
            <a:endParaRPr lang="fr-BE" i="1" dirty="0"/>
          </a:p>
        </p:txBody>
      </p:sp>
      <p:pic>
        <p:nvPicPr>
          <p:cNvPr id="10" name="Image 9"/>
          <p:cNvPicPr>
            <a:picLocks noChangeAspect="1"/>
          </p:cNvPicPr>
          <p:nvPr/>
        </p:nvPicPr>
        <p:blipFill>
          <a:blip r:embed="rId4"/>
          <a:stretch>
            <a:fillRect/>
          </a:stretch>
        </p:blipFill>
        <p:spPr>
          <a:xfrm>
            <a:off x="7753350" y="2241049"/>
            <a:ext cx="4030283" cy="2948987"/>
          </a:xfrm>
          <a:prstGeom prst="rect">
            <a:avLst/>
          </a:prstGeom>
        </p:spPr>
      </p:pic>
      <p:sp>
        <p:nvSpPr>
          <p:cNvPr id="12" name="ZoneTexte 11">
            <a:extLst>
              <a:ext uri="{FF2B5EF4-FFF2-40B4-BE49-F238E27FC236}">
                <a16:creationId xmlns:a16="http://schemas.microsoft.com/office/drawing/2014/main" id="{95CC40AD-1E1A-434B-A3A8-86A58ED60344}"/>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6" name="ZoneTexte 15">
            <a:extLst>
              <a:ext uri="{FF2B5EF4-FFF2-40B4-BE49-F238E27FC236}">
                <a16:creationId xmlns:a16="http://schemas.microsoft.com/office/drawing/2014/main" id="{C2AFB851-C2FF-40A1-8790-AE9C401B0C77}"/>
              </a:ext>
            </a:extLst>
          </p:cNvPr>
          <p:cNvSpPr txBox="1"/>
          <p:nvPr/>
        </p:nvSpPr>
        <p:spPr>
          <a:xfrm>
            <a:off x="4662791" y="161081"/>
            <a:ext cx="7529209" cy="954107"/>
          </a:xfrm>
          <a:prstGeom prst="rect">
            <a:avLst/>
          </a:prstGeom>
          <a:noFill/>
        </p:spPr>
        <p:txBody>
          <a:bodyPr wrap="square" rtlCol="0">
            <a:spAutoFit/>
          </a:bodyPr>
          <a:lstStyle/>
          <a:p>
            <a:r>
              <a:rPr lang="en-GB" sz="2800" dirty="0"/>
              <a:t>5. </a:t>
            </a:r>
            <a:r>
              <a:rPr lang="en-GB" sz="2800" dirty="0" err="1"/>
              <a:t>S’adapter</a:t>
            </a:r>
            <a:r>
              <a:rPr lang="en-GB" sz="2800" dirty="0"/>
              <a:t> à des situations </a:t>
            </a:r>
            <a:r>
              <a:rPr lang="en-GB" sz="2800" dirty="0" err="1"/>
              <a:t>spécifiques</a:t>
            </a:r>
            <a:endParaRPr lang="fr-BE" sz="2800" dirty="0"/>
          </a:p>
          <a:p>
            <a:pPr algn="ctr"/>
            <a:endParaRPr lang="en-GB" sz="2800" dirty="0"/>
          </a:p>
        </p:txBody>
      </p:sp>
      <p:sp>
        <p:nvSpPr>
          <p:cNvPr id="17" name="Sous-titre 2">
            <a:extLst>
              <a:ext uri="{FF2B5EF4-FFF2-40B4-BE49-F238E27FC236}">
                <a16:creationId xmlns:a16="http://schemas.microsoft.com/office/drawing/2014/main" id="{AD567149-F632-422F-89BC-9A26FCE73FDE}"/>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err="1">
                <a:solidFill>
                  <a:schemeClr val="bg1"/>
                </a:solidFill>
              </a:rPr>
              <a:t>Présentation</a:t>
            </a:r>
            <a:r>
              <a:rPr lang="en-GB" sz="2000" b="1" dirty="0">
                <a:solidFill>
                  <a:schemeClr val="bg1"/>
                </a:solidFill>
              </a:rPr>
              <a:t> </a:t>
            </a:r>
            <a:r>
              <a:rPr lang="en-GB" sz="2000" b="1" dirty="0" err="1">
                <a:solidFill>
                  <a:schemeClr val="bg1"/>
                </a:solidFill>
              </a:rPr>
              <a:t>théorique</a:t>
            </a:r>
            <a:endParaRPr lang="fr-BE" sz="2000" b="1" dirty="0">
              <a:solidFill>
                <a:schemeClr val="bg1"/>
              </a:solidFill>
            </a:endParaRPr>
          </a:p>
          <a:p>
            <a:pPr algn="l"/>
            <a:endParaRPr lang="fr-BE" sz="2000" dirty="0">
              <a:solidFill>
                <a:schemeClr val="bg1"/>
              </a:solidFill>
            </a:endParaRPr>
          </a:p>
        </p:txBody>
      </p:sp>
      <p:sp>
        <p:nvSpPr>
          <p:cNvPr id="18" name="ZoneTexte 17">
            <a:extLst>
              <a:ext uri="{FF2B5EF4-FFF2-40B4-BE49-F238E27FC236}">
                <a16:creationId xmlns:a16="http://schemas.microsoft.com/office/drawing/2014/main" id="{AE0BBC21-E8B8-493C-9DAE-65C21E43BB6E}"/>
              </a:ext>
            </a:extLst>
          </p:cNvPr>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5. </a:t>
            </a:r>
            <a:r>
              <a:rPr lang="en-GB" b="1" dirty="0" err="1">
                <a:solidFill>
                  <a:schemeClr val="bg1"/>
                </a:solidFill>
              </a:rPr>
              <a:t>S’adapter</a:t>
            </a:r>
            <a:r>
              <a:rPr lang="en-GB" b="1" dirty="0">
                <a:solidFill>
                  <a:schemeClr val="bg1"/>
                </a:solidFill>
              </a:rPr>
              <a:t> à des situations </a:t>
            </a:r>
            <a:r>
              <a:rPr lang="en-GB" b="1" dirty="0" err="1">
                <a:solidFill>
                  <a:schemeClr val="bg1"/>
                </a:solidFill>
              </a:rPr>
              <a:t>spécifiques</a:t>
            </a:r>
            <a:endParaRPr lang="en-GB" b="1" dirty="0">
              <a:solidFill>
                <a:schemeClr val="bg1"/>
              </a:solidFill>
            </a:endParaRPr>
          </a:p>
          <a:p>
            <a:r>
              <a:rPr lang="en-GB" b="1" dirty="0">
                <a:solidFill>
                  <a:schemeClr val="bg1"/>
                </a:solidFill>
              </a:rPr>
              <a:t> </a:t>
            </a:r>
          </a:p>
        </p:txBody>
      </p:sp>
      <p:pic>
        <p:nvPicPr>
          <p:cNvPr id="2" name="Image 1" descr="Une image contenant texte&#10;&#10;Description générée automatiquement">
            <a:extLst>
              <a:ext uri="{FF2B5EF4-FFF2-40B4-BE49-F238E27FC236}">
                <a16:creationId xmlns:a16="http://schemas.microsoft.com/office/drawing/2014/main" id="{14584240-A6F7-5FED-83BD-61D873763E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8524814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2" name="ZoneTexte 11"/>
          <p:cNvSpPr txBox="1"/>
          <p:nvPr/>
        </p:nvSpPr>
        <p:spPr>
          <a:xfrm>
            <a:off x="4427539" y="2213346"/>
            <a:ext cx="5718410" cy="1908215"/>
          </a:xfrm>
          <a:prstGeom prst="rect">
            <a:avLst/>
          </a:prstGeom>
          <a:noFill/>
        </p:spPr>
        <p:txBody>
          <a:bodyPr wrap="square" rtlCol="0">
            <a:spAutoFit/>
          </a:bodyPr>
          <a:lstStyle/>
          <a:p>
            <a:endParaRPr lang="en-GB" dirty="0">
              <a:solidFill>
                <a:prstClr val="black"/>
              </a:solidFill>
            </a:endParaRPr>
          </a:p>
          <a:p>
            <a:pPr algn="ctr"/>
            <a:r>
              <a:rPr lang="en-GB" sz="2800" b="1" dirty="0">
                <a:solidFill>
                  <a:prstClr val="black"/>
                </a:solidFill>
              </a:rPr>
              <a:t>Merci de </a:t>
            </a:r>
            <a:r>
              <a:rPr lang="en-GB" sz="2800" b="1" dirty="0" err="1">
                <a:solidFill>
                  <a:prstClr val="black"/>
                </a:solidFill>
              </a:rPr>
              <a:t>votre</a:t>
            </a:r>
            <a:r>
              <a:rPr lang="en-GB" sz="2800" b="1" dirty="0">
                <a:solidFill>
                  <a:prstClr val="black"/>
                </a:solidFill>
              </a:rPr>
              <a:t> participation !</a:t>
            </a:r>
          </a:p>
          <a:p>
            <a:pPr marL="285750" indent="-285750">
              <a:buFontTx/>
              <a:buChar char="-"/>
            </a:pPr>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sp>
        <p:nvSpPr>
          <p:cNvPr id="5" name="ZoneTexte 4">
            <a:extLst>
              <a:ext uri="{FF2B5EF4-FFF2-40B4-BE49-F238E27FC236}">
                <a16:creationId xmlns:a16="http://schemas.microsoft.com/office/drawing/2014/main" id="{24917A5C-CFCC-4799-912D-B0D9B3940792}"/>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pic>
        <p:nvPicPr>
          <p:cNvPr id="2" name="Image 1" descr="Une image contenant texte&#10;&#10;Description générée automatiquement">
            <a:extLst>
              <a:ext uri="{FF2B5EF4-FFF2-40B4-BE49-F238E27FC236}">
                <a16:creationId xmlns:a16="http://schemas.microsoft.com/office/drawing/2014/main" id="{FEFE7801-6DD2-A618-C593-2B75F41FEA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86858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12" name="ZoneTexte 11">
            <a:extLst>
              <a:ext uri="{FF2B5EF4-FFF2-40B4-BE49-F238E27FC236}">
                <a16:creationId xmlns:a16="http://schemas.microsoft.com/office/drawing/2014/main" id="{31378776-A142-408E-9964-67E8A49530E5}"/>
              </a:ext>
            </a:extLst>
          </p:cNvPr>
          <p:cNvSpPr txBox="1"/>
          <p:nvPr/>
        </p:nvSpPr>
        <p:spPr>
          <a:xfrm>
            <a:off x="4739518" y="1655013"/>
            <a:ext cx="5896821" cy="400110"/>
          </a:xfrm>
          <a:prstGeom prst="rect">
            <a:avLst/>
          </a:prstGeom>
          <a:noFill/>
        </p:spPr>
        <p:txBody>
          <a:bodyPr wrap="square" rtlCol="0">
            <a:spAutoFit/>
          </a:bodyPr>
          <a:lstStyle/>
          <a:p>
            <a:r>
              <a:rPr lang="en-GB" sz="2000" dirty="0" err="1">
                <a:solidFill>
                  <a:prstClr val="black"/>
                </a:solidFill>
              </a:rPr>
              <a:t>Informations</a:t>
            </a:r>
            <a:r>
              <a:rPr lang="en-GB" sz="2000" dirty="0">
                <a:solidFill>
                  <a:prstClr val="black"/>
                </a:solidFill>
              </a:rPr>
              <a:t> pour </a:t>
            </a:r>
            <a:r>
              <a:rPr lang="en-GB" sz="2000" dirty="0"/>
              <a:t>le</a:t>
            </a:r>
            <a:r>
              <a:rPr lang="fr-BE" sz="2000" dirty="0">
                <a:solidFill>
                  <a:prstClr val="black"/>
                </a:solidFill>
              </a:rPr>
              <a:t>·la</a:t>
            </a:r>
            <a:r>
              <a:rPr lang="en-GB" sz="2000" dirty="0"/>
              <a:t> </a:t>
            </a:r>
            <a:r>
              <a:rPr lang="en-GB" sz="2000" dirty="0" err="1"/>
              <a:t>formateur</a:t>
            </a:r>
            <a:r>
              <a:rPr lang="fr-BE" sz="2000" dirty="0">
                <a:solidFill>
                  <a:prstClr val="black"/>
                </a:solidFill>
              </a:rPr>
              <a:t>·</a:t>
            </a:r>
            <a:r>
              <a:rPr lang="fr-BE" sz="2000" dirty="0" err="1">
                <a:solidFill>
                  <a:prstClr val="black"/>
                </a:solidFill>
              </a:rPr>
              <a:t>ice</a:t>
            </a:r>
            <a:r>
              <a:rPr lang="en-GB" sz="2000" dirty="0"/>
              <a:t> </a:t>
            </a:r>
            <a:endParaRPr lang="en-GB" sz="2000" dirty="0">
              <a:solidFill>
                <a:prstClr val="black"/>
              </a:solidFill>
            </a:endParaRPr>
          </a:p>
        </p:txBody>
      </p:sp>
      <p:pic>
        <p:nvPicPr>
          <p:cNvPr id="2" name="Image 1"/>
          <p:cNvPicPr>
            <a:picLocks noChangeAspect="1"/>
          </p:cNvPicPr>
          <p:nvPr/>
        </p:nvPicPr>
        <p:blipFill>
          <a:blip r:embed="rId4"/>
          <a:stretch>
            <a:fillRect/>
          </a:stretch>
        </p:blipFill>
        <p:spPr>
          <a:xfrm>
            <a:off x="9847254" y="230658"/>
            <a:ext cx="1603848" cy="1624410"/>
          </a:xfrm>
          <a:prstGeom prst="rect">
            <a:avLst/>
          </a:prstGeom>
        </p:spPr>
      </p:pic>
      <p:sp>
        <p:nvSpPr>
          <p:cNvPr id="3" name="ZoneTexte 2"/>
          <p:cNvSpPr txBox="1"/>
          <p:nvPr/>
        </p:nvSpPr>
        <p:spPr>
          <a:xfrm>
            <a:off x="4454234" y="230658"/>
            <a:ext cx="5055527" cy="954107"/>
          </a:xfrm>
          <a:prstGeom prst="rect">
            <a:avLst/>
          </a:prstGeom>
          <a:noFill/>
        </p:spPr>
        <p:txBody>
          <a:bodyPr wrap="square" rtlCol="0">
            <a:spAutoFit/>
          </a:bodyPr>
          <a:lstStyle/>
          <a:p>
            <a:pPr algn="ctr"/>
            <a:r>
              <a:rPr lang="en-GB" sz="2800" dirty="0">
                <a:solidFill>
                  <a:srgbClr val="EC7F20"/>
                </a:solidFill>
              </a:rPr>
              <a:t>Situation 1 - Rencontre avec Alex </a:t>
            </a:r>
            <a:r>
              <a:rPr lang="en-GB" sz="2800" dirty="0" err="1">
                <a:solidFill>
                  <a:srgbClr val="EC7F20"/>
                </a:solidFill>
              </a:rPr>
              <a:t>avant</a:t>
            </a:r>
            <a:r>
              <a:rPr lang="en-GB" sz="2800" dirty="0">
                <a:solidFill>
                  <a:srgbClr val="EC7F20"/>
                </a:solidFill>
              </a:rPr>
              <a:t> son audition par un</a:t>
            </a:r>
            <a:r>
              <a:rPr lang="fr-BE" sz="2800" dirty="0">
                <a:solidFill>
                  <a:srgbClr val="EC7F20"/>
                </a:solidFill>
              </a:rPr>
              <a:t>·e</a:t>
            </a:r>
            <a:r>
              <a:rPr lang="en-GB" sz="2800" dirty="0">
                <a:solidFill>
                  <a:srgbClr val="EC7F20"/>
                </a:solidFill>
              </a:rPr>
              <a:t> </a:t>
            </a:r>
            <a:r>
              <a:rPr lang="en-GB" sz="2800" dirty="0" err="1">
                <a:solidFill>
                  <a:srgbClr val="EC7F20"/>
                </a:solidFill>
              </a:rPr>
              <a:t>juge</a:t>
            </a:r>
            <a:endParaRPr lang="en-GB" sz="2800" dirty="0">
              <a:solidFill>
                <a:srgbClr val="EC7F20"/>
              </a:solidFill>
            </a:endParaRPr>
          </a:p>
        </p:txBody>
      </p:sp>
      <p:pic>
        <p:nvPicPr>
          <p:cNvPr id="13" name="Image 12"/>
          <p:cNvPicPr/>
          <p:nvPr/>
        </p:nvPicPr>
        <p:blipFill>
          <a:blip r:embed="rId5"/>
          <a:stretch>
            <a:fillRect/>
          </a:stretch>
        </p:blipFill>
        <p:spPr>
          <a:xfrm>
            <a:off x="7687929" y="2501199"/>
            <a:ext cx="2961249" cy="3036790"/>
          </a:xfrm>
          <a:prstGeom prst="rect">
            <a:avLst/>
          </a:prstGeom>
        </p:spPr>
      </p:pic>
      <p:sp>
        <p:nvSpPr>
          <p:cNvPr id="8" name="ZoneTexte 7"/>
          <p:cNvSpPr txBox="1"/>
          <p:nvPr/>
        </p:nvSpPr>
        <p:spPr>
          <a:xfrm>
            <a:off x="3235569" y="2813538"/>
            <a:ext cx="2714516" cy="923330"/>
          </a:xfrm>
          <a:prstGeom prst="rect">
            <a:avLst/>
          </a:prstGeom>
          <a:noFill/>
        </p:spPr>
        <p:txBody>
          <a:bodyPr wrap="square" rtlCol="0">
            <a:spAutoFit/>
          </a:bodyPr>
          <a:lstStyle/>
          <a:p>
            <a:pPr algn="just"/>
            <a:r>
              <a:rPr lang="en-GB" dirty="0"/>
              <a:t>Lire les </a:t>
            </a:r>
            <a:r>
              <a:rPr lang="en-GB" dirty="0" err="1"/>
              <a:t>informations</a:t>
            </a:r>
            <a:r>
              <a:rPr lang="en-GB" dirty="0"/>
              <a:t> pour le</a:t>
            </a:r>
            <a:r>
              <a:rPr lang="fr-BE" sz="1800" dirty="0">
                <a:solidFill>
                  <a:prstClr val="black"/>
                </a:solidFill>
              </a:rPr>
              <a:t>·la</a:t>
            </a:r>
            <a:r>
              <a:rPr lang="en-GB" dirty="0"/>
              <a:t> </a:t>
            </a:r>
            <a:r>
              <a:rPr lang="en-GB" dirty="0" err="1"/>
              <a:t>formateur</a:t>
            </a:r>
            <a:r>
              <a:rPr lang="fr-BE" sz="1800" dirty="0">
                <a:solidFill>
                  <a:prstClr val="black"/>
                </a:solidFill>
              </a:rPr>
              <a:t>·</a:t>
            </a:r>
            <a:r>
              <a:rPr lang="fr-BE" sz="1800" dirty="0" err="1">
                <a:solidFill>
                  <a:prstClr val="black"/>
                </a:solidFill>
              </a:rPr>
              <a:t>ice</a:t>
            </a:r>
            <a:r>
              <a:rPr lang="en-GB" dirty="0"/>
              <a:t> dans la </a:t>
            </a:r>
            <a:r>
              <a:rPr lang="en-GB" dirty="0" err="1"/>
              <a:t>partie</a:t>
            </a:r>
            <a:r>
              <a:rPr lang="en-GB" dirty="0"/>
              <a:t> </a:t>
            </a:r>
            <a:r>
              <a:rPr lang="en-GB" dirty="0" err="1"/>
              <a:t>commentaires</a:t>
            </a:r>
            <a:r>
              <a:rPr lang="en-GB" dirty="0"/>
              <a:t>. </a:t>
            </a:r>
          </a:p>
        </p:txBody>
      </p:sp>
      <p:sp>
        <p:nvSpPr>
          <p:cNvPr id="14" name="ZoneTexte 13"/>
          <p:cNvSpPr txBox="1"/>
          <p:nvPr/>
        </p:nvSpPr>
        <p:spPr>
          <a:xfrm>
            <a:off x="7812260" y="2116478"/>
            <a:ext cx="3114211" cy="369332"/>
          </a:xfrm>
          <a:prstGeom prst="rect">
            <a:avLst/>
          </a:prstGeom>
          <a:noFill/>
        </p:spPr>
        <p:txBody>
          <a:bodyPr wrap="square" rtlCol="0">
            <a:spAutoFit/>
          </a:bodyPr>
          <a:lstStyle/>
          <a:p>
            <a:r>
              <a:rPr lang="en-GB" dirty="0"/>
              <a:t>Comment </a:t>
            </a:r>
            <a:r>
              <a:rPr lang="en-GB" dirty="0" err="1"/>
              <a:t>aménager</a:t>
            </a:r>
            <a:r>
              <a:rPr lang="en-GB" dirty="0"/>
              <a:t> la pièce.</a:t>
            </a:r>
          </a:p>
        </p:txBody>
      </p:sp>
      <p:sp>
        <p:nvSpPr>
          <p:cNvPr id="11" name="Sous-titre 2">
            <a:extLst>
              <a:ext uri="{FF2B5EF4-FFF2-40B4-BE49-F238E27FC236}">
                <a16:creationId xmlns:a16="http://schemas.microsoft.com/office/drawing/2014/main" id="{43ED31A2-7255-4B88-BA53-2014AF65B598}"/>
              </a:ext>
            </a:extLst>
          </p:cNvPr>
          <p:cNvSpPr txBox="1">
            <a:spLocks/>
          </p:cNvSpPr>
          <p:nvPr/>
        </p:nvSpPr>
        <p:spPr>
          <a:xfrm>
            <a:off x="373978" y="230658"/>
            <a:ext cx="2607673"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err="1">
                <a:solidFill>
                  <a:schemeClr val="bg1"/>
                </a:solidFill>
              </a:rPr>
              <a:t>Partie</a:t>
            </a:r>
            <a:r>
              <a:rPr lang="en-GB" sz="2000" b="1" dirty="0">
                <a:solidFill>
                  <a:schemeClr val="bg1"/>
                </a:solidFill>
              </a:rPr>
              <a:t> 1 – Jeu de </a:t>
            </a:r>
            <a:r>
              <a:rPr lang="en-GB" sz="2000" b="1" dirty="0" err="1">
                <a:solidFill>
                  <a:schemeClr val="bg1"/>
                </a:solidFill>
              </a:rPr>
              <a:t>rôle</a:t>
            </a:r>
            <a:endParaRPr lang="fr-BE" sz="2000" b="1" dirty="0">
              <a:solidFill>
                <a:schemeClr val="bg1"/>
              </a:solidFill>
            </a:endParaRPr>
          </a:p>
        </p:txBody>
      </p:sp>
      <p:pic>
        <p:nvPicPr>
          <p:cNvPr id="4" name="Image 3" descr="Une image contenant texte&#10;&#10;Description générée automatiquement">
            <a:extLst>
              <a:ext uri="{FF2B5EF4-FFF2-40B4-BE49-F238E27FC236}">
                <a16:creationId xmlns:a16="http://schemas.microsoft.com/office/drawing/2014/main" id="{947C3F58-6782-2506-5AAD-4F771402DF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423500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473811" y="118116"/>
            <a:ext cx="2497989"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err="1">
                <a:solidFill>
                  <a:schemeClr val="bg1"/>
                </a:solidFill>
              </a:rPr>
              <a:t>Partie</a:t>
            </a:r>
            <a:r>
              <a:rPr lang="en-GB" sz="2000" b="1" dirty="0">
                <a:solidFill>
                  <a:schemeClr val="bg1"/>
                </a:solidFill>
              </a:rPr>
              <a:t> 1 – Jeu de </a:t>
            </a:r>
            <a:r>
              <a:rPr lang="en-GB" sz="2000" b="1" dirty="0" err="1">
                <a:solidFill>
                  <a:schemeClr val="bg1"/>
                </a:solidFill>
              </a:rPr>
              <a:t>rôle</a:t>
            </a:r>
            <a:endParaRPr lang="fr-BE" sz="2000" b="1" dirty="0">
              <a:solidFill>
                <a:schemeClr val="bg1"/>
              </a:solidFill>
            </a:endParaRPr>
          </a:p>
        </p:txBody>
      </p:sp>
      <p:pic>
        <p:nvPicPr>
          <p:cNvPr id="2" name="Image 1"/>
          <p:cNvPicPr>
            <a:picLocks noChangeAspect="1"/>
          </p:cNvPicPr>
          <p:nvPr/>
        </p:nvPicPr>
        <p:blipFill>
          <a:blip r:embed="rId4"/>
          <a:stretch>
            <a:fillRect/>
          </a:stretch>
        </p:blipFill>
        <p:spPr>
          <a:xfrm>
            <a:off x="9847254" y="230658"/>
            <a:ext cx="1603848" cy="1624410"/>
          </a:xfrm>
          <a:prstGeom prst="rect">
            <a:avLst/>
          </a:prstGeom>
        </p:spPr>
      </p:pic>
      <p:sp>
        <p:nvSpPr>
          <p:cNvPr id="8" name="ZoneTexte 7"/>
          <p:cNvSpPr txBox="1"/>
          <p:nvPr/>
        </p:nvSpPr>
        <p:spPr>
          <a:xfrm>
            <a:off x="4230657" y="52316"/>
            <a:ext cx="5304269" cy="5678478"/>
          </a:xfrm>
          <a:prstGeom prst="rect">
            <a:avLst/>
          </a:prstGeom>
          <a:solidFill>
            <a:schemeClr val="bg1"/>
          </a:solidFill>
        </p:spPr>
        <p:txBody>
          <a:bodyPr wrap="square" rtlCol="0">
            <a:spAutoFit/>
          </a:bodyPr>
          <a:lstStyle/>
          <a:p>
            <a:pPr algn="ctr"/>
            <a:r>
              <a:rPr lang="en-US" sz="1100" b="1" dirty="0"/>
              <a:t>Situation 1 - Rencontre avec Alex </a:t>
            </a:r>
            <a:r>
              <a:rPr lang="en-US" sz="1100" b="1" dirty="0" err="1"/>
              <a:t>avant</a:t>
            </a:r>
            <a:r>
              <a:rPr lang="en-US" sz="1100" b="1" dirty="0"/>
              <a:t> son audition par le </a:t>
            </a:r>
            <a:r>
              <a:rPr lang="en-US" sz="1100" b="1" dirty="0" err="1"/>
              <a:t>juge</a:t>
            </a:r>
            <a:endParaRPr lang="en-US" sz="1100" b="1" dirty="0"/>
          </a:p>
          <a:p>
            <a:pPr algn="just"/>
            <a:endParaRPr lang="en-US" sz="1100" b="1" dirty="0"/>
          </a:p>
          <a:p>
            <a:pPr algn="ctr"/>
            <a:r>
              <a:rPr lang="en-US" sz="1100" b="1" dirty="0">
                <a:solidFill>
                  <a:srgbClr val="EC7F20"/>
                </a:solidFill>
              </a:rPr>
              <a:t>Résumé de la situation</a:t>
            </a:r>
          </a:p>
          <a:p>
            <a:pPr algn="just"/>
            <a:endParaRPr lang="en-US" sz="1100" dirty="0"/>
          </a:p>
          <a:p>
            <a:pPr algn="just"/>
            <a:r>
              <a:rPr lang="en-US" sz="1100" dirty="0"/>
              <a:t>Alex a 16 </a:t>
            </a:r>
            <a:r>
              <a:rPr lang="en-US" sz="1100" dirty="0" err="1"/>
              <a:t>ans</a:t>
            </a:r>
            <a:r>
              <a:rPr lang="en-US" sz="1100" dirty="0"/>
              <a:t> et doit </a:t>
            </a:r>
            <a:r>
              <a:rPr lang="en-US" sz="1100" dirty="0" err="1"/>
              <a:t>rencontrer</a:t>
            </a:r>
            <a:r>
              <a:rPr lang="en-US" sz="1100" dirty="0"/>
              <a:t> un </a:t>
            </a:r>
            <a:r>
              <a:rPr lang="en-US" sz="1100" dirty="0" err="1"/>
              <a:t>juge</a:t>
            </a:r>
            <a:r>
              <a:rPr lang="en-US" sz="1100" dirty="0"/>
              <a:t> </a:t>
            </a:r>
            <a:r>
              <a:rPr lang="en-US" sz="1100" dirty="0" err="1"/>
              <a:t>demain</a:t>
            </a:r>
            <a:r>
              <a:rPr lang="en-US" sz="1100" dirty="0"/>
              <a:t> pour des </a:t>
            </a:r>
            <a:r>
              <a:rPr lang="en-US" sz="1100" dirty="0" err="1"/>
              <a:t>violences</a:t>
            </a:r>
            <a:r>
              <a:rPr lang="en-US" sz="1100" dirty="0"/>
              <a:t> sur un</a:t>
            </a:r>
            <a:r>
              <a:rPr lang="fr-BE" sz="1100" dirty="0">
                <a:solidFill>
                  <a:prstClr val="black"/>
                </a:solidFill>
              </a:rPr>
              <a:t>·e</a:t>
            </a:r>
            <a:r>
              <a:rPr lang="en-US" sz="1100" dirty="0"/>
              <a:t> </a:t>
            </a:r>
            <a:r>
              <a:rPr lang="en-US" sz="1100" dirty="0" err="1"/>
              <a:t>camarade</a:t>
            </a:r>
            <a:r>
              <a:rPr lang="en-US" sz="1100" dirty="0"/>
              <a:t> de </a:t>
            </a:r>
            <a:r>
              <a:rPr lang="en-US" sz="1100" dirty="0" err="1"/>
              <a:t>classe</a:t>
            </a:r>
            <a:r>
              <a:rPr lang="en-US" sz="1100" dirty="0"/>
              <a:t>, Michel</a:t>
            </a:r>
            <a:r>
              <a:rPr lang="fr-BE" sz="1100" dirty="0">
                <a:solidFill>
                  <a:prstClr val="black"/>
                </a:solidFill>
              </a:rPr>
              <a:t>·le</a:t>
            </a:r>
            <a:r>
              <a:rPr lang="en-US" sz="1100" dirty="0"/>
              <a:t>. </a:t>
            </a:r>
            <a:r>
              <a:rPr lang="en-US" sz="1100" dirty="0" err="1"/>
              <a:t>Aujourd'hui</a:t>
            </a:r>
            <a:r>
              <a:rPr lang="en-US" sz="1100" dirty="0"/>
              <a:t>, il</a:t>
            </a:r>
            <a:r>
              <a:rPr lang="fr-BE" sz="1100" dirty="0">
                <a:solidFill>
                  <a:prstClr val="black"/>
                </a:solidFill>
              </a:rPr>
              <a:t>·</a:t>
            </a:r>
            <a:r>
              <a:rPr lang="en-US" sz="1100" dirty="0" err="1"/>
              <a:t>elle</a:t>
            </a:r>
            <a:r>
              <a:rPr lang="en-US" sz="1100" dirty="0"/>
              <a:t> rencontre son avocat</a:t>
            </a:r>
            <a:r>
              <a:rPr lang="fr-BE" sz="1100" dirty="0">
                <a:solidFill>
                  <a:prstClr val="black"/>
                </a:solidFill>
              </a:rPr>
              <a:t>·e</a:t>
            </a:r>
            <a:r>
              <a:rPr lang="en-US" sz="1100" dirty="0"/>
              <a:t> pour la première </a:t>
            </a:r>
            <a:r>
              <a:rPr lang="en-US" sz="1100" dirty="0" err="1"/>
              <a:t>fois</a:t>
            </a:r>
            <a:r>
              <a:rPr lang="en-US" sz="1100" dirty="0"/>
              <a:t> </a:t>
            </a:r>
            <a:r>
              <a:rPr lang="en-US" sz="1100" dirty="0" err="1"/>
              <a:t>afin</a:t>
            </a:r>
            <a:r>
              <a:rPr lang="en-US" sz="1100" dirty="0"/>
              <a:t> de </a:t>
            </a:r>
            <a:r>
              <a:rPr lang="en-US" sz="1100" dirty="0" err="1"/>
              <a:t>préparer</a:t>
            </a:r>
            <a:r>
              <a:rPr lang="en-US" sz="1100" dirty="0"/>
              <a:t> </a:t>
            </a:r>
            <a:r>
              <a:rPr lang="en-US" sz="1100" dirty="0" err="1"/>
              <a:t>cette</a:t>
            </a:r>
            <a:r>
              <a:rPr lang="en-US" sz="1100" dirty="0"/>
              <a:t> rencontre. Alex a </a:t>
            </a:r>
            <a:r>
              <a:rPr lang="en-US" sz="1100" dirty="0" err="1"/>
              <a:t>été</a:t>
            </a:r>
            <a:r>
              <a:rPr lang="en-US" sz="1100" dirty="0"/>
              <a:t> </a:t>
            </a:r>
            <a:r>
              <a:rPr lang="en-US" sz="1100" dirty="0" err="1"/>
              <a:t>entendu</a:t>
            </a:r>
            <a:r>
              <a:rPr lang="en-US" sz="1100" dirty="0"/>
              <a:t> par la police il y a un </a:t>
            </a:r>
            <a:r>
              <a:rPr lang="en-US" sz="1100" dirty="0" err="1"/>
              <a:t>mois</a:t>
            </a:r>
            <a:r>
              <a:rPr lang="en-US" sz="1100" dirty="0"/>
              <a:t>, il</a:t>
            </a:r>
            <a:r>
              <a:rPr lang="fr-BE" sz="1100" dirty="0">
                <a:solidFill>
                  <a:prstClr val="black"/>
                </a:solidFill>
              </a:rPr>
              <a:t>·elle</a:t>
            </a:r>
            <a:r>
              <a:rPr lang="en-US" sz="1100" dirty="0"/>
              <a:t> </a:t>
            </a:r>
            <a:r>
              <a:rPr lang="en-US" sz="1100" dirty="0" err="1"/>
              <a:t>était</a:t>
            </a:r>
            <a:r>
              <a:rPr lang="en-US" sz="1100" dirty="0"/>
              <a:t> </a:t>
            </a:r>
            <a:r>
              <a:rPr lang="en-US" sz="1100" dirty="0" err="1"/>
              <a:t>alors</a:t>
            </a:r>
            <a:r>
              <a:rPr lang="en-US" sz="1100" dirty="0"/>
              <a:t> </a:t>
            </a:r>
            <a:r>
              <a:rPr lang="en-US" sz="1100" dirty="0" err="1"/>
              <a:t>assisté</a:t>
            </a:r>
            <a:r>
              <a:rPr lang="fr-BE" sz="1100" dirty="0">
                <a:solidFill>
                  <a:prstClr val="black"/>
                </a:solidFill>
              </a:rPr>
              <a:t>·e</a:t>
            </a:r>
            <a:r>
              <a:rPr lang="en-US" sz="1100" dirty="0"/>
              <a:t> par un</a:t>
            </a:r>
            <a:r>
              <a:rPr lang="fr-BE" sz="1100" dirty="0">
                <a:solidFill>
                  <a:prstClr val="black"/>
                </a:solidFill>
              </a:rPr>
              <a:t>·e</a:t>
            </a:r>
            <a:r>
              <a:rPr lang="en-US" sz="1100" dirty="0"/>
              <a:t> </a:t>
            </a:r>
            <a:r>
              <a:rPr lang="en-US" sz="1100" dirty="0" err="1"/>
              <a:t>autre</a:t>
            </a:r>
            <a:r>
              <a:rPr lang="en-US" sz="1100" dirty="0"/>
              <a:t> avocat</a:t>
            </a:r>
            <a:r>
              <a:rPr lang="fr-BE" sz="1100" dirty="0">
                <a:solidFill>
                  <a:prstClr val="black"/>
                </a:solidFill>
              </a:rPr>
              <a:t>·e</a:t>
            </a:r>
            <a:r>
              <a:rPr lang="en-US" sz="1100" dirty="0"/>
              <a:t> qui </a:t>
            </a:r>
            <a:r>
              <a:rPr lang="en-US" sz="1100" dirty="0" err="1"/>
              <a:t>n'a</a:t>
            </a:r>
            <a:r>
              <a:rPr lang="en-US" sz="1100" dirty="0"/>
              <a:t> pas </a:t>
            </a:r>
            <a:r>
              <a:rPr lang="en-US" sz="1100" dirty="0" err="1"/>
              <a:t>pu</a:t>
            </a:r>
            <a:r>
              <a:rPr lang="en-US" sz="1100" dirty="0"/>
              <a:t> </a:t>
            </a:r>
            <a:r>
              <a:rPr lang="en-US" sz="1100" dirty="0" err="1"/>
              <a:t>poursuivre</a:t>
            </a:r>
            <a:r>
              <a:rPr lang="en-US" sz="1100" dirty="0"/>
              <a:t> son dossier et </a:t>
            </a:r>
            <a:r>
              <a:rPr lang="en-US" sz="1100" dirty="0" err="1"/>
              <a:t>l'a</a:t>
            </a:r>
            <a:r>
              <a:rPr lang="en-US" sz="1100" dirty="0"/>
              <a:t> </a:t>
            </a:r>
            <a:r>
              <a:rPr lang="en-US" sz="1100" dirty="0" err="1"/>
              <a:t>donc</a:t>
            </a:r>
            <a:r>
              <a:rPr lang="en-US" sz="1100" dirty="0"/>
              <a:t> </a:t>
            </a:r>
            <a:r>
              <a:rPr lang="en-US" sz="1100" dirty="0" err="1"/>
              <a:t>transmis</a:t>
            </a:r>
            <a:r>
              <a:rPr lang="en-US" sz="1100" dirty="0"/>
              <a:t> à Me Humbert qui </a:t>
            </a:r>
            <a:r>
              <a:rPr lang="en-US" sz="1100" dirty="0" err="1"/>
              <a:t>intervient</a:t>
            </a:r>
            <a:r>
              <a:rPr lang="en-US" sz="1100" dirty="0"/>
              <a:t> </a:t>
            </a:r>
            <a:r>
              <a:rPr lang="en-US" sz="1100" dirty="0" err="1"/>
              <a:t>aujourd'hui</a:t>
            </a:r>
            <a:r>
              <a:rPr lang="en-US" sz="1100" dirty="0"/>
              <a:t>. </a:t>
            </a:r>
          </a:p>
          <a:p>
            <a:pPr algn="just"/>
            <a:endParaRPr lang="en-US" sz="1100" dirty="0"/>
          </a:p>
          <a:p>
            <a:pPr algn="just"/>
            <a:r>
              <a:rPr lang="en-US" sz="1100" dirty="0" err="1"/>
              <a:t>Lors</a:t>
            </a:r>
            <a:r>
              <a:rPr lang="en-US" sz="1100" dirty="0"/>
              <a:t> de </a:t>
            </a:r>
            <a:r>
              <a:rPr lang="en-US" sz="1100" dirty="0" err="1"/>
              <a:t>l'audition</a:t>
            </a:r>
            <a:r>
              <a:rPr lang="en-US" sz="1100" dirty="0"/>
              <a:t> par la police, Alex a </a:t>
            </a:r>
            <a:r>
              <a:rPr lang="en-US" sz="1100" dirty="0" err="1"/>
              <a:t>avoué</a:t>
            </a:r>
            <a:r>
              <a:rPr lang="en-US" sz="1100" dirty="0"/>
              <a:t> </a:t>
            </a:r>
            <a:r>
              <a:rPr lang="en-US" sz="1100" dirty="0" err="1"/>
              <a:t>avoir</a:t>
            </a:r>
            <a:r>
              <a:rPr lang="en-US" sz="1100" dirty="0"/>
              <a:t> frappé Michel</a:t>
            </a:r>
            <a:r>
              <a:rPr lang="fr-BE" sz="1100" dirty="0">
                <a:solidFill>
                  <a:prstClr val="black"/>
                </a:solidFill>
              </a:rPr>
              <a:t>·le</a:t>
            </a:r>
            <a:r>
              <a:rPr lang="en-US" sz="1100" dirty="0"/>
              <a:t> à </a:t>
            </a:r>
            <a:r>
              <a:rPr lang="en-US" sz="1100" dirty="0" err="1"/>
              <a:t>proximité</a:t>
            </a:r>
            <a:r>
              <a:rPr lang="en-US" sz="1100" dirty="0"/>
              <a:t> de </a:t>
            </a:r>
            <a:r>
              <a:rPr lang="en-US" sz="1100" dirty="0" err="1"/>
              <a:t>leur</a:t>
            </a:r>
            <a:r>
              <a:rPr lang="en-US" sz="1100" dirty="0"/>
              <a:t> école un </a:t>
            </a:r>
            <a:r>
              <a:rPr lang="en-US" sz="1100" dirty="0" err="1"/>
              <a:t>soir</a:t>
            </a:r>
            <a:r>
              <a:rPr lang="en-US" sz="1100" dirty="0"/>
              <a:t> après les </a:t>
            </a:r>
            <a:r>
              <a:rPr lang="en-US" sz="1100" dirty="0" err="1"/>
              <a:t>cours</a:t>
            </a:r>
            <a:r>
              <a:rPr lang="en-US" sz="1100" dirty="0"/>
              <a:t>. Alex a </a:t>
            </a:r>
            <a:r>
              <a:rPr lang="en-US" sz="1100" dirty="0" err="1"/>
              <a:t>expliqué</a:t>
            </a:r>
            <a:r>
              <a:rPr lang="en-US" sz="1100" dirty="0"/>
              <a:t> que </a:t>
            </a:r>
            <a:r>
              <a:rPr lang="en-US" sz="1100" dirty="0" err="1"/>
              <a:t>cette</a:t>
            </a:r>
            <a:r>
              <a:rPr lang="en-US" sz="1100" dirty="0"/>
              <a:t> </a:t>
            </a:r>
            <a:r>
              <a:rPr lang="en-US" sz="1100" dirty="0" err="1"/>
              <a:t>bagarre</a:t>
            </a:r>
            <a:r>
              <a:rPr lang="en-US" sz="1100" dirty="0"/>
              <a:t> </a:t>
            </a:r>
            <a:r>
              <a:rPr lang="en-US" sz="1100" dirty="0" err="1"/>
              <a:t>faisait</a:t>
            </a:r>
            <a:r>
              <a:rPr lang="en-US" sz="1100" dirty="0"/>
              <a:t> suite à des </a:t>
            </a:r>
            <a:r>
              <a:rPr lang="en-US" sz="1100" dirty="0" err="1"/>
              <a:t>insultes</a:t>
            </a:r>
            <a:r>
              <a:rPr lang="en-US" sz="1100" dirty="0"/>
              <a:t> </a:t>
            </a:r>
            <a:r>
              <a:rPr lang="en-US" sz="1100" dirty="0" err="1"/>
              <a:t>échangées</a:t>
            </a:r>
            <a:r>
              <a:rPr lang="en-US" sz="1100" dirty="0"/>
              <a:t> dans la </a:t>
            </a:r>
            <a:r>
              <a:rPr lang="en-US" sz="1100" dirty="0" err="1"/>
              <a:t>journée</a:t>
            </a:r>
            <a:r>
              <a:rPr lang="en-US" sz="1100" dirty="0"/>
              <a:t> avec Michel</a:t>
            </a:r>
            <a:r>
              <a:rPr lang="fr-BE" sz="1100" dirty="0">
                <a:solidFill>
                  <a:prstClr val="black"/>
                </a:solidFill>
              </a:rPr>
              <a:t>·le</a:t>
            </a:r>
            <a:r>
              <a:rPr lang="en-US" sz="1100" dirty="0"/>
              <a:t>, avec </a:t>
            </a:r>
            <a:r>
              <a:rPr lang="en-US" sz="1100" dirty="0" err="1"/>
              <a:t>lequel</a:t>
            </a:r>
            <a:r>
              <a:rPr lang="fr-BE" sz="1100" dirty="0">
                <a:solidFill>
                  <a:prstClr val="black"/>
                </a:solidFill>
              </a:rPr>
              <a:t>·laquelle</a:t>
            </a:r>
            <a:r>
              <a:rPr lang="en-US" sz="1100" dirty="0"/>
              <a:t> il</a:t>
            </a:r>
            <a:r>
              <a:rPr lang="fr-BE" sz="1100" dirty="0">
                <a:solidFill>
                  <a:prstClr val="black"/>
                </a:solidFill>
              </a:rPr>
              <a:t>·elle</a:t>
            </a:r>
            <a:r>
              <a:rPr lang="en-US" sz="1100" dirty="0"/>
              <a:t> </a:t>
            </a:r>
            <a:r>
              <a:rPr lang="en-US" sz="1100" dirty="0" err="1"/>
              <a:t>s'était</a:t>
            </a:r>
            <a:r>
              <a:rPr lang="en-US" sz="1100" dirty="0"/>
              <a:t> déjà battu par le passé. </a:t>
            </a:r>
            <a:r>
              <a:rPr lang="en-US" sz="1100" dirty="0" err="1"/>
              <a:t>Cette</a:t>
            </a:r>
            <a:r>
              <a:rPr lang="en-US" sz="1100" dirty="0"/>
              <a:t> </a:t>
            </a:r>
            <a:r>
              <a:rPr lang="en-US" sz="1100" dirty="0" err="1"/>
              <a:t>fois</a:t>
            </a:r>
            <a:r>
              <a:rPr lang="en-US" sz="1100" dirty="0"/>
              <a:t>, Michel</a:t>
            </a:r>
            <a:r>
              <a:rPr lang="fr-BE" sz="1100" dirty="0">
                <a:solidFill>
                  <a:prstClr val="black"/>
                </a:solidFill>
              </a:rPr>
              <a:t>·le</a:t>
            </a:r>
            <a:r>
              <a:rPr lang="en-US" sz="1100" dirty="0"/>
              <a:t> a </a:t>
            </a:r>
            <a:r>
              <a:rPr lang="en-US" sz="1100" dirty="0" err="1"/>
              <a:t>subi</a:t>
            </a:r>
            <a:r>
              <a:rPr lang="en-US" sz="1100" dirty="0"/>
              <a:t> de graves </a:t>
            </a:r>
            <a:r>
              <a:rPr lang="en-US" sz="1100" dirty="0" err="1"/>
              <a:t>blessures</a:t>
            </a:r>
            <a:r>
              <a:rPr lang="en-US" sz="1100" dirty="0"/>
              <a:t> : il</a:t>
            </a:r>
            <a:r>
              <a:rPr lang="fr-BE" sz="1100" dirty="0">
                <a:solidFill>
                  <a:prstClr val="black"/>
                </a:solidFill>
              </a:rPr>
              <a:t>·elle</a:t>
            </a:r>
            <a:r>
              <a:rPr lang="en-US" sz="1100" dirty="0"/>
              <a:t> a de multiples contusions, </a:t>
            </a:r>
            <a:r>
              <a:rPr lang="en-US" sz="1100" dirty="0" err="1"/>
              <a:t>plusieurs</a:t>
            </a:r>
            <a:r>
              <a:rPr lang="en-US" sz="1100" dirty="0"/>
              <a:t> fractures et </a:t>
            </a:r>
            <a:r>
              <a:rPr lang="en-US" sz="1100" dirty="0" err="1"/>
              <a:t>devra</a:t>
            </a:r>
            <a:r>
              <a:rPr lang="en-US" sz="1100" dirty="0"/>
              <a:t> </a:t>
            </a:r>
            <a:r>
              <a:rPr lang="en-US" sz="1100" dirty="0" err="1"/>
              <a:t>suivre</a:t>
            </a:r>
            <a:r>
              <a:rPr lang="en-US" sz="1100" dirty="0"/>
              <a:t> </a:t>
            </a:r>
            <a:r>
              <a:rPr lang="en-US" sz="1100" dirty="0" err="1"/>
              <a:t>une</a:t>
            </a:r>
            <a:r>
              <a:rPr lang="en-US" sz="1100" dirty="0"/>
              <a:t> </a:t>
            </a:r>
            <a:r>
              <a:rPr lang="en-US" sz="1100" dirty="0" err="1"/>
              <a:t>rééducation</a:t>
            </a:r>
            <a:r>
              <a:rPr lang="en-US" sz="1100" dirty="0"/>
              <a:t> pendant environ 6 </a:t>
            </a:r>
            <a:r>
              <a:rPr lang="en-US" sz="1100" dirty="0" err="1"/>
              <a:t>mois</a:t>
            </a:r>
            <a:r>
              <a:rPr lang="en-US" sz="1100" dirty="0"/>
              <a:t> pour se </a:t>
            </a:r>
            <a:r>
              <a:rPr lang="en-US" sz="1100" dirty="0" err="1"/>
              <a:t>remettre</a:t>
            </a:r>
            <a:r>
              <a:rPr lang="en-US" sz="1100" dirty="0"/>
              <a:t> sur pied. </a:t>
            </a:r>
            <a:r>
              <a:rPr lang="en-US" sz="1100" dirty="0" err="1"/>
              <a:t>En</a:t>
            </a:r>
            <a:r>
              <a:rPr lang="en-US" sz="1100" dirty="0"/>
              <a:t> attendant, Michel</a:t>
            </a:r>
            <a:r>
              <a:rPr lang="fr-BE" sz="1100" dirty="0">
                <a:solidFill>
                  <a:prstClr val="black"/>
                </a:solidFill>
              </a:rPr>
              <a:t>·le</a:t>
            </a:r>
            <a:r>
              <a:rPr lang="en-US" sz="1100" dirty="0"/>
              <a:t> doit se </a:t>
            </a:r>
            <a:r>
              <a:rPr lang="en-US" sz="1100" dirty="0" err="1"/>
              <a:t>déplacer</a:t>
            </a:r>
            <a:r>
              <a:rPr lang="en-US" sz="1100" dirty="0"/>
              <a:t> </a:t>
            </a:r>
            <a:r>
              <a:rPr lang="en-US" sz="1100" dirty="0" err="1"/>
              <a:t>en</a:t>
            </a:r>
            <a:r>
              <a:rPr lang="en-US" sz="1100" dirty="0"/>
              <a:t> fauteuil </a:t>
            </a:r>
            <a:r>
              <a:rPr lang="en-US" sz="1100" dirty="0" err="1"/>
              <a:t>roulant</a:t>
            </a:r>
            <a:r>
              <a:rPr lang="en-US" sz="1100" dirty="0"/>
              <a:t> et a </a:t>
            </a:r>
            <a:r>
              <a:rPr lang="en-US" sz="1100" dirty="0" err="1"/>
              <a:t>dû</a:t>
            </a:r>
            <a:r>
              <a:rPr lang="en-US" sz="1100" dirty="0"/>
              <a:t> </a:t>
            </a:r>
            <a:r>
              <a:rPr lang="en-US" sz="1100" dirty="0" err="1"/>
              <a:t>arrêter</a:t>
            </a:r>
            <a:r>
              <a:rPr lang="en-US" sz="1100" dirty="0"/>
              <a:t> </a:t>
            </a:r>
            <a:r>
              <a:rPr lang="en-US" sz="1100" dirty="0" err="1"/>
              <a:t>toute</a:t>
            </a:r>
            <a:r>
              <a:rPr lang="en-US" sz="1100" dirty="0"/>
              <a:t> </a:t>
            </a:r>
            <a:r>
              <a:rPr lang="en-US" sz="1100" dirty="0" err="1"/>
              <a:t>activité</a:t>
            </a:r>
            <a:r>
              <a:rPr lang="en-US" sz="1100" dirty="0"/>
              <a:t> sportive. Alex a </a:t>
            </a:r>
            <a:r>
              <a:rPr lang="en-US" sz="1100" dirty="0" err="1"/>
              <a:t>clairement</a:t>
            </a:r>
            <a:r>
              <a:rPr lang="en-US" sz="1100" dirty="0"/>
              <a:t> </a:t>
            </a:r>
            <a:r>
              <a:rPr lang="en-US" sz="1100" dirty="0" err="1"/>
              <a:t>eu</a:t>
            </a:r>
            <a:r>
              <a:rPr lang="en-US" sz="1100" dirty="0"/>
              <a:t> </a:t>
            </a:r>
            <a:r>
              <a:rPr lang="en-US" sz="1100" dirty="0" err="1"/>
              <a:t>l'avantage</a:t>
            </a:r>
            <a:r>
              <a:rPr lang="en-US" sz="1100" dirty="0"/>
              <a:t> dans </a:t>
            </a:r>
            <a:r>
              <a:rPr lang="en-US" sz="1100" dirty="0" err="1"/>
              <a:t>ce</a:t>
            </a:r>
            <a:r>
              <a:rPr lang="en-US" sz="1100" dirty="0"/>
              <a:t> combat et </a:t>
            </a:r>
            <a:r>
              <a:rPr lang="en-US" sz="1100" dirty="0" err="1"/>
              <a:t>n'a</a:t>
            </a:r>
            <a:r>
              <a:rPr lang="en-US" sz="1100" dirty="0"/>
              <a:t> </a:t>
            </a:r>
            <a:r>
              <a:rPr lang="en-US" sz="1100" dirty="0" err="1"/>
              <a:t>aucune</a:t>
            </a:r>
            <a:r>
              <a:rPr lang="en-US" sz="1100" dirty="0"/>
              <a:t> </a:t>
            </a:r>
            <a:r>
              <a:rPr lang="en-US" sz="1100" dirty="0" err="1"/>
              <a:t>blessure</a:t>
            </a:r>
            <a:r>
              <a:rPr lang="en-US" sz="1100" dirty="0"/>
              <a:t> visible. </a:t>
            </a:r>
          </a:p>
          <a:p>
            <a:pPr algn="just"/>
            <a:endParaRPr lang="en-US" sz="1100" dirty="0"/>
          </a:p>
          <a:p>
            <a:pPr algn="just"/>
            <a:r>
              <a:rPr lang="en-US" sz="1100" dirty="0" err="1"/>
              <a:t>Demain</a:t>
            </a:r>
            <a:r>
              <a:rPr lang="en-US" sz="1100" dirty="0"/>
              <a:t>, </a:t>
            </a:r>
            <a:r>
              <a:rPr lang="en-US" sz="1100" dirty="0" err="1"/>
              <a:t>lors</a:t>
            </a:r>
            <a:r>
              <a:rPr lang="en-US" sz="1100" dirty="0"/>
              <a:t> de </a:t>
            </a:r>
            <a:r>
              <a:rPr lang="en-US" sz="1100" dirty="0" err="1"/>
              <a:t>l'audience</a:t>
            </a:r>
            <a:r>
              <a:rPr lang="en-US" sz="1100" dirty="0"/>
              <a:t> </a:t>
            </a:r>
            <a:r>
              <a:rPr lang="en-US" sz="1100" dirty="0" err="1"/>
              <a:t>publique</a:t>
            </a:r>
            <a:r>
              <a:rPr lang="en-US" sz="1100" dirty="0"/>
              <a:t>, le</a:t>
            </a:r>
            <a:r>
              <a:rPr lang="fr-BE" sz="1100" dirty="0">
                <a:solidFill>
                  <a:prstClr val="black"/>
                </a:solidFill>
              </a:rPr>
              <a:t>·la</a:t>
            </a:r>
            <a:r>
              <a:rPr lang="en-US" sz="1100" dirty="0"/>
              <a:t> </a:t>
            </a:r>
            <a:r>
              <a:rPr lang="en-US" sz="1100" dirty="0" err="1"/>
              <a:t>juge</a:t>
            </a:r>
            <a:r>
              <a:rPr lang="en-US" sz="1100" dirty="0"/>
              <a:t> </a:t>
            </a:r>
            <a:r>
              <a:rPr lang="en-US" sz="1100" dirty="0" err="1"/>
              <a:t>décidera</a:t>
            </a:r>
            <a:r>
              <a:rPr lang="en-US" sz="1100" dirty="0"/>
              <a:t> des </a:t>
            </a:r>
            <a:r>
              <a:rPr lang="en-US" sz="1100" dirty="0" err="1"/>
              <a:t>mesures</a:t>
            </a:r>
            <a:r>
              <a:rPr lang="en-US" sz="1100" dirty="0"/>
              <a:t> </a:t>
            </a:r>
            <a:r>
              <a:rPr lang="en-US" sz="1100" dirty="0" err="1"/>
              <a:t>provisoires</a:t>
            </a:r>
            <a:r>
              <a:rPr lang="en-US" sz="1100" dirty="0"/>
              <a:t> à imposer à Alex, </a:t>
            </a:r>
            <a:r>
              <a:rPr lang="en-US" sz="1100" dirty="0" err="1"/>
              <a:t>l'audience</a:t>
            </a:r>
            <a:r>
              <a:rPr lang="en-US" sz="1100" dirty="0"/>
              <a:t> </a:t>
            </a:r>
            <a:r>
              <a:rPr lang="en-US" sz="1100" dirty="0" err="1"/>
              <a:t>publique</a:t>
            </a:r>
            <a:r>
              <a:rPr lang="en-US" sz="1100" dirty="0"/>
              <a:t> au cours de </a:t>
            </a:r>
            <a:r>
              <a:rPr lang="en-US" sz="1100" dirty="0" err="1"/>
              <a:t>laquelle</a:t>
            </a:r>
            <a:r>
              <a:rPr lang="en-US" sz="1100" dirty="0"/>
              <a:t> un </a:t>
            </a:r>
            <a:r>
              <a:rPr lang="en-US" sz="1100" dirty="0" err="1"/>
              <a:t>jugement</a:t>
            </a:r>
            <a:r>
              <a:rPr lang="en-US" sz="1100" dirty="0"/>
              <a:t> sera </a:t>
            </a:r>
            <a:r>
              <a:rPr lang="en-US" sz="1100" dirty="0" err="1"/>
              <a:t>prononcé</a:t>
            </a:r>
            <a:r>
              <a:rPr lang="en-US" sz="1100" dirty="0"/>
              <a:t> </a:t>
            </a:r>
            <a:r>
              <a:rPr lang="en-US" sz="1100" dirty="0" err="1"/>
              <a:t>n'aura</a:t>
            </a:r>
            <a:r>
              <a:rPr lang="en-US" sz="1100" dirty="0"/>
              <a:t> lieu que </a:t>
            </a:r>
            <a:r>
              <a:rPr lang="en-US" sz="1100" dirty="0" err="1"/>
              <a:t>plusieurs</a:t>
            </a:r>
            <a:r>
              <a:rPr lang="en-US" sz="1100" dirty="0"/>
              <a:t> </a:t>
            </a:r>
            <a:r>
              <a:rPr lang="en-US" sz="1100" dirty="0" err="1"/>
              <a:t>mois</a:t>
            </a:r>
            <a:r>
              <a:rPr lang="en-US" sz="1100" dirty="0"/>
              <a:t> plus tard.</a:t>
            </a:r>
          </a:p>
          <a:p>
            <a:pPr algn="just"/>
            <a:endParaRPr lang="en-US" sz="1100" dirty="0"/>
          </a:p>
          <a:p>
            <a:pPr algn="ctr"/>
            <a:r>
              <a:rPr lang="en-US" sz="1100" b="1" dirty="0">
                <a:solidFill>
                  <a:srgbClr val="EC7F20"/>
                </a:solidFill>
              </a:rPr>
              <a:t>La </a:t>
            </a:r>
            <a:r>
              <a:rPr lang="en-US" sz="1100" b="1" dirty="0" err="1">
                <a:solidFill>
                  <a:srgbClr val="EC7F20"/>
                </a:solidFill>
              </a:rPr>
              <a:t>scène</a:t>
            </a:r>
            <a:endParaRPr lang="en-US" sz="1100" b="1" dirty="0">
              <a:solidFill>
                <a:srgbClr val="EC7F20"/>
              </a:solidFill>
            </a:endParaRPr>
          </a:p>
          <a:p>
            <a:pPr algn="just"/>
            <a:endParaRPr lang="en-US" sz="1100" b="1" dirty="0">
              <a:solidFill>
                <a:srgbClr val="EC7F20"/>
              </a:solidFill>
            </a:endParaRPr>
          </a:p>
          <a:p>
            <a:pPr algn="just"/>
            <a:r>
              <a:rPr lang="en-US" sz="1100" dirty="0" err="1"/>
              <a:t>Aujourd'hui</a:t>
            </a:r>
            <a:r>
              <a:rPr lang="en-US" sz="1100" dirty="0"/>
              <a:t>, </a:t>
            </a:r>
            <a:r>
              <a:rPr lang="en-US" sz="1100" dirty="0" err="1"/>
              <a:t>l'entretien</a:t>
            </a:r>
            <a:r>
              <a:rPr lang="en-US" sz="1100" dirty="0"/>
              <a:t> se </a:t>
            </a:r>
            <a:r>
              <a:rPr lang="en-US" sz="1100" dirty="0" err="1"/>
              <a:t>déroule</a:t>
            </a:r>
            <a:r>
              <a:rPr lang="en-US" sz="1100" dirty="0"/>
              <a:t> dans le bureau de Me Humbert. Me Humbert a </a:t>
            </a:r>
            <a:r>
              <a:rPr lang="en-US" sz="1100" dirty="0" err="1"/>
              <a:t>contacté</a:t>
            </a:r>
            <a:r>
              <a:rPr lang="en-US" sz="1100" dirty="0"/>
              <a:t> Alex il y a </a:t>
            </a:r>
            <a:r>
              <a:rPr lang="en-US" sz="1100" dirty="0" err="1"/>
              <a:t>quelques</a:t>
            </a:r>
            <a:r>
              <a:rPr lang="en-US" sz="1100" dirty="0"/>
              <a:t> </a:t>
            </a:r>
            <a:r>
              <a:rPr lang="en-US" sz="1100" dirty="0" err="1"/>
              <a:t>jours</a:t>
            </a:r>
            <a:r>
              <a:rPr lang="en-US" sz="1100" dirty="0"/>
              <a:t> pour </a:t>
            </a:r>
            <a:r>
              <a:rPr lang="en-US" sz="1100" dirty="0" err="1"/>
              <a:t>organiser</a:t>
            </a:r>
            <a:r>
              <a:rPr lang="en-US" sz="1100" dirty="0"/>
              <a:t> </a:t>
            </a:r>
            <a:r>
              <a:rPr lang="en-US" sz="1100" dirty="0" err="1"/>
              <a:t>cette</a:t>
            </a:r>
            <a:r>
              <a:rPr lang="en-US" sz="1100" dirty="0"/>
              <a:t> rencontre </a:t>
            </a:r>
            <a:r>
              <a:rPr lang="en-US" sz="1100" dirty="0" err="1"/>
              <a:t>afin</a:t>
            </a:r>
            <a:r>
              <a:rPr lang="en-US" sz="1100" dirty="0"/>
              <a:t> de </a:t>
            </a:r>
            <a:r>
              <a:rPr lang="en-US" sz="1100" dirty="0" err="1"/>
              <a:t>préparer</a:t>
            </a:r>
            <a:r>
              <a:rPr lang="en-US" sz="1100" dirty="0"/>
              <a:t> </a:t>
            </a:r>
            <a:r>
              <a:rPr lang="en-US" sz="1100" dirty="0" err="1"/>
              <a:t>l'audience</a:t>
            </a:r>
            <a:r>
              <a:rPr lang="en-US" sz="1100" dirty="0"/>
              <a:t> du </a:t>
            </a:r>
            <a:r>
              <a:rPr lang="en-US" sz="1100" dirty="0" err="1"/>
              <a:t>lendemain</a:t>
            </a:r>
            <a:r>
              <a:rPr lang="en-US" sz="1100" dirty="0"/>
              <a:t>. Alex et </a:t>
            </a:r>
            <a:r>
              <a:rPr lang="en-US" sz="1100" dirty="0" err="1"/>
              <a:t>l'avocat</a:t>
            </a:r>
            <a:r>
              <a:rPr lang="fr-BE" sz="1100" dirty="0">
                <a:solidFill>
                  <a:prstClr val="black"/>
                </a:solidFill>
              </a:rPr>
              <a:t>·e</a:t>
            </a:r>
            <a:r>
              <a:rPr lang="en-US" sz="1100" dirty="0"/>
              <a:t> ne se </a:t>
            </a:r>
            <a:r>
              <a:rPr lang="en-US" sz="1100" dirty="0" err="1"/>
              <a:t>sont</a:t>
            </a:r>
            <a:r>
              <a:rPr lang="en-US" sz="1100" dirty="0"/>
              <a:t> jamais </a:t>
            </a:r>
            <a:r>
              <a:rPr lang="en-US" sz="1100" dirty="0" err="1"/>
              <a:t>rencontrés</a:t>
            </a:r>
            <a:r>
              <a:rPr lang="en-US" sz="1100" dirty="0"/>
              <a:t> </a:t>
            </a:r>
            <a:r>
              <a:rPr lang="en-US" sz="1100" dirty="0" err="1"/>
              <a:t>auparavant</a:t>
            </a:r>
            <a:r>
              <a:rPr lang="en-US" sz="1100" dirty="0"/>
              <a:t>. La </a:t>
            </a:r>
            <a:r>
              <a:rPr lang="en-US" sz="1100" dirty="0" err="1"/>
              <a:t>scène</a:t>
            </a:r>
            <a:r>
              <a:rPr lang="en-US" sz="1100" dirty="0"/>
              <a:t> commence </a:t>
            </a:r>
            <a:r>
              <a:rPr lang="en-US" sz="1100" dirty="0" err="1"/>
              <a:t>lorsque</a:t>
            </a:r>
            <a:r>
              <a:rPr lang="en-US" sz="1100" dirty="0"/>
              <a:t> Me Humbert </a:t>
            </a:r>
            <a:r>
              <a:rPr lang="en-US" sz="1100" dirty="0" err="1"/>
              <a:t>vient</a:t>
            </a:r>
            <a:r>
              <a:rPr lang="en-US" sz="1100" dirty="0"/>
              <a:t> </a:t>
            </a:r>
            <a:r>
              <a:rPr lang="en-US" sz="1100" dirty="0" err="1"/>
              <a:t>chercher</a:t>
            </a:r>
            <a:r>
              <a:rPr lang="en-US" sz="1100" dirty="0"/>
              <a:t> Alex dans la salle </a:t>
            </a:r>
            <a:r>
              <a:rPr lang="en-US" sz="1100" dirty="0" err="1"/>
              <a:t>d'attente</a:t>
            </a:r>
            <a:r>
              <a:rPr lang="en-US" sz="1100" dirty="0"/>
              <a:t> de son bureau.</a:t>
            </a:r>
          </a:p>
          <a:p>
            <a:pPr algn="just"/>
            <a:endParaRPr lang="en-US" sz="1100" dirty="0"/>
          </a:p>
          <a:p>
            <a:pPr algn="just"/>
            <a:endParaRPr lang="en-US" sz="1100" dirty="0"/>
          </a:p>
          <a:p>
            <a:pPr algn="just"/>
            <a:endParaRPr lang="en-US" sz="1100" dirty="0"/>
          </a:p>
        </p:txBody>
      </p:sp>
      <p:pic>
        <p:nvPicPr>
          <p:cNvPr id="13" name="Image 12"/>
          <p:cNvPicPr>
            <a:picLocks noChangeAspect="1"/>
          </p:cNvPicPr>
          <p:nvPr/>
        </p:nvPicPr>
        <p:blipFill>
          <a:blip r:embed="rId4"/>
          <a:stretch>
            <a:fillRect/>
          </a:stretch>
        </p:blipFill>
        <p:spPr>
          <a:xfrm>
            <a:off x="8126578" y="5046873"/>
            <a:ext cx="879945" cy="891226"/>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3D5C86B5-5783-7CB1-CF7D-91427A25EB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8156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fr-FR" sz="1100" dirty="0">
                <a:solidFill>
                  <a:prstClr val="black"/>
                </a:solidFill>
              </a:rPr>
              <a:t>Ce projet est financé par le programme ”Justice” de l’Union européenne (2014 – 2020)</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473811" y="118116"/>
            <a:ext cx="221311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a:solidFill>
                  <a:schemeClr val="bg1"/>
                </a:solidFill>
              </a:rPr>
              <a:t>Part 1 - Role play</a:t>
            </a:r>
            <a:endParaRPr lang="fr-BE" sz="2000" b="1" dirty="0">
              <a:solidFill>
                <a:schemeClr val="bg1"/>
              </a:solidFill>
            </a:endParaRPr>
          </a:p>
        </p:txBody>
      </p:sp>
      <p:sp>
        <p:nvSpPr>
          <p:cNvPr id="8" name="ZoneTexte 7"/>
          <p:cNvSpPr txBox="1"/>
          <p:nvPr/>
        </p:nvSpPr>
        <p:spPr>
          <a:xfrm>
            <a:off x="136187" y="118116"/>
            <a:ext cx="5304269" cy="5847755"/>
          </a:xfrm>
          <a:prstGeom prst="rect">
            <a:avLst/>
          </a:prstGeom>
          <a:solidFill>
            <a:schemeClr val="bg1"/>
          </a:solidFill>
        </p:spPr>
        <p:txBody>
          <a:bodyPr wrap="square" rtlCol="0">
            <a:spAutoFit/>
          </a:bodyPr>
          <a:lstStyle/>
          <a:p>
            <a:pPr algn="ctr"/>
            <a:r>
              <a:rPr lang="en-US" sz="1100" b="1" dirty="0"/>
              <a:t>Situation 1 - Rencontre avec Alex </a:t>
            </a:r>
            <a:r>
              <a:rPr lang="en-US" sz="1100" b="1" dirty="0" err="1"/>
              <a:t>avant</a:t>
            </a:r>
            <a:r>
              <a:rPr lang="en-US" sz="1100" b="1" dirty="0"/>
              <a:t> son audience avec le</a:t>
            </a:r>
            <a:r>
              <a:rPr lang="fr-BE" sz="1100" b="1" dirty="0"/>
              <a:t>·la</a:t>
            </a:r>
            <a:r>
              <a:rPr lang="en-US" sz="1100" b="1" dirty="0"/>
              <a:t> </a:t>
            </a:r>
            <a:r>
              <a:rPr lang="en-US" sz="1100" b="1" dirty="0" err="1"/>
              <a:t>juge</a:t>
            </a:r>
            <a:endParaRPr lang="en-US" sz="1100" b="1" dirty="0"/>
          </a:p>
          <a:p>
            <a:endParaRPr lang="en-US" sz="1100" dirty="0"/>
          </a:p>
          <a:p>
            <a:pPr algn="ctr"/>
            <a:r>
              <a:rPr lang="en-US" sz="1100" b="1" dirty="0">
                <a:solidFill>
                  <a:srgbClr val="5CBDB2"/>
                </a:solidFill>
              </a:rPr>
              <a:t>Fiche </a:t>
            </a:r>
            <a:r>
              <a:rPr lang="en-US" sz="1100" b="1" dirty="0" err="1">
                <a:solidFill>
                  <a:srgbClr val="5CBDB2"/>
                </a:solidFill>
              </a:rPr>
              <a:t>personnage</a:t>
            </a:r>
            <a:r>
              <a:rPr lang="en-US" sz="1100" b="1" dirty="0">
                <a:solidFill>
                  <a:srgbClr val="5CBDB2"/>
                </a:solidFill>
              </a:rPr>
              <a:t> – Alex</a:t>
            </a:r>
          </a:p>
          <a:p>
            <a:pPr algn="ctr"/>
            <a:endParaRPr lang="en-US" sz="1100" dirty="0"/>
          </a:p>
          <a:p>
            <a:r>
              <a:rPr lang="en-US" sz="1100" i="1" dirty="0">
                <a:solidFill>
                  <a:srgbClr val="5CBDB2"/>
                </a:solidFill>
              </a:rPr>
              <a:t>Tu es Alex :</a:t>
            </a:r>
          </a:p>
          <a:p>
            <a:endParaRPr lang="en-US" sz="1100" i="1" dirty="0">
              <a:solidFill>
                <a:srgbClr val="5CBDB2"/>
              </a:solidFill>
            </a:endParaRPr>
          </a:p>
          <a:p>
            <a:pPr marL="171450" indent="-171450" algn="just">
              <a:buFont typeface="Arial" panose="020B0604020202020204" pitchFamily="34" charset="0"/>
              <a:buChar char="•"/>
            </a:pPr>
            <a:r>
              <a:rPr lang="en-US" sz="1100" dirty="0" err="1"/>
              <a:t>Tu</a:t>
            </a:r>
            <a:r>
              <a:rPr lang="en-US" sz="1100" dirty="0"/>
              <a:t> ne </a:t>
            </a:r>
            <a:r>
              <a:rPr lang="en-US" sz="1100" dirty="0" err="1"/>
              <a:t>fais</a:t>
            </a:r>
            <a:r>
              <a:rPr lang="en-US" sz="1100" dirty="0"/>
              <a:t> pas </a:t>
            </a:r>
            <a:r>
              <a:rPr lang="en-US" sz="1100" dirty="0" err="1"/>
              <a:t>confiance</a:t>
            </a:r>
            <a:r>
              <a:rPr lang="en-US" sz="1100" dirty="0"/>
              <a:t> à </a:t>
            </a:r>
            <a:r>
              <a:rPr lang="en-US" sz="1100" dirty="0" err="1"/>
              <a:t>cet</a:t>
            </a:r>
            <a:r>
              <a:rPr lang="fr-BE" sz="1100" dirty="0">
                <a:solidFill>
                  <a:prstClr val="black"/>
                </a:solidFill>
              </a:rPr>
              <a:t>·te </a:t>
            </a:r>
            <a:r>
              <a:rPr lang="fr-BE" sz="1100" dirty="0" err="1">
                <a:solidFill>
                  <a:prstClr val="black"/>
                </a:solidFill>
              </a:rPr>
              <a:t>avocat·e</a:t>
            </a:r>
            <a:r>
              <a:rPr lang="fr-BE" sz="1100" dirty="0">
                <a:solidFill>
                  <a:prstClr val="black"/>
                </a:solidFill>
              </a:rPr>
              <a:t> </a:t>
            </a:r>
            <a:r>
              <a:rPr lang="en-US" sz="1100" dirty="0"/>
              <a:t>que </a:t>
            </a:r>
            <a:r>
              <a:rPr lang="en-US" sz="1100" dirty="0" err="1"/>
              <a:t>tu</a:t>
            </a:r>
            <a:r>
              <a:rPr lang="en-US" sz="1100" dirty="0"/>
              <a:t> ne </a:t>
            </a:r>
            <a:r>
              <a:rPr lang="en-US" sz="1100" dirty="0" err="1"/>
              <a:t>connais</a:t>
            </a:r>
            <a:r>
              <a:rPr lang="en-US" sz="1100" dirty="0"/>
              <a:t> pas. </a:t>
            </a:r>
            <a:r>
              <a:rPr lang="en-US" sz="1100" dirty="0" err="1"/>
              <a:t>Le,la</a:t>
            </a:r>
            <a:r>
              <a:rPr lang="en-US" sz="1100" dirty="0"/>
              <a:t> première </a:t>
            </a:r>
            <a:r>
              <a:rPr lang="fr-BE" sz="1100" dirty="0" err="1">
                <a:solidFill>
                  <a:prstClr val="black"/>
                </a:solidFill>
              </a:rPr>
              <a:t>avocat·e</a:t>
            </a:r>
            <a:r>
              <a:rPr lang="fr-BE" sz="1100" dirty="0">
                <a:solidFill>
                  <a:prstClr val="black"/>
                </a:solidFill>
              </a:rPr>
              <a:t> </a:t>
            </a:r>
            <a:r>
              <a:rPr lang="en-US" sz="1100" dirty="0"/>
              <a:t>que </a:t>
            </a:r>
            <a:r>
              <a:rPr lang="en-US" sz="1100" dirty="0" err="1"/>
              <a:t>tu</a:t>
            </a:r>
            <a:r>
              <a:rPr lang="en-US" sz="1100" dirty="0"/>
              <a:t> as </a:t>
            </a:r>
            <a:r>
              <a:rPr lang="en-US" sz="1100" dirty="0" err="1"/>
              <a:t>eu</a:t>
            </a:r>
            <a:r>
              <a:rPr lang="en-US" sz="1100" dirty="0"/>
              <a:t> </a:t>
            </a:r>
            <a:r>
              <a:rPr lang="en-US" sz="1100" dirty="0" err="1"/>
              <a:t>lors</a:t>
            </a:r>
            <a:r>
              <a:rPr lang="en-US" sz="1100" dirty="0"/>
              <a:t> de </a:t>
            </a:r>
            <a:r>
              <a:rPr lang="en-US" sz="1100" dirty="0" err="1"/>
              <a:t>l'audition</a:t>
            </a:r>
            <a:r>
              <a:rPr lang="en-US" sz="1100" dirty="0"/>
              <a:t> de police </a:t>
            </a:r>
            <a:r>
              <a:rPr lang="en-US" sz="1100" dirty="0" err="1"/>
              <a:t>t'a</a:t>
            </a:r>
            <a:r>
              <a:rPr lang="en-US" sz="1100" dirty="0"/>
              <a:t> </a:t>
            </a:r>
            <a:r>
              <a:rPr lang="en-US" sz="1100" dirty="0" err="1"/>
              <a:t>déçu</a:t>
            </a:r>
            <a:r>
              <a:rPr lang="en-US" sz="1100" dirty="0"/>
              <a:t> car il </a:t>
            </a:r>
            <a:r>
              <a:rPr lang="en-US" sz="1100" dirty="0" err="1"/>
              <a:t>s'est</a:t>
            </a:r>
            <a:r>
              <a:rPr lang="en-US" sz="1100" dirty="0"/>
              <a:t> </a:t>
            </a:r>
            <a:r>
              <a:rPr lang="en-US" sz="1100" dirty="0" err="1"/>
              <a:t>comporté.e</a:t>
            </a:r>
            <a:r>
              <a:rPr lang="en-US" sz="1100" dirty="0"/>
              <a:t> </a:t>
            </a:r>
            <a:r>
              <a:rPr lang="en-US" sz="1100" dirty="0" err="1"/>
              <a:t>comme</a:t>
            </a:r>
            <a:r>
              <a:rPr lang="en-US" sz="1100" dirty="0"/>
              <a:t> un pot de fleur pendant </a:t>
            </a:r>
            <a:r>
              <a:rPr lang="en-US" sz="1100" dirty="0" err="1"/>
              <a:t>l'audition</a:t>
            </a:r>
            <a:r>
              <a:rPr lang="en-US" sz="1100" dirty="0"/>
              <a:t> de police (il </a:t>
            </a:r>
            <a:r>
              <a:rPr lang="en-US" sz="1100" dirty="0" err="1"/>
              <a:t>n'a</a:t>
            </a:r>
            <a:r>
              <a:rPr lang="en-US" sz="1100" dirty="0"/>
              <a:t> </a:t>
            </a:r>
            <a:r>
              <a:rPr lang="en-US" sz="1100" dirty="0" err="1"/>
              <a:t>rien</a:t>
            </a:r>
            <a:r>
              <a:rPr lang="en-US" sz="1100" dirty="0"/>
              <a:t> </a:t>
            </a:r>
            <a:r>
              <a:rPr lang="en-US" sz="1100" dirty="0" err="1"/>
              <a:t>dit</a:t>
            </a:r>
            <a:r>
              <a:rPr lang="en-US" sz="1100" dirty="0"/>
              <a:t>) et ne </a:t>
            </a:r>
            <a:r>
              <a:rPr lang="en-US" sz="1100" dirty="0" err="1"/>
              <a:t>t'a</a:t>
            </a:r>
            <a:r>
              <a:rPr lang="en-US" sz="1100" dirty="0"/>
              <a:t> plus jamais </a:t>
            </a:r>
            <a:r>
              <a:rPr lang="en-US" sz="1100" dirty="0" err="1"/>
              <a:t>contacté</a:t>
            </a:r>
            <a:r>
              <a:rPr lang="en-US" sz="1100" dirty="0"/>
              <a:t> après. Tu ne </a:t>
            </a:r>
            <a:r>
              <a:rPr lang="en-US" sz="1100" dirty="0" err="1"/>
              <a:t>veux</a:t>
            </a:r>
            <a:r>
              <a:rPr lang="en-US" sz="1100" dirty="0"/>
              <a:t> pas </a:t>
            </a:r>
            <a:r>
              <a:rPr lang="en-US" sz="1100" dirty="0" err="1"/>
              <a:t>particulièrement</a:t>
            </a:r>
            <a:r>
              <a:rPr lang="en-US" sz="1100" dirty="0"/>
              <a:t> </a:t>
            </a:r>
            <a:r>
              <a:rPr lang="en-US" sz="1100" dirty="0" err="1"/>
              <a:t>collaborer</a:t>
            </a:r>
            <a:r>
              <a:rPr lang="en-US" sz="1100" dirty="0"/>
              <a:t> avec ton avocat</a:t>
            </a:r>
            <a:r>
              <a:rPr lang="fr-BE" sz="1100" dirty="0">
                <a:solidFill>
                  <a:prstClr val="black"/>
                </a:solidFill>
              </a:rPr>
              <a:t>·e</a:t>
            </a:r>
            <a:r>
              <a:rPr lang="en-US" sz="1100" dirty="0"/>
              <a:t> </a:t>
            </a:r>
            <a:r>
              <a:rPr lang="en-US" sz="1100" dirty="0" err="1"/>
              <a:t>aujourd'hui</a:t>
            </a:r>
            <a:r>
              <a:rPr lang="en-US" sz="1100" dirty="0"/>
              <a:t>, </a:t>
            </a:r>
            <a:r>
              <a:rPr lang="en-US" sz="1100" dirty="0" err="1"/>
              <a:t>tu</a:t>
            </a:r>
            <a:r>
              <a:rPr lang="en-US" sz="1100" dirty="0"/>
              <a:t> </a:t>
            </a:r>
            <a:r>
              <a:rPr lang="en-US" sz="1100" dirty="0" err="1"/>
              <a:t>n’en</a:t>
            </a:r>
            <a:r>
              <a:rPr lang="en-US" sz="1100" dirty="0"/>
              <a:t> </a:t>
            </a:r>
            <a:r>
              <a:rPr lang="en-US" sz="1100" dirty="0" err="1"/>
              <a:t>vois</a:t>
            </a:r>
            <a:r>
              <a:rPr lang="en-US" sz="1100" dirty="0"/>
              <a:t> </a:t>
            </a:r>
            <a:r>
              <a:rPr lang="en-US" sz="1100" dirty="0" err="1"/>
              <a:t>vraiment</a:t>
            </a:r>
            <a:r>
              <a:rPr lang="en-US" sz="1100" dirty="0"/>
              <a:t> pas </a:t>
            </a:r>
            <a:r>
              <a:rPr lang="en-US" sz="1100" dirty="0" err="1"/>
              <a:t>l'intérêt</a:t>
            </a:r>
            <a:r>
              <a:rPr lang="en-US" sz="1100" dirty="0"/>
              <a:t>.</a:t>
            </a:r>
          </a:p>
          <a:p>
            <a:pPr algn="just"/>
            <a:endParaRPr lang="en-US" sz="1100" dirty="0"/>
          </a:p>
          <a:p>
            <a:pPr marL="171450" indent="-171450">
              <a:buFont typeface="Arial" panose="020B0604020202020204" pitchFamily="34" charset="0"/>
              <a:buChar char="•"/>
            </a:pPr>
            <a:r>
              <a:rPr lang="en-US" sz="1100" dirty="0"/>
              <a:t>Tu ne </a:t>
            </a:r>
            <a:r>
              <a:rPr lang="en-US" sz="1100" dirty="0" err="1"/>
              <a:t>te</a:t>
            </a:r>
            <a:r>
              <a:rPr lang="en-US" sz="1100" dirty="0"/>
              <a:t> </a:t>
            </a:r>
            <a:r>
              <a:rPr lang="en-US" sz="1100" dirty="0" err="1"/>
              <a:t>souviens</a:t>
            </a:r>
            <a:r>
              <a:rPr lang="en-US" sz="1100" dirty="0"/>
              <a:t> pas de </a:t>
            </a:r>
            <a:r>
              <a:rPr lang="en-US" sz="1100" dirty="0" err="1"/>
              <a:t>toute</a:t>
            </a:r>
            <a:r>
              <a:rPr lang="en-US" sz="1100" dirty="0"/>
              <a:t> la dispute qui a </a:t>
            </a:r>
            <a:r>
              <a:rPr lang="en-US" sz="1100" dirty="0" err="1"/>
              <a:t>eu</a:t>
            </a:r>
            <a:r>
              <a:rPr lang="en-US" sz="1100" dirty="0"/>
              <a:t> lieu dans la </a:t>
            </a:r>
            <a:r>
              <a:rPr lang="en-US" sz="1100" dirty="0" err="1"/>
              <a:t>journée</a:t>
            </a:r>
            <a:r>
              <a:rPr lang="en-US" sz="1100" dirty="0"/>
              <a:t> et qui a conduit à la </a:t>
            </a:r>
            <a:r>
              <a:rPr lang="en-US" sz="1100" dirty="0" err="1"/>
              <a:t>bagarre</a:t>
            </a:r>
            <a:r>
              <a:rPr lang="en-US" sz="1100" dirty="0"/>
              <a:t>, </a:t>
            </a:r>
            <a:r>
              <a:rPr lang="en-US" sz="1100" dirty="0" err="1"/>
              <a:t>mais</a:t>
            </a:r>
            <a:r>
              <a:rPr lang="en-US" sz="1100" dirty="0"/>
              <a:t> </a:t>
            </a:r>
            <a:r>
              <a:rPr lang="en-US" sz="1100" dirty="0" err="1"/>
              <a:t>si</a:t>
            </a:r>
            <a:r>
              <a:rPr lang="en-US" sz="1100" dirty="0"/>
              <a:t> </a:t>
            </a:r>
            <a:r>
              <a:rPr lang="en-US" sz="1100" dirty="0" err="1"/>
              <a:t>tu</a:t>
            </a:r>
            <a:r>
              <a:rPr lang="en-US" sz="1100" dirty="0"/>
              <a:t> </a:t>
            </a:r>
            <a:r>
              <a:rPr lang="en-US" sz="1100" dirty="0" err="1"/>
              <a:t>te</a:t>
            </a:r>
            <a:r>
              <a:rPr lang="en-US" sz="1100" dirty="0"/>
              <a:t> </a:t>
            </a:r>
            <a:r>
              <a:rPr lang="en-US" sz="1100" dirty="0" err="1"/>
              <a:t>décides</a:t>
            </a:r>
            <a:r>
              <a:rPr lang="en-US" sz="1100" dirty="0"/>
              <a:t> </a:t>
            </a:r>
            <a:r>
              <a:rPr lang="en-US" sz="1100" dirty="0" err="1"/>
              <a:t>finalement</a:t>
            </a:r>
            <a:r>
              <a:rPr lang="en-US" sz="1100" dirty="0"/>
              <a:t> à </a:t>
            </a:r>
            <a:r>
              <a:rPr lang="en-US" sz="1100" dirty="0" err="1"/>
              <a:t>coopérer</a:t>
            </a:r>
            <a:r>
              <a:rPr lang="en-US" sz="1100" dirty="0"/>
              <a:t> avec ton avocat</a:t>
            </a:r>
            <a:r>
              <a:rPr lang="fr-BE" sz="1100" dirty="0">
                <a:solidFill>
                  <a:prstClr val="black"/>
                </a:solidFill>
              </a:rPr>
              <a:t>·e</a:t>
            </a:r>
            <a:r>
              <a:rPr lang="en-US" sz="1100" dirty="0"/>
              <a:t>, </a:t>
            </a:r>
            <a:r>
              <a:rPr lang="en-US" sz="1100" dirty="0" err="1"/>
              <a:t>tu</a:t>
            </a:r>
            <a:r>
              <a:rPr lang="en-US" sz="1100" dirty="0"/>
              <a:t> </a:t>
            </a:r>
            <a:r>
              <a:rPr lang="en-US" sz="1100" dirty="0" err="1"/>
              <a:t>inventeras</a:t>
            </a:r>
            <a:r>
              <a:rPr lang="en-US" sz="1100" dirty="0"/>
              <a:t> les </a:t>
            </a:r>
            <a:r>
              <a:rPr lang="en-US" sz="1100" dirty="0" err="1"/>
              <a:t>réponses</a:t>
            </a:r>
            <a:r>
              <a:rPr lang="en-US" sz="1100" dirty="0"/>
              <a:t> </a:t>
            </a:r>
            <a:r>
              <a:rPr lang="en-US" sz="1100" dirty="0" err="1"/>
              <a:t>dont</a:t>
            </a:r>
            <a:r>
              <a:rPr lang="en-US" sz="1100" dirty="0"/>
              <a:t> </a:t>
            </a:r>
            <a:r>
              <a:rPr lang="en-US" sz="1100" dirty="0" err="1"/>
              <a:t>tu</a:t>
            </a:r>
            <a:r>
              <a:rPr lang="en-US" sz="1100" dirty="0"/>
              <a:t> ne </a:t>
            </a:r>
            <a:r>
              <a:rPr lang="en-US" sz="1100" dirty="0" err="1"/>
              <a:t>te</a:t>
            </a:r>
            <a:r>
              <a:rPr lang="en-US" sz="1100" dirty="0"/>
              <a:t> </a:t>
            </a:r>
            <a:r>
              <a:rPr lang="en-US" sz="1100" dirty="0" err="1"/>
              <a:t>souviens</a:t>
            </a:r>
            <a:r>
              <a:rPr lang="en-US" sz="1100" dirty="0"/>
              <a:t> pas pour ne pas </a:t>
            </a:r>
            <a:r>
              <a:rPr lang="en-US" sz="1100" dirty="0" err="1"/>
              <a:t>avoir</a:t>
            </a:r>
            <a:r>
              <a:rPr lang="en-US" sz="1100" dirty="0"/>
              <a:t> </a:t>
            </a:r>
            <a:r>
              <a:rPr lang="en-US" sz="1100" dirty="0" err="1"/>
              <a:t>l'air</a:t>
            </a:r>
            <a:r>
              <a:rPr lang="en-US" sz="1100" dirty="0"/>
              <a:t> stupide.</a:t>
            </a:r>
          </a:p>
          <a:p>
            <a:endParaRPr lang="en-US" sz="1100" dirty="0"/>
          </a:p>
          <a:p>
            <a:pPr marL="171450" indent="-171450">
              <a:buFont typeface="Arial" panose="020B0604020202020204" pitchFamily="34" charset="0"/>
              <a:buChar char="•"/>
            </a:pPr>
            <a:r>
              <a:rPr lang="en-US" sz="1100" dirty="0"/>
              <a:t>Tu as </a:t>
            </a:r>
            <a:r>
              <a:rPr lang="en-US" sz="1100" dirty="0" err="1"/>
              <a:t>appris</a:t>
            </a:r>
            <a:r>
              <a:rPr lang="en-US" sz="1100" dirty="0"/>
              <a:t> à ne jamais </a:t>
            </a:r>
            <a:r>
              <a:rPr lang="en-US" sz="1100" dirty="0" err="1"/>
              <a:t>regarder</a:t>
            </a:r>
            <a:r>
              <a:rPr lang="en-US" sz="1100" dirty="0"/>
              <a:t> les </a:t>
            </a:r>
            <a:r>
              <a:rPr lang="en-US" sz="1100" dirty="0" err="1"/>
              <a:t>adultes</a:t>
            </a:r>
            <a:r>
              <a:rPr lang="en-US" sz="1100" dirty="0"/>
              <a:t> dans les </a:t>
            </a:r>
            <a:r>
              <a:rPr lang="en-US" sz="1100" dirty="0" err="1"/>
              <a:t>yeux</a:t>
            </a:r>
            <a:r>
              <a:rPr lang="en-US" sz="1100" dirty="0"/>
              <a:t> car, dans ta culture, </a:t>
            </a:r>
            <a:r>
              <a:rPr lang="en-US" sz="1100" dirty="0" err="1"/>
              <a:t>ce</a:t>
            </a:r>
            <a:r>
              <a:rPr lang="en-US" sz="1100" dirty="0"/>
              <a:t> </a:t>
            </a:r>
            <a:r>
              <a:rPr lang="en-US" sz="1100" dirty="0" err="1"/>
              <a:t>serait</a:t>
            </a:r>
            <a:r>
              <a:rPr lang="en-US" sz="1100" dirty="0"/>
              <a:t> un manque de respect.</a:t>
            </a:r>
          </a:p>
          <a:p>
            <a:endParaRPr lang="en-US" sz="1100" dirty="0"/>
          </a:p>
          <a:p>
            <a:pPr marL="171450" indent="-171450">
              <a:buFont typeface="Arial" panose="020B0604020202020204" pitchFamily="34" charset="0"/>
              <a:buChar char="•"/>
            </a:pPr>
            <a:r>
              <a:rPr lang="en-US" sz="1100" dirty="0" err="1"/>
              <a:t>Tu</a:t>
            </a:r>
            <a:r>
              <a:rPr lang="en-US" sz="1100" dirty="0"/>
              <a:t> </a:t>
            </a:r>
            <a:r>
              <a:rPr lang="en-US" sz="1100" dirty="0" err="1"/>
              <a:t>utilises</a:t>
            </a:r>
            <a:r>
              <a:rPr lang="en-US" sz="1100" dirty="0"/>
              <a:t> </a:t>
            </a:r>
            <a:r>
              <a:rPr lang="en-US" sz="1100" dirty="0" err="1"/>
              <a:t>ce</a:t>
            </a:r>
            <a:r>
              <a:rPr lang="en-US" sz="1100" dirty="0"/>
              <a:t> </a:t>
            </a:r>
            <a:r>
              <a:rPr lang="en-US" sz="1100" dirty="0" err="1"/>
              <a:t>vocabulaire</a:t>
            </a:r>
            <a:r>
              <a:rPr lang="en-US" sz="1100" dirty="0"/>
              <a:t>:</a:t>
            </a:r>
          </a:p>
          <a:p>
            <a:pPr marL="628650" lvl="1" indent="-171450">
              <a:buFont typeface="Courier New" panose="02070309020205020404" pitchFamily="49" charset="0"/>
              <a:buChar char="o"/>
            </a:pPr>
            <a:r>
              <a:rPr lang="en-US" sz="1100" dirty="0"/>
              <a:t>Pour </a:t>
            </a:r>
            <a:r>
              <a:rPr lang="en-US" sz="1100" dirty="0" err="1"/>
              <a:t>parler</a:t>
            </a:r>
            <a:r>
              <a:rPr lang="en-US" sz="1100" dirty="0"/>
              <a:t> de </a:t>
            </a:r>
            <a:r>
              <a:rPr lang="en-US" sz="1100" dirty="0" err="1"/>
              <a:t>tes</a:t>
            </a:r>
            <a:r>
              <a:rPr lang="en-US" sz="1100" dirty="0"/>
              <a:t> sentiments </a:t>
            </a:r>
            <a:r>
              <a:rPr lang="en-US" sz="1100" dirty="0" err="1"/>
              <a:t>ou</a:t>
            </a:r>
            <a:r>
              <a:rPr lang="en-US" sz="1100" dirty="0"/>
              <a:t> de ton </a:t>
            </a:r>
            <a:r>
              <a:rPr lang="en-US" sz="1100" dirty="0" err="1"/>
              <a:t>état</a:t>
            </a:r>
            <a:r>
              <a:rPr lang="en-US" sz="1100" dirty="0"/>
              <a:t> d'esprit, </a:t>
            </a:r>
            <a:r>
              <a:rPr lang="en-US" sz="1100" dirty="0" err="1"/>
              <a:t>tu</a:t>
            </a:r>
            <a:r>
              <a:rPr lang="en-US" sz="1100" dirty="0"/>
              <a:t> </a:t>
            </a:r>
            <a:r>
              <a:rPr lang="en-US" sz="1100" dirty="0" err="1"/>
              <a:t>n’utiliseras</a:t>
            </a:r>
            <a:r>
              <a:rPr lang="en-US" sz="1100" dirty="0"/>
              <a:t> que </a:t>
            </a:r>
            <a:r>
              <a:rPr lang="en-US" sz="1100" dirty="0" err="1"/>
              <a:t>ces</a:t>
            </a:r>
            <a:r>
              <a:rPr lang="en-US" sz="1100" dirty="0"/>
              <a:t> quatre mots : </a:t>
            </a:r>
            <a:r>
              <a:rPr lang="en-US" sz="1100" dirty="0" err="1"/>
              <a:t>en</a:t>
            </a:r>
            <a:r>
              <a:rPr lang="en-US" sz="1100" dirty="0"/>
              <a:t> </a:t>
            </a:r>
            <a:r>
              <a:rPr lang="en-US" sz="1100" dirty="0" err="1"/>
              <a:t>colère</a:t>
            </a:r>
            <a:r>
              <a:rPr lang="en-US" sz="1100" dirty="0"/>
              <a:t>, </a:t>
            </a:r>
            <a:r>
              <a:rPr lang="en-US" sz="1100" dirty="0" err="1"/>
              <a:t>heureux</a:t>
            </a:r>
            <a:r>
              <a:rPr lang="en-US" sz="1100" dirty="0"/>
              <a:t>, triste, </a:t>
            </a:r>
            <a:r>
              <a:rPr lang="en-US" sz="1100" dirty="0" err="1"/>
              <a:t>calme</a:t>
            </a:r>
            <a:r>
              <a:rPr lang="en-US" sz="1100" dirty="0"/>
              <a:t>.</a:t>
            </a:r>
          </a:p>
          <a:p>
            <a:pPr marL="628650" lvl="1" indent="-171450">
              <a:buFont typeface="Courier New" panose="02070309020205020404" pitchFamily="49" charset="0"/>
              <a:buChar char="o"/>
            </a:pPr>
            <a:r>
              <a:rPr lang="en-US" sz="1100" dirty="0"/>
              <a:t>Pour </a:t>
            </a:r>
            <a:r>
              <a:rPr lang="en-US" sz="1100" dirty="0" err="1"/>
              <a:t>décrire</a:t>
            </a:r>
            <a:r>
              <a:rPr lang="en-US" sz="1100" dirty="0"/>
              <a:t> la </a:t>
            </a:r>
            <a:r>
              <a:rPr lang="en-US" sz="1100" dirty="0" err="1"/>
              <a:t>policière</a:t>
            </a:r>
            <a:r>
              <a:rPr lang="en-US" sz="1100" dirty="0"/>
              <a:t> qui a </a:t>
            </a:r>
            <a:r>
              <a:rPr lang="en-US" sz="1100" dirty="0" err="1"/>
              <a:t>mené</a:t>
            </a:r>
            <a:r>
              <a:rPr lang="en-US" sz="1100" dirty="0"/>
              <a:t> </a:t>
            </a:r>
            <a:r>
              <a:rPr lang="en-US" sz="1100" dirty="0" err="1"/>
              <a:t>votre</a:t>
            </a:r>
            <a:r>
              <a:rPr lang="en-US" sz="1100" dirty="0"/>
              <a:t> </a:t>
            </a:r>
            <a:r>
              <a:rPr lang="en-US" sz="1100" dirty="0" err="1"/>
              <a:t>entretien</a:t>
            </a:r>
            <a:r>
              <a:rPr lang="en-US" sz="1100" dirty="0"/>
              <a:t>, </a:t>
            </a:r>
            <a:r>
              <a:rPr lang="en-US" sz="1100" dirty="0" err="1"/>
              <a:t>tu</a:t>
            </a:r>
            <a:r>
              <a:rPr lang="en-US" sz="1100" dirty="0"/>
              <a:t> </a:t>
            </a:r>
            <a:r>
              <a:rPr lang="en-US" sz="1100" dirty="0" err="1"/>
              <a:t>utiliseras</a:t>
            </a:r>
            <a:r>
              <a:rPr lang="en-US" sz="1100" dirty="0"/>
              <a:t> le </a:t>
            </a:r>
            <a:r>
              <a:rPr lang="en-US" sz="1100" dirty="0" err="1"/>
              <a:t>terme</a:t>
            </a:r>
            <a:r>
              <a:rPr lang="en-US" sz="1100" dirty="0"/>
              <a:t> “</a:t>
            </a:r>
            <a:r>
              <a:rPr lang="en-US" sz="1100" i="1" dirty="0"/>
              <a:t>go</a:t>
            </a:r>
            <a:r>
              <a:rPr lang="en-US" sz="1100" dirty="0"/>
              <a:t>”, “</a:t>
            </a:r>
            <a:r>
              <a:rPr lang="en-US" sz="1100" i="1" dirty="0"/>
              <a:t>la go</a:t>
            </a:r>
            <a:r>
              <a:rPr lang="en-US" sz="1100" dirty="0"/>
              <a:t>”. </a:t>
            </a:r>
            <a:endParaRPr lang="en-US" sz="1100" dirty="0">
              <a:highlight>
                <a:srgbClr val="FFFF00"/>
              </a:highlight>
            </a:endParaRPr>
          </a:p>
          <a:p>
            <a:endParaRPr lang="en-US" sz="1100" dirty="0"/>
          </a:p>
          <a:p>
            <a:r>
              <a:rPr lang="en-US" sz="1100" dirty="0" err="1"/>
              <a:t>En</a:t>
            </a:r>
            <a:r>
              <a:rPr lang="en-US" sz="1100" dirty="0"/>
              <a:t> tant </a:t>
            </a:r>
            <a:r>
              <a:rPr lang="en-US" sz="1100" dirty="0" err="1"/>
              <a:t>qu'acteur</a:t>
            </a:r>
            <a:r>
              <a:rPr lang="fr-BE" sz="1100" dirty="0">
                <a:solidFill>
                  <a:prstClr val="black"/>
                </a:solidFill>
              </a:rPr>
              <a:t>·</a:t>
            </a:r>
            <a:r>
              <a:rPr lang="fr-BE" sz="1100" dirty="0" err="1">
                <a:solidFill>
                  <a:prstClr val="black"/>
                </a:solidFill>
              </a:rPr>
              <a:t>ice</a:t>
            </a:r>
            <a:r>
              <a:rPr lang="en-US" sz="1100" dirty="0"/>
              <a:t>, </a:t>
            </a:r>
            <a:r>
              <a:rPr lang="en-US" sz="1100" dirty="0" err="1"/>
              <a:t>vous</a:t>
            </a:r>
            <a:r>
              <a:rPr lang="en-US" sz="1100" dirty="0"/>
              <a:t> </a:t>
            </a:r>
            <a:r>
              <a:rPr lang="en-US" sz="1100" dirty="0" err="1"/>
              <a:t>devez</a:t>
            </a:r>
            <a:r>
              <a:rPr lang="en-US" sz="1100" dirty="0"/>
              <a:t> </a:t>
            </a:r>
            <a:r>
              <a:rPr lang="en-US" sz="1100" dirty="0" err="1"/>
              <a:t>vous</a:t>
            </a:r>
            <a:r>
              <a:rPr lang="en-US" sz="1100" dirty="0"/>
              <a:t> </a:t>
            </a:r>
            <a:r>
              <a:rPr lang="en-US" sz="1100" dirty="0" err="1"/>
              <a:t>mettre</a:t>
            </a:r>
            <a:r>
              <a:rPr lang="en-US" sz="1100" dirty="0"/>
              <a:t> dans la </a:t>
            </a:r>
            <a:r>
              <a:rPr lang="en-US" sz="1100" dirty="0" err="1"/>
              <a:t>peau</a:t>
            </a:r>
            <a:r>
              <a:rPr lang="en-US" sz="1100" dirty="0"/>
              <a:t> </a:t>
            </a:r>
            <a:r>
              <a:rPr lang="en-US" sz="1100" dirty="0" err="1"/>
              <a:t>d'Alex</a:t>
            </a:r>
            <a:r>
              <a:rPr lang="en-US" sz="1100" dirty="0"/>
              <a:t> à </a:t>
            </a:r>
            <a:r>
              <a:rPr lang="en-US" sz="1100" dirty="0" err="1"/>
              <a:t>l'aide</a:t>
            </a:r>
            <a:r>
              <a:rPr lang="en-US" sz="1100" dirty="0"/>
              <a:t> de </a:t>
            </a:r>
            <a:r>
              <a:rPr lang="en-US" sz="1100" dirty="0" err="1"/>
              <a:t>ces</a:t>
            </a:r>
            <a:r>
              <a:rPr lang="en-US" sz="1100" dirty="0"/>
              <a:t> </a:t>
            </a:r>
            <a:r>
              <a:rPr lang="en-US" sz="1100" dirty="0" err="1"/>
              <a:t>quelques</a:t>
            </a:r>
            <a:r>
              <a:rPr lang="en-US" sz="1100" dirty="0"/>
              <a:t> indices, </a:t>
            </a:r>
            <a:r>
              <a:rPr lang="en-US" sz="1100" dirty="0" err="1"/>
              <a:t>improvisez</a:t>
            </a:r>
            <a:r>
              <a:rPr lang="en-US" sz="1100" dirty="0"/>
              <a:t> le </a:t>
            </a:r>
            <a:r>
              <a:rPr lang="en-US" sz="1100" dirty="0" err="1"/>
              <a:t>reste</a:t>
            </a:r>
            <a:r>
              <a:rPr lang="en-US" sz="1100" dirty="0"/>
              <a:t> ! </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13" name="Image 12"/>
          <p:cNvPicPr>
            <a:picLocks noChangeAspect="1"/>
          </p:cNvPicPr>
          <p:nvPr/>
        </p:nvPicPr>
        <p:blipFill>
          <a:blip r:embed="rId4"/>
          <a:stretch>
            <a:fillRect/>
          </a:stretch>
        </p:blipFill>
        <p:spPr>
          <a:xfrm>
            <a:off x="4081929" y="4715174"/>
            <a:ext cx="879945" cy="891226"/>
          </a:xfrm>
          <a:prstGeom prst="rect">
            <a:avLst/>
          </a:prstGeom>
        </p:spPr>
      </p:pic>
      <p:sp>
        <p:nvSpPr>
          <p:cNvPr id="10" name="ZoneTexte 9"/>
          <p:cNvSpPr txBox="1"/>
          <p:nvPr/>
        </p:nvSpPr>
        <p:spPr>
          <a:xfrm>
            <a:off x="6023566" y="125802"/>
            <a:ext cx="5624483" cy="5026697"/>
          </a:xfrm>
          <a:prstGeom prst="rect">
            <a:avLst/>
          </a:prstGeom>
          <a:solidFill>
            <a:schemeClr val="bg1"/>
          </a:solidFill>
        </p:spPr>
        <p:txBody>
          <a:bodyPr wrap="square" rtlCol="0">
            <a:spAutoFit/>
          </a:bodyPr>
          <a:lstStyle/>
          <a:p>
            <a:pPr algn="ctr"/>
            <a:r>
              <a:rPr lang="en-US" sz="1100" b="1" dirty="0"/>
              <a:t>Situation 1 - Rencontre avec Alex </a:t>
            </a:r>
            <a:r>
              <a:rPr lang="en-US" sz="1100" b="1" dirty="0" err="1"/>
              <a:t>avant</a:t>
            </a:r>
            <a:r>
              <a:rPr lang="en-US" sz="1100" b="1" dirty="0"/>
              <a:t> son audition par le</a:t>
            </a:r>
            <a:r>
              <a:rPr lang="fr-BE" sz="1100" b="1" dirty="0"/>
              <a:t>·la</a:t>
            </a:r>
            <a:r>
              <a:rPr lang="en-US" sz="1100" b="1" dirty="0"/>
              <a:t> </a:t>
            </a:r>
            <a:r>
              <a:rPr lang="en-US" sz="1100" b="1" dirty="0" err="1"/>
              <a:t>juge</a:t>
            </a:r>
            <a:endParaRPr lang="en-US" sz="1100" b="1" dirty="0"/>
          </a:p>
          <a:p>
            <a:endParaRPr lang="en-US" sz="1100" dirty="0"/>
          </a:p>
          <a:p>
            <a:pPr algn="ctr"/>
            <a:r>
              <a:rPr lang="en-US" sz="1100" b="1" dirty="0">
                <a:solidFill>
                  <a:srgbClr val="FBA617"/>
                </a:solidFill>
              </a:rPr>
              <a:t>Fiche </a:t>
            </a:r>
            <a:r>
              <a:rPr lang="en-US" sz="1100" b="1" dirty="0" err="1">
                <a:solidFill>
                  <a:srgbClr val="FBA617"/>
                </a:solidFill>
              </a:rPr>
              <a:t>personnage</a:t>
            </a:r>
            <a:r>
              <a:rPr lang="en-US" sz="1100" b="1" dirty="0">
                <a:solidFill>
                  <a:srgbClr val="FBA617"/>
                </a:solidFill>
              </a:rPr>
              <a:t> - </a:t>
            </a:r>
            <a:r>
              <a:rPr lang="en-US" sz="1100" b="1" dirty="0" err="1">
                <a:solidFill>
                  <a:srgbClr val="FBA617"/>
                </a:solidFill>
              </a:rPr>
              <a:t>l'avocat</a:t>
            </a:r>
            <a:r>
              <a:rPr lang="fr-BE" sz="1100" b="1" dirty="0">
                <a:solidFill>
                  <a:srgbClr val="FBA617"/>
                </a:solidFill>
              </a:rPr>
              <a:t>·e</a:t>
            </a:r>
            <a:r>
              <a:rPr lang="en-US" sz="1100" b="1" dirty="0">
                <a:solidFill>
                  <a:srgbClr val="FBA617"/>
                </a:solidFill>
              </a:rPr>
              <a:t> </a:t>
            </a:r>
            <a:r>
              <a:rPr lang="en-US" sz="1100" b="1" dirty="0" err="1">
                <a:solidFill>
                  <a:srgbClr val="FBA617"/>
                </a:solidFill>
              </a:rPr>
              <a:t>Maitre</a:t>
            </a:r>
            <a:r>
              <a:rPr lang="en-US" sz="1100" b="1" dirty="0">
                <a:solidFill>
                  <a:srgbClr val="FBA617"/>
                </a:solidFill>
              </a:rPr>
              <a:t> Humbert</a:t>
            </a:r>
          </a:p>
          <a:p>
            <a:pPr algn="ctr"/>
            <a:endParaRPr lang="en-US" sz="1100" b="1" dirty="0">
              <a:solidFill>
                <a:srgbClr val="FBA617"/>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i="1" dirty="0" err="1">
                <a:solidFill>
                  <a:srgbClr val="FBA617"/>
                </a:solidFill>
                <a:latin typeface="Calibri" panose="020F0502020204030204" pitchFamily="34" charset="0"/>
                <a:ea typeface="Calibri" panose="020F0502020204030204" pitchFamily="34" charset="0"/>
                <a:cs typeface="Times New Roman" panose="02020603050405020304" pitchFamily="18" charset="0"/>
              </a:rPr>
              <a:t>Vous</a:t>
            </a:r>
            <a:r>
              <a:rPr lang="en-US" sz="1100" i="1" dirty="0">
                <a:solidFill>
                  <a:srgbClr val="FBA617"/>
                </a:solidFill>
                <a:latin typeface="Calibri" panose="020F0502020204030204" pitchFamily="34" charset="0"/>
                <a:ea typeface="Calibri" panose="020F0502020204030204" pitchFamily="34" charset="0"/>
                <a:cs typeface="Times New Roman" panose="02020603050405020304" pitchFamily="18" charset="0"/>
              </a:rPr>
              <a:t> </a:t>
            </a:r>
            <a:r>
              <a:rPr lang="en-US" sz="1100" i="1" dirty="0" err="1">
                <a:solidFill>
                  <a:srgbClr val="FBA617"/>
                </a:solidFill>
                <a:latin typeface="Calibri" panose="020F0502020204030204" pitchFamily="34" charset="0"/>
                <a:ea typeface="Calibri" panose="020F0502020204030204" pitchFamily="34" charset="0"/>
                <a:cs typeface="Times New Roman" panose="02020603050405020304" pitchFamily="18" charset="0"/>
              </a:rPr>
              <a:t>êtes</a:t>
            </a:r>
            <a:r>
              <a:rPr lang="en-US" sz="1100" i="1" dirty="0">
                <a:solidFill>
                  <a:srgbClr val="FBA617"/>
                </a:solidFill>
                <a:latin typeface="Calibri" panose="020F0502020204030204" pitchFamily="34" charset="0"/>
                <a:ea typeface="Calibri" panose="020F0502020204030204" pitchFamily="34" charset="0"/>
                <a:cs typeface="Times New Roman" panose="02020603050405020304" pitchFamily="18" charset="0"/>
              </a:rPr>
              <a:t> </a:t>
            </a:r>
            <a:r>
              <a:rPr lang="en-US" sz="1100" i="1" dirty="0" err="1">
                <a:solidFill>
                  <a:srgbClr val="FBA617"/>
                </a:solidFill>
                <a:latin typeface="Calibri" panose="020F0502020204030204" pitchFamily="34" charset="0"/>
                <a:ea typeface="Calibri" panose="020F0502020204030204" pitchFamily="34" charset="0"/>
                <a:cs typeface="Times New Roman" panose="02020603050405020304" pitchFamily="18" charset="0"/>
              </a:rPr>
              <a:t>Maitre</a:t>
            </a:r>
            <a:r>
              <a:rPr lang="en-US" sz="1100" i="1" dirty="0">
                <a:solidFill>
                  <a:srgbClr val="FBA617"/>
                </a:solidFill>
                <a:latin typeface="Calibri" panose="020F0502020204030204" pitchFamily="34" charset="0"/>
                <a:ea typeface="Calibri" panose="020F0502020204030204" pitchFamily="34" charset="0"/>
                <a:cs typeface="Times New Roman" panose="02020603050405020304" pitchFamily="18" charset="0"/>
              </a:rPr>
              <a:t> Humbert : </a:t>
            </a:r>
            <a:endParaRPr lang="fr-BE" sz="1100" i="1" dirty="0">
              <a:solidFill>
                <a:srgbClr val="FBA617"/>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1100" dirty="0" err="1">
                <a:latin typeface="Calibri" panose="020F0502020204030204" pitchFamily="34" charset="0"/>
                <a:ea typeface="Calibri" panose="020F0502020204030204" pitchFamily="34" charset="0"/>
                <a:cs typeface="Times New Roman" panose="02020603050405020304" pitchFamily="18" charset="0"/>
              </a:rPr>
              <a:t>Vous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avez</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reçu</a:t>
            </a:r>
            <a:r>
              <a:rPr lang="en-US" sz="1100" dirty="0">
                <a:latin typeface="Calibri" panose="020F0502020204030204" pitchFamily="34" charset="0"/>
                <a:ea typeface="Calibri" panose="020F0502020204030204" pitchFamily="34" charset="0"/>
                <a:cs typeface="Times New Roman" panose="02020603050405020304" pitchFamily="18" charset="0"/>
              </a:rPr>
              <a:t> le dossier </a:t>
            </a:r>
            <a:r>
              <a:rPr lang="en-US" sz="1100" dirty="0" err="1">
                <a:latin typeface="Calibri" panose="020F0502020204030204" pitchFamily="34" charset="0"/>
                <a:ea typeface="Calibri" panose="020F0502020204030204" pitchFamily="34" charset="0"/>
                <a:cs typeface="Times New Roman" panose="02020603050405020304" pitchFamily="18" charset="0"/>
              </a:rPr>
              <a:t>d'Alex</a:t>
            </a:r>
            <a:r>
              <a:rPr lang="en-US" sz="1100" dirty="0">
                <a:latin typeface="Calibri" panose="020F0502020204030204" pitchFamily="34" charset="0"/>
                <a:ea typeface="Calibri" panose="020F0502020204030204" pitchFamily="34" charset="0"/>
                <a:cs typeface="Times New Roman" panose="02020603050405020304" pitchFamily="18" charset="0"/>
              </a:rPr>
              <a:t> par le bureau </a:t>
            </a:r>
            <a:r>
              <a:rPr lang="en-US" sz="1100" dirty="0" err="1">
                <a:latin typeface="Calibri" panose="020F0502020204030204" pitchFamily="34" charset="0"/>
                <a:ea typeface="Calibri" panose="020F0502020204030204" pitchFamily="34" charset="0"/>
                <a:cs typeface="Times New Roman" panose="02020603050405020304" pitchFamily="18" charset="0"/>
              </a:rPr>
              <a:t>d’aide</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juridique</a:t>
            </a:r>
            <a:r>
              <a:rPr lang="en-US" sz="1100" dirty="0">
                <a:latin typeface="Calibri" panose="020F0502020204030204" pitchFamily="34" charset="0"/>
                <a:ea typeface="Calibri" panose="020F0502020204030204" pitchFamily="34" charset="0"/>
                <a:cs typeface="Times New Roman" panose="02020603050405020304" pitchFamily="18" charset="0"/>
              </a:rPr>
              <a:t> il y a </a:t>
            </a:r>
            <a:r>
              <a:rPr lang="en-US" sz="1100" dirty="0" err="1">
                <a:latin typeface="Calibri" panose="020F0502020204030204" pitchFamily="34" charset="0"/>
                <a:ea typeface="Calibri" panose="020F0502020204030204" pitchFamily="34" charset="0"/>
                <a:cs typeface="Times New Roman" panose="02020603050405020304" pitchFamily="18" charset="0"/>
              </a:rPr>
              <a:t>quelques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jours</a:t>
            </a:r>
            <a:r>
              <a:rPr lang="en-US" sz="1100" dirty="0">
                <a:latin typeface="Calibri" panose="020F0502020204030204" pitchFamily="34" charset="0"/>
                <a:ea typeface="Calibri" panose="020F0502020204030204" pitchFamily="34" charset="0"/>
                <a:cs typeface="Times New Roman" panose="02020603050405020304" pitchFamily="18" charset="0"/>
              </a:rPr>
              <a:t> et </a:t>
            </a:r>
            <a:r>
              <a:rPr lang="en-US" sz="1100" dirty="0" err="1">
                <a:latin typeface="Calibri" panose="020F0502020204030204" pitchFamily="34" charset="0"/>
                <a:ea typeface="Calibri" panose="020F0502020204030204" pitchFamily="34" charset="0"/>
                <a:cs typeface="Times New Roman" panose="02020603050405020304" pitchFamily="18" charset="0"/>
              </a:rPr>
              <a:t>vous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allez</a:t>
            </a:r>
            <a:r>
              <a:rPr lang="en-US" sz="1100" dirty="0">
                <a:latin typeface="Calibri" panose="020F0502020204030204" pitchFamily="34" charset="0"/>
                <a:ea typeface="Calibri" panose="020F0502020204030204" pitchFamily="34" charset="0"/>
                <a:cs typeface="Times New Roman" panose="02020603050405020304" pitchFamily="18" charset="0"/>
              </a:rPr>
              <a:t> devoir le</a:t>
            </a:r>
            <a:r>
              <a:rPr lang="fr-BE" sz="1100" dirty="0"/>
              <a:t>·la</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représenter</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devant</a:t>
            </a:r>
            <a:r>
              <a:rPr lang="en-US" sz="1100" dirty="0">
                <a:latin typeface="Calibri" panose="020F0502020204030204" pitchFamily="34" charset="0"/>
                <a:ea typeface="Calibri" panose="020F0502020204030204" pitchFamily="34" charset="0"/>
                <a:cs typeface="Times New Roman" panose="02020603050405020304" pitchFamily="18" charset="0"/>
              </a:rPr>
              <a:t> le</a:t>
            </a:r>
            <a:r>
              <a:rPr lang="fr-BE" sz="1100" b="1" dirty="0"/>
              <a:t>·</a:t>
            </a:r>
            <a:r>
              <a:rPr lang="fr-BE" sz="1100" dirty="0">
                <a:latin typeface="Calibri" panose="020F0502020204030204" pitchFamily="34" charset="0"/>
                <a:cs typeface="Times New Roman" panose="02020603050405020304" pitchFamily="18" charset="0"/>
              </a:rPr>
              <a:t>la</a:t>
            </a:r>
            <a:r>
              <a:rPr lang="en-US" sz="1100" dirty="0">
                <a:latin typeface="Calibri" panose="020F0502020204030204" pitchFamily="34" charset="0"/>
                <a:cs typeface="Times New Roman" panose="02020603050405020304" pitchFamily="18" charset="0"/>
              </a:rPr>
              <a:t> </a:t>
            </a:r>
            <a:r>
              <a:rPr lang="en-US" sz="1100" dirty="0" err="1">
                <a:latin typeface="Calibri" panose="020F0502020204030204" pitchFamily="34" charset="0"/>
                <a:cs typeface="Times New Roman" panose="02020603050405020304" pitchFamily="18" charset="0"/>
              </a:rPr>
              <a:t>j</a:t>
            </a:r>
            <a:r>
              <a:rPr lang="en-US" sz="1100" dirty="0" err="1">
                <a:latin typeface="Calibri" panose="020F0502020204030204" pitchFamily="34" charset="0"/>
                <a:ea typeface="Calibri" panose="020F0502020204030204" pitchFamily="34" charset="0"/>
                <a:cs typeface="Times New Roman" panose="02020603050405020304" pitchFamily="18" charset="0"/>
              </a:rPr>
              <a:t>uge</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demain</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Vous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effectuez</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ce</a:t>
            </a:r>
            <a:r>
              <a:rPr lang="en-US" sz="1100" dirty="0">
                <a:latin typeface="Calibri" panose="020F0502020204030204" pitchFamily="34" charset="0"/>
                <a:ea typeface="Calibri" panose="020F0502020204030204" pitchFamily="34" charset="0"/>
                <a:cs typeface="Times New Roman" panose="02020603050405020304" pitchFamily="18" charset="0"/>
              </a:rPr>
              <a:t> premier </a:t>
            </a:r>
            <a:r>
              <a:rPr lang="en-US" sz="1100" dirty="0" err="1">
                <a:latin typeface="Calibri" panose="020F0502020204030204" pitchFamily="34" charset="0"/>
                <a:ea typeface="Calibri" panose="020F0502020204030204" pitchFamily="34" charset="0"/>
                <a:cs typeface="Times New Roman" panose="02020603050405020304" pitchFamily="18" charset="0"/>
              </a:rPr>
              <a:t>entretien</a:t>
            </a:r>
            <a:r>
              <a:rPr lang="en-US" sz="1100" dirty="0">
                <a:latin typeface="Calibri" panose="020F0502020204030204" pitchFamily="34" charset="0"/>
                <a:ea typeface="Calibri" panose="020F0502020204030204" pitchFamily="34" charset="0"/>
                <a:cs typeface="Times New Roman" panose="02020603050405020304" pitchFamily="18" charset="0"/>
              </a:rPr>
              <a:t> avec Alex </a:t>
            </a:r>
            <a:r>
              <a:rPr lang="en-US" sz="1100" dirty="0" err="1">
                <a:latin typeface="Calibri" panose="020F0502020204030204" pitchFamily="34" charset="0"/>
                <a:ea typeface="Calibri" panose="020F0502020204030204" pitchFamily="34" charset="0"/>
                <a:cs typeface="Times New Roman" panose="02020603050405020304" pitchFamily="18" charset="0"/>
              </a:rPr>
              <a:t>en</a:t>
            </a:r>
            <a:r>
              <a:rPr lang="en-US" sz="1100" dirty="0">
                <a:latin typeface="Calibri" panose="020F0502020204030204" pitchFamily="34" charset="0"/>
                <a:ea typeface="Calibri" panose="020F0502020204030204" pitchFamily="34" charset="0"/>
                <a:cs typeface="Times New Roman" panose="02020603050405020304" pitchFamily="18" charset="0"/>
              </a:rPr>
              <a:t> tant que son conseil et </a:t>
            </a:r>
            <a:r>
              <a:rPr lang="en-US" sz="1100" dirty="0" err="1">
                <a:latin typeface="Calibri" panose="020F0502020204030204" pitchFamily="34" charset="0"/>
                <a:ea typeface="Calibri" panose="020F0502020204030204" pitchFamily="34" charset="0"/>
                <a:cs typeface="Times New Roman" panose="02020603050405020304" pitchFamily="18" charset="0"/>
              </a:rPr>
              <a:t>porte</a:t>
            </a:r>
            <a:r>
              <a:rPr lang="en-US" sz="1100" dirty="0">
                <a:latin typeface="Calibri" panose="020F0502020204030204" pitchFamily="34" charset="0"/>
                <a:ea typeface="Calibri" panose="020F0502020204030204" pitchFamily="34" charset="0"/>
                <a:cs typeface="Times New Roman" panose="02020603050405020304" pitchFamily="18" charset="0"/>
              </a:rPr>
              <a:t>-parole. </a:t>
            </a:r>
            <a:r>
              <a:rPr lang="en-US" sz="1100" dirty="0" err="1">
                <a:latin typeface="Calibri" panose="020F0502020204030204" pitchFamily="34" charset="0"/>
                <a:ea typeface="Calibri" panose="020F0502020204030204" pitchFamily="34" charset="0"/>
                <a:cs typeface="Times New Roman" panose="02020603050405020304" pitchFamily="18" charset="0"/>
              </a:rPr>
              <a:t>Vous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souhaitez</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notamment</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mieux</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comprendre</a:t>
            </a:r>
            <a:r>
              <a:rPr lang="en-US" sz="1100" dirty="0">
                <a:latin typeface="Calibri" panose="020F0502020204030204" pitchFamily="34" charset="0"/>
                <a:ea typeface="Calibri" panose="020F0502020204030204" pitchFamily="34" charset="0"/>
                <a:cs typeface="Times New Roman" panose="02020603050405020304" pitchFamily="18" charset="0"/>
              </a:rPr>
              <a:t> les faits et </a:t>
            </a:r>
            <a:r>
              <a:rPr lang="en-US" sz="1100" dirty="0" err="1">
                <a:latin typeface="Calibri" panose="020F0502020204030204" pitchFamily="34" charset="0"/>
                <a:ea typeface="Calibri" panose="020F0502020204030204" pitchFamily="34" charset="0"/>
                <a:cs typeface="Times New Roman" panose="02020603050405020304" pitchFamily="18" charset="0"/>
              </a:rPr>
              <a:t>l'état</a:t>
            </a:r>
            <a:r>
              <a:rPr lang="en-US" sz="1100" dirty="0">
                <a:latin typeface="Calibri" panose="020F0502020204030204" pitchFamily="34" charset="0"/>
                <a:ea typeface="Calibri" panose="020F0502020204030204" pitchFamily="34" charset="0"/>
                <a:cs typeface="Times New Roman" panose="02020603050405020304" pitchFamily="18" charset="0"/>
              </a:rPr>
              <a:t> d'esprit </a:t>
            </a:r>
            <a:r>
              <a:rPr lang="en-US" sz="1100" dirty="0" err="1">
                <a:latin typeface="Calibri" panose="020F0502020204030204" pitchFamily="34" charset="0"/>
                <a:ea typeface="Calibri" panose="020F0502020204030204" pitchFamily="34" charset="0"/>
                <a:cs typeface="Times New Roman" panose="02020603050405020304" pitchFamily="18" charset="0"/>
              </a:rPr>
              <a:t>d’Alex</a:t>
            </a:r>
            <a:r>
              <a:rPr lang="en-US" sz="11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Calibri" panose="020F0502020204030204" pitchFamily="34" charset="0"/>
              <a:buChar char="-"/>
            </a:pP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1100" dirty="0" err="1">
                <a:latin typeface="Calibri" panose="020F0502020204030204" pitchFamily="34" charset="0"/>
                <a:ea typeface="Calibri" panose="020F0502020204030204" pitchFamily="34" charset="0"/>
                <a:cs typeface="Times New Roman" panose="02020603050405020304" pitchFamily="18" charset="0"/>
              </a:rPr>
              <a:t>Vous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avez</a:t>
            </a:r>
            <a:r>
              <a:rPr lang="en-US" sz="1100" dirty="0">
                <a:latin typeface="Calibri" panose="020F0502020204030204" pitchFamily="34" charset="0"/>
                <a:ea typeface="Calibri" panose="020F0502020204030204" pitchFamily="34" charset="0"/>
                <a:cs typeface="Times New Roman" panose="02020603050405020304" pitchFamily="18" charset="0"/>
              </a:rPr>
              <a:t> déjà 30 minutes de retard sur </a:t>
            </a:r>
            <a:r>
              <a:rPr lang="en-US" sz="1100" dirty="0" err="1">
                <a:latin typeface="Calibri" panose="020F0502020204030204" pitchFamily="34" charset="0"/>
                <a:ea typeface="Calibri" panose="020F0502020204030204" pitchFamily="34" charset="0"/>
                <a:cs typeface="Times New Roman" panose="02020603050405020304" pitchFamily="18" charset="0"/>
              </a:rPr>
              <a:t>votre</a:t>
            </a:r>
            <a:r>
              <a:rPr lang="en-US" sz="1100" dirty="0">
                <a:latin typeface="Calibri" panose="020F0502020204030204" pitchFamily="34" charset="0"/>
                <a:ea typeface="Calibri" panose="020F0502020204030204" pitchFamily="34" charset="0"/>
                <a:cs typeface="Times New Roman" panose="02020603050405020304" pitchFamily="18" charset="0"/>
              </a:rPr>
              <a:t> agenda du jour </a:t>
            </a:r>
            <a:r>
              <a:rPr lang="en-US" sz="1100" dirty="0" err="1">
                <a:latin typeface="Calibri" panose="020F0502020204030204" pitchFamily="34" charset="0"/>
                <a:ea typeface="Calibri" panose="020F0502020204030204" pitchFamily="34" charset="0"/>
                <a:cs typeface="Times New Roman" panose="02020603050405020304" pitchFamily="18" charset="0"/>
              </a:rPr>
              <a:t>alors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qu'il</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n'est</a:t>
            </a:r>
            <a:r>
              <a:rPr lang="en-US" sz="1100" dirty="0">
                <a:latin typeface="Calibri" panose="020F0502020204030204" pitchFamily="34" charset="0"/>
                <a:ea typeface="Calibri" panose="020F0502020204030204" pitchFamily="34" charset="0"/>
                <a:cs typeface="Times New Roman" panose="02020603050405020304" pitchFamily="18" charset="0"/>
              </a:rPr>
              <a:t> que 11h et que </a:t>
            </a:r>
            <a:r>
              <a:rPr lang="en-US" sz="1100" dirty="0" err="1">
                <a:latin typeface="Calibri" panose="020F0502020204030204" pitchFamily="34" charset="0"/>
                <a:ea typeface="Calibri" panose="020F0502020204030204" pitchFamily="34" charset="0"/>
                <a:cs typeface="Times New Roman" panose="02020603050405020304" pitchFamily="18" charset="0"/>
              </a:rPr>
              <a:t>vous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avez</a:t>
            </a:r>
            <a:r>
              <a:rPr lang="en-US" sz="1100" dirty="0">
                <a:latin typeface="Calibri" panose="020F0502020204030204" pitchFamily="34" charset="0"/>
                <a:ea typeface="Calibri" panose="020F0502020204030204" pitchFamily="34" charset="0"/>
                <a:cs typeface="Times New Roman" panose="02020603050405020304" pitchFamily="18" charset="0"/>
              </a:rPr>
              <a:t> encore de </a:t>
            </a:r>
            <a:r>
              <a:rPr lang="en-US" sz="1100" dirty="0" err="1">
                <a:latin typeface="Calibri" panose="020F0502020204030204" pitchFamily="34" charset="0"/>
                <a:ea typeface="Calibri" panose="020F0502020204030204" pitchFamily="34" charset="0"/>
                <a:cs typeface="Times New Roman" panose="02020603050405020304" pitchFamily="18" charset="0"/>
              </a:rPr>
              <a:t>nombreux</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autres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rendez-vous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aujourd'hui</a:t>
            </a:r>
            <a:r>
              <a:rPr lang="en-US" sz="1100" dirty="0">
                <a:latin typeface="Calibri" panose="020F0502020204030204" pitchFamily="34" charset="0"/>
                <a:ea typeface="Calibri" panose="020F0502020204030204" pitchFamily="34" charset="0"/>
                <a:cs typeface="Times New Roman" panose="02020603050405020304" pitchFamily="18" charset="0"/>
              </a:rPr>
              <a:t> et un </a:t>
            </a:r>
            <a:r>
              <a:rPr lang="en-US" sz="1100" dirty="0" err="1">
                <a:latin typeface="Calibri" panose="020F0502020204030204" pitchFamily="34" charset="0"/>
                <a:ea typeface="Calibri" panose="020F0502020204030204" pitchFamily="34" charset="0"/>
                <a:cs typeface="Times New Roman" panose="02020603050405020304" pitchFamily="18" charset="0"/>
              </a:rPr>
              <a:t>gros</a:t>
            </a:r>
            <a:r>
              <a:rPr lang="en-US" sz="1100" dirty="0">
                <a:latin typeface="Calibri" panose="020F0502020204030204" pitchFamily="34" charset="0"/>
                <a:ea typeface="Calibri" panose="020F0502020204030204" pitchFamily="34" charset="0"/>
                <a:cs typeface="Times New Roman" panose="02020603050405020304" pitchFamily="18" charset="0"/>
              </a:rPr>
              <a:t> dossier à </a:t>
            </a:r>
            <a:r>
              <a:rPr lang="en-US" sz="1100" dirty="0" err="1">
                <a:latin typeface="Calibri" panose="020F0502020204030204" pitchFamily="34" charset="0"/>
                <a:ea typeface="Calibri" panose="020F0502020204030204" pitchFamily="34" charset="0"/>
                <a:cs typeface="Times New Roman" panose="02020603050405020304" pitchFamily="18" charset="0"/>
              </a:rPr>
              <a:t>terminer</a:t>
            </a:r>
            <a:r>
              <a:rPr lang="en-US" sz="1100" dirty="0">
                <a:latin typeface="Calibri" panose="020F0502020204030204" pitchFamily="34" charset="0"/>
                <a:ea typeface="Calibri" panose="020F0502020204030204" pitchFamily="34" charset="0"/>
                <a:cs typeface="Times New Roman" panose="02020603050405020304" pitchFamily="18" charset="0"/>
              </a:rPr>
              <a:t> pour </a:t>
            </a:r>
            <a:r>
              <a:rPr lang="en-US" sz="1100" dirty="0" err="1">
                <a:latin typeface="Calibri" panose="020F0502020204030204" pitchFamily="34" charset="0"/>
                <a:ea typeface="Calibri" panose="020F0502020204030204" pitchFamily="34" charset="0"/>
                <a:cs typeface="Times New Roman" panose="02020603050405020304" pitchFamily="18" charset="0"/>
              </a:rPr>
              <a:t>demain</a:t>
            </a:r>
            <a:r>
              <a:rPr lang="en-US" sz="1100" dirty="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1100" dirty="0" err="1">
                <a:latin typeface="Calibri" panose="020F0502020204030204" pitchFamily="34" charset="0"/>
                <a:ea typeface="Calibri" panose="020F0502020204030204" pitchFamily="34" charset="0"/>
                <a:cs typeface="Times New Roman" panose="02020603050405020304" pitchFamily="18" charset="0"/>
              </a:rPr>
              <a:t>Vous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posez</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votre</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téléphone</a:t>
            </a:r>
            <a:r>
              <a:rPr lang="en-US" sz="1100" dirty="0">
                <a:latin typeface="Calibri" panose="020F0502020204030204" pitchFamily="34" charset="0"/>
                <a:ea typeface="Calibri" panose="020F0502020204030204" pitchFamily="34" charset="0"/>
                <a:cs typeface="Times New Roman" panose="02020603050405020304" pitchFamily="18" charset="0"/>
              </a:rPr>
              <a:t> sur la table et laissez la </a:t>
            </a:r>
            <a:r>
              <a:rPr lang="en-US" sz="1100" dirty="0" err="1">
                <a:latin typeface="Calibri" panose="020F0502020204030204" pitchFamily="34" charset="0"/>
                <a:ea typeface="Calibri" panose="020F0502020204030204" pitchFamily="34" charset="0"/>
                <a:cs typeface="Times New Roman" panose="02020603050405020304" pitchFamily="18" charset="0"/>
              </a:rPr>
              <a:t>porte</a:t>
            </a:r>
            <a:r>
              <a:rPr lang="en-US" sz="1100" dirty="0">
                <a:latin typeface="Calibri" panose="020F0502020204030204" pitchFamily="34" charset="0"/>
                <a:ea typeface="Calibri" panose="020F0502020204030204" pitchFamily="34" charset="0"/>
                <a:cs typeface="Times New Roman" panose="02020603050405020304" pitchFamily="18" charset="0"/>
              </a:rPr>
              <a:t> ouverte pendant le </a:t>
            </a:r>
            <a:r>
              <a:rPr lang="en-US" sz="1100" dirty="0" err="1">
                <a:latin typeface="Calibri" panose="020F0502020204030204" pitchFamily="34" charset="0"/>
                <a:ea typeface="Calibri" panose="020F0502020204030204" pitchFamily="34" charset="0"/>
                <a:cs typeface="Times New Roman" panose="02020603050405020304" pitchFamily="18" charset="0"/>
              </a:rPr>
              <a:t>rendez-vous</a:t>
            </a:r>
            <a:r>
              <a:rPr lang="en-US" sz="11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Calibri" panose="020F0502020204030204" pitchFamily="34" charset="0"/>
              <a:buChar cha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1100" dirty="0" err="1">
                <a:latin typeface="Calibri" panose="020F0502020204030204" pitchFamily="34" charset="0"/>
                <a:ea typeface="Calibri" panose="020F0502020204030204" pitchFamily="34" charset="0"/>
                <a:cs typeface="Times New Roman" panose="02020603050405020304" pitchFamily="18" charset="0"/>
              </a:rPr>
              <a:t>Vous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utilisez</a:t>
            </a:r>
            <a:r>
              <a:rPr lang="en-US" sz="1100" dirty="0">
                <a:latin typeface="Calibri" panose="020F0502020204030204" pitchFamily="34" charset="0"/>
                <a:ea typeface="Calibri" panose="020F0502020204030204" pitchFamily="34" charset="0"/>
                <a:cs typeface="Times New Roman" panose="02020603050405020304" pitchFamily="18" charset="0"/>
              </a:rPr>
              <a:t> le </a:t>
            </a:r>
            <a:r>
              <a:rPr lang="en-US" sz="1100" dirty="0" err="1">
                <a:latin typeface="Calibri" panose="020F0502020204030204" pitchFamily="34" charset="0"/>
                <a:ea typeface="Calibri" panose="020F0502020204030204" pitchFamily="34" charset="0"/>
                <a:cs typeface="Times New Roman" panose="02020603050405020304" pitchFamily="18" charset="0"/>
              </a:rPr>
              <a:t>vocabulaire</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suivant</a:t>
            </a: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Pour les audiences de cabinet, </a:t>
            </a:r>
            <a:r>
              <a:rPr lang="en-US" sz="1100" dirty="0" err="1">
                <a:latin typeface="Calibri" panose="020F0502020204030204" pitchFamily="34" charset="0"/>
                <a:ea typeface="Calibri" panose="020F0502020204030204" pitchFamily="34" charset="0"/>
                <a:cs typeface="Times New Roman" panose="02020603050405020304" pitchFamily="18" charset="0"/>
              </a:rPr>
              <a:t>vous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utilisez</a:t>
            </a:r>
            <a:r>
              <a:rPr lang="en-US" sz="1100" dirty="0">
                <a:latin typeface="Calibri" panose="020F0502020204030204" pitchFamily="34" charset="0"/>
                <a:ea typeface="Calibri" panose="020F0502020204030204" pitchFamily="34" charset="0"/>
                <a:cs typeface="Times New Roman" panose="02020603050405020304" pitchFamily="18" charset="0"/>
              </a:rPr>
              <a:t> le </a:t>
            </a:r>
            <a:r>
              <a:rPr lang="en-US" sz="1100" dirty="0" err="1">
                <a:latin typeface="Calibri" panose="020F0502020204030204" pitchFamily="34" charset="0"/>
                <a:ea typeface="Calibri" panose="020F0502020204030204" pitchFamily="34" charset="0"/>
                <a:cs typeface="Times New Roman" panose="02020603050405020304" pitchFamily="18" charset="0"/>
              </a:rPr>
              <a:t>terme</a:t>
            </a:r>
            <a:r>
              <a:rPr lang="en-US" sz="1100" dirty="0">
                <a:latin typeface="Calibri" panose="020F0502020204030204" pitchFamily="34" charset="0"/>
                <a:ea typeface="Calibri" panose="020F0502020204030204" pitchFamily="34" charset="0"/>
                <a:cs typeface="Times New Roman" panose="02020603050405020304" pitchFamily="18" charset="0"/>
              </a:rPr>
              <a:t> “auditions </a:t>
            </a:r>
            <a:r>
              <a:rPr lang="en-US" sz="1100" dirty="0" err="1">
                <a:latin typeface="Calibri" panose="020F0502020204030204" pitchFamily="34" charset="0"/>
                <a:ea typeface="Calibri" panose="020F0502020204030204" pitchFamily="34" charset="0"/>
                <a:cs typeface="Times New Roman" panose="02020603050405020304" pitchFamily="18" charset="0"/>
              </a:rPr>
              <a:t>d’alcôve</a:t>
            </a:r>
            <a:r>
              <a:rPr lang="en-US" sz="1100" dirty="0">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Pour les </a:t>
            </a:r>
            <a:r>
              <a:rPr lang="en-US" sz="1100" dirty="0" err="1">
                <a:latin typeface="Calibri" panose="020F0502020204030204" pitchFamily="34" charset="0"/>
                <a:ea typeface="Calibri" panose="020F0502020204030204" pitchFamily="34" charset="0"/>
                <a:cs typeface="Times New Roman" panose="02020603050405020304" pitchFamily="18" charset="0"/>
              </a:rPr>
              <a:t>mesures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provisoires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vous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utilisez</a:t>
            </a:r>
            <a:r>
              <a:rPr lang="en-US" sz="1100" dirty="0">
                <a:latin typeface="Calibri" panose="020F0502020204030204" pitchFamily="34" charset="0"/>
                <a:ea typeface="Calibri" panose="020F0502020204030204" pitchFamily="34" charset="0"/>
                <a:cs typeface="Times New Roman" panose="02020603050405020304" pitchFamily="18" charset="0"/>
              </a:rPr>
              <a:t> le </a:t>
            </a:r>
            <a:r>
              <a:rPr lang="en-US" sz="1100" dirty="0" err="1">
                <a:latin typeface="Calibri" panose="020F0502020204030204" pitchFamily="34" charset="0"/>
                <a:ea typeface="Calibri" panose="020F0502020204030204" pitchFamily="34" charset="0"/>
                <a:cs typeface="Times New Roman" panose="02020603050405020304" pitchFamily="18" charset="0"/>
              </a:rPr>
              <a:t>terme</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méthodes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éphémères</a:t>
            </a:r>
            <a:r>
              <a:rPr lang="en-US" sz="1100" dirty="0">
                <a:latin typeface="Calibri" panose="020F0502020204030204" pitchFamily="34" charset="0"/>
                <a:ea typeface="Calibri" panose="020F0502020204030204" pitchFamily="34" charset="0"/>
                <a:cs typeface="Times New Roman" panose="02020603050405020304" pitchFamily="18" charset="0"/>
              </a:rPr>
              <a:t>“,</a:t>
            </a: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err="1">
                <a:latin typeface="Calibri" panose="020F0502020204030204" pitchFamily="34" charset="0"/>
                <a:ea typeface="Calibri" panose="020F0502020204030204" pitchFamily="34" charset="0"/>
                <a:cs typeface="Times New Roman" panose="02020603050405020304" pitchFamily="18" charset="0"/>
              </a:rPr>
              <a:t>En</a:t>
            </a:r>
            <a:r>
              <a:rPr lang="en-US" sz="1100" dirty="0">
                <a:latin typeface="Calibri" panose="020F0502020204030204" pitchFamily="34" charset="0"/>
                <a:ea typeface="Calibri" panose="020F0502020204030204" pitchFamily="34" charset="0"/>
                <a:cs typeface="Times New Roman" panose="02020603050405020304" pitchFamily="18" charset="0"/>
              </a:rPr>
              <a:t> tant que </a:t>
            </a:r>
            <a:r>
              <a:rPr lang="en-US" sz="1100" dirty="0" err="1">
                <a:latin typeface="Calibri" panose="020F0502020204030204" pitchFamily="34" charset="0"/>
                <a:ea typeface="Calibri" panose="020F0502020204030204" pitchFamily="34" charset="0"/>
                <a:cs typeface="Times New Roman" panose="02020603050405020304" pitchFamily="18" charset="0"/>
              </a:rPr>
              <a:t>comédien</a:t>
            </a:r>
            <a:r>
              <a:rPr lang="fr-BE" sz="1100" dirty="0">
                <a:solidFill>
                  <a:prstClr val="black"/>
                </a:solidFill>
              </a:rPr>
              <a:t>·ne</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vous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devez</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vous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mettre</a:t>
            </a:r>
            <a:r>
              <a:rPr lang="en-US" sz="1100" dirty="0">
                <a:latin typeface="Calibri" panose="020F0502020204030204" pitchFamily="34" charset="0"/>
                <a:ea typeface="Calibri" panose="020F0502020204030204" pitchFamily="34" charset="0"/>
                <a:cs typeface="Times New Roman" panose="02020603050405020304" pitchFamily="18" charset="0"/>
              </a:rPr>
              <a:t> dans la </a:t>
            </a:r>
            <a:r>
              <a:rPr lang="en-US" sz="1100" dirty="0" err="1">
                <a:latin typeface="Calibri" panose="020F0502020204030204" pitchFamily="34" charset="0"/>
                <a:ea typeface="Calibri" panose="020F0502020204030204" pitchFamily="34" charset="0"/>
                <a:cs typeface="Times New Roman" panose="02020603050405020304" pitchFamily="18" charset="0"/>
              </a:rPr>
              <a:t>peau</a:t>
            </a:r>
            <a:r>
              <a:rPr lang="en-US" sz="1100" dirty="0">
                <a:latin typeface="Calibri" panose="020F0502020204030204" pitchFamily="34" charset="0"/>
                <a:ea typeface="Calibri" panose="020F0502020204030204" pitchFamily="34" charset="0"/>
                <a:cs typeface="Times New Roman" panose="02020603050405020304" pitchFamily="18" charset="0"/>
              </a:rPr>
              <a:t> de </a:t>
            </a:r>
            <a:r>
              <a:rPr lang="en-US" sz="1100" dirty="0" err="1">
                <a:latin typeface="Calibri" panose="020F0502020204030204" pitchFamily="34" charset="0"/>
                <a:ea typeface="Calibri" panose="020F0502020204030204" pitchFamily="34" charset="0"/>
                <a:cs typeface="Times New Roman" panose="02020603050405020304" pitchFamily="18" charset="0"/>
              </a:rPr>
              <a:t>Maitre</a:t>
            </a:r>
            <a:r>
              <a:rPr lang="en-US" sz="1100" dirty="0">
                <a:latin typeface="Calibri" panose="020F0502020204030204" pitchFamily="34" charset="0"/>
                <a:ea typeface="Calibri" panose="020F0502020204030204" pitchFamily="34" charset="0"/>
                <a:cs typeface="Times New Roman" panose="02020603050405020304" pitchFamily="18" charset="0"/>
              </a:rPr>
              <a:t> Humbert à </a:t>
            </a:r>
            <a:r>
              <a:rPr lang="en-US" sz="1100" dirty="0" err="1">
                <a:latin typeface="Calibri" panose="020F0502020204030204" pitchFamily="34" charset="0"/>
                <a:ea typeface="Calibri" panose="020F0502020204030204" pitchFamily="34" charset="0"/>
                <a:cs typeface="Times New Roman" panose="02020603050405020304" pitchFamily="18" charset="0"/>
              </a:rPr>
              <a:t>l'aide</a:t>
            </a:r>
            <a:r>
              <a:rPr lang="en-US" sz="1100" dirty="0">
                <a:latin typeface="Calibri" panose="020F0502020204030204" pitchFamily="34" charset="0"/>
                <a:ea typeface="Calibri" panose="020F0502020204030204" pitchFamily="34" charset="0"/>
                <a:cs typeface="Times New Roman" panose="02020603050405020304" pitchFamily="18" charset="0"/>
              </a:rPr>
              <a:t> de </a:t>
            </a:r>
            <a:r>
              <a:rPr lang="en-US" sz="1100" dirty="0" err="1">
                <a:latin typeface="Calibri" panose="020F0502020204030204" pitchFamily="34" charset="0"/>
                <a:ea typeface="Calibri" panose="020F0502020204030204" pitchFamily="34" charset="0"/>
                <a:cs typeface="Times New Roman" panose="02020603050405020304" pitchFamily="18" charset="0"/>
              </a:rPr>
              <a:t>ces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quelques</a:t>
            </a:r>
            <a:r>
              <a:rPr lang="en-US" sz="1100" dirty="0">
                <a:latin typeface="Calibri" panose="020F0502020204030204" pitchFamily="34" charset="0"/>
                <a:ea typeface="Calibri" panose="020F0502020204030204" pitchFamily="34" charset="0"/>
                <a:cs typeface="Times New Roman" panose="02020603050405020304" pitchFamily="18" charset="0"/>
              </a:rPr>
              <a:t> indices, </a:t>
            </a:r>
            <a:r>
              <a:rPr lang="en-US" sz="1100" dirty="0" err="1">
                <a:latin typeface="Calibri" panose="020F0502020204030204" pitchFamily="34" charset="0"/>
                <a:ea typeface="Calibri" panose="020F0502020204030204" pitchFamily="34" charset="0"/>
                <a:cs typeface="Times New Roman" panose="02020603050405020304" pitchFamily="18" charset="0"/>
              </a:rPr>
              <a:t>improvisez</a:t>
            </a:r>
            <a:r>
              <a:rPr lang="en-US" sz="1100" dirty="0">
                <a:latin typeface="Calibri" panose="020F0502020204030204" pitchFamily="34" charset="0"/>
                <a:ea typeface="Calibri" panose="020F0502020204030204" pitchFamily="34" charset="0"/>
                <a:cs typeface="Times New Roman" panose="02020603050405020304" pitchFamily="18" charset="0"/>
              </a:rPr>
              <a:t> le </a:t>
            </a:r>
            <a:r>
              <a:rPr lang="en-US" sz="1100" dirty="0" err="1">
                <a:latin typeface="Calibri" panose="020F0502020204030204" pitchFamily="34" charset="0"/>
                <a:ea typeface="Calibri" panose="020F0502020204030204" pitchFamily="34" charset="0"/>
                <a:cs typeface="Times New Roman" panose="02020603050405020304" pitchFamily="18" charset="0"/>
              </a:rPr>
              <a:t>reste</a:t>
            </a: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p>
          <a:p>
            <a:endParaRPr lang="en-US" sz="1100" dirty="0"/>
          </a:p>
          <a:p>
            <a:endParaRPr lang="en-US" sz="1100" dirty="0"/>
          </a:p>
          <a:p>
            <a:endParaRPr lang="en-US" sz="1100" dirty="0"/>
          </a:p>
        </p:txBody>
      </p:sp>
      <p:pic>
        <p:nvPicPr>
          <p:cNvPr id="11" name="Image 10"/>
          <p:cNvPicPr>
            <a:picLocks noChangeAspect="1"/>
          </p:cNvPicPr>
          <p:nvPr/>
        </p:nvPicPr>
        <p:blipFill>
          <a:blip r:embed="rId4"/>
          <a:stretch>
            <a:fillRect/>
          </a:stretch>
        </p:blipFill>
        <p:spPr>
          <a:xfrm>
            <a:off x="10311488" y="4461258"/>
            <a:ext cx="801989" cy="812271"/>
          </a:xfrm>
          <a:prstGeom prst="rect">
            <a:avLst/>
          </a:prstGeom>
        </p:spPr>
      </p:pic>
      <p:pic>
        <p:nvPicPr>
          <p:cNvPr id="2" name="Image 1" descr="Une image contenant texte&#10;&#10;Description générée automatiquement">
            <a:extLst>
              <a:ext uri="{FF2B5EF4-FFF2-40B4-BE49-F238E27FC236}">
                <a16:creationId xmlns:a16="http://schemas.microsoft.com/office/drawing/2014/main" id="{29078662-64A4-DBBF-7347-3B7740E263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44212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473811" y="118116"/>
            <a:ext cx="221311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a:solidFill>
                  <a:schemeClr val="bg1"/>
                </a:solidFill>
              </a:rPr>
              <a:t>Part 1 - Role play</a:t>
            </a:r>
            <a:endParaRPr lang="fr-BE" sz="2000" b="1" dirty="0">
              <a:solidFill>
                <a:schemeClr val="bg1"/>
              </a:solidFill>
            </a:endParaRPr>
          </a:p>
        </p:txBody>
      </p:sp>
      <p:sp>
        <p:nvSpPr>
          <p:cNvPr id="8" name="ZoneTexte 7"/>
          <p:cNvSpPr txBox="1"/>
          <p:nvPr/>
        </p:nvSpPr>
        <p:spPr>
          <a:xfrm>
            <a:off x="136188" y="118116"/>
            <a:ext cx="4783696" cy="6355586"/>
          </a:xfrm>
          <a:prstGeom prst="rect">
            <a:avLst/>
          </a:prstGeom>
          <a:solidFill>
            <a:schemeClr val="bg1"/>
          </a:solidFill>
        </p:spPr>
        <p:txBody>
          <a:bodyPr wrap="square" rtlCol="0">
            <a:spAutoFit/>
          </a:bodyPr>
          <a:lstStyle/>
          <a:p>
            <a:pPr algn="ctr"/>
            <a:r>
              <a:rPr lang="en-US" sz="1100" b="1" dirty="0"/>
              <a:t>Situation 1 - Rencontre avec Alex </a:t>
            </a:r>
            <a:r>
              <a:rPr lang="en-US" sz="1100" b="1" dirty="0" err="1"/>
              <a:t>avant</a:t>
            </a:r>
            <a:r>
              <a:rPr lang="en-US" sz="1100" b="1" dirty="0"/>
              <a:t> son audition par  le</a:t>
            </a:r>
            <a:r>
              <a:rPr lang="fr-BE" sz="1100" b="1" dirty="0"/>
              <a:t>·la</a:t>
            </a:r>
            <a:r>
              <a:rPr lang="en-US" sz="1100" b="1" dirty="0"/>
              <a:t> </a:t>
            </a:r>
            <a:r>
              <a:rPr lang="en-US" sz="1100" b="1" dirty="0" err="1"/>
              <a:t>juge</a:t>
            </a:r>
            <a:endParaRPr lang="en-US" sz="1100" b="1" dirty="0"/>
          </a:p>
          <a:p>
            <a:endParaRPr lang="en-US" sz="1100" dirty="0"/>
          </a:p>
          <a:p>
            <a:pPr algn="ctr"/>
            <a:r>
              <a:rPr lang="en-US" sz="1100" b="1" dirty="0">
                <a:solidFill>
                  <a:schemeClr val="accent6"/>
                </a:solidFill>
              </a:rPr>
              <a:t>Fiche </a:t>
            </a:r>
            <a:r>
              <a:rPr lang="en-US" sz="1100" b="1" dirty="0" err="1">
                <a:solidFill>
                  <a:schemeClr val="accent6"/>
                </a:solidFill>
              </a:rPr>
              <a:t>personnage</a:t>
            </a:r>
            <a:r>
              <a:rPr lang="en-US" sz="1100" b="1" dirty="0">
                <a:solidFill>
                  <a:schemeClr val="accent6"/>
                </a:solidFill>
              </a:rPr>
              <a:t> - Les </a:t>
            </a:r>
            <a:r>
              <a:rPr lang="en-US" sz="1100" b="1" dirty="0" err="1">
                <a:solidFill>
                  <a:schemeClr val="accent6"/>
                </a:solidFill>
              </a:rPr>
              <a:t>observateur</a:t>
            </a:r>
            <a:r>
              <a:rPr lang="fr-BE" sz="1100" b="1" dirty="0">
                <a:solidFill>
                  <a:schemeClr val="accent6"/>
                </a:solidFill>
              </a:rPr>
              <a:t>·</a:t>
            </a:r>
            <a:r>
              <a:rPr lang="fr-BE" sz="1100" b="1" dirty="0" err="1">
                <a:solidFill>
                  <a:schemeClr val="accent6"/>
                </a:solidFill>
              </a:rPr>
              <a:t>ice</a:t>
            </a:r>
            <a:r>
              <a:rPr lang="fr-BE" sz="1100" b="1" dirty="0">
                <a:solidFill>
                  <a:schemeClr val="accent6"/>
                </a:solidFill>
              </a:rPr>
              <a:t>·</a:t>
            </a:r>
            <a:r>
              <a:rPr lang="en-US" sz="1100" b="1" dirty="0">
                <a:solidFill>
                  <a:schemeClr val="accent6"/>
                </a:solidFill>
              </a:rPr>
              <a:t>s</a:t>
            </a:r>
          </a:p>
          <a:p>
            <a:pPr algn="ctr"/>
            <a:endParaRPr lang="en-US" sz="1100" b="1" dirty="0">
              <a:solidFill>
                <a:schemeClr val="accent6"/>
              </a:solidFill>
            </a:endParaRPr>
          </a:p>
          <a:p>
            <a:pPr algn="just"/>
            <a:r>
              <a:rPr lang="en-US" sz="1100" b="1" dirty="0" err="1">
                <a:solidFill>
                  <a:schemeClr val="accent6"/>
                </a:solidFill>
              </a:rPr>
              <a:t>Vous</a:t>
            </a:r>
            <a:r>
              <a:rPr lang="en-US" sz="1100" b="1" dirty="0">
                <a:solidFill>
                  <a:schemeClr val="accent6"/>
                </a:solidFill>
              </a:rPr>
              <a:t> </a:t>
            </a:r>
            <a:r>
              <a:rPr lang="en-US" sz="1100" b="1" dirty="0" err="1">
                <a:solidFill>
                  <a:schemeClr val="accent6"/>
                </a:solidFill>
              </a:rPr>
              <a:t>êtes</a:t>
            </a:r>
            <a:r>
              <a:rPr lang="en-US" sz="1100" b="1" dirty="0">
                <a:solidFill>
                  <a:schemeClr val="accent6"/>
                </a:solidFill>
              </a:rPr>
              <a:t> un</a:t>
            </a:r>
            <a:r>
              <a:rPr lang="fr-BE" sz="1100" b="1" dirty="0">
                <a:solidFill>
                  <a:schemeClr val="accent6"/>
                </a:solidFill>
              </a:rPr>
              <a:t>·e</a:t>
            </a:r>
            <a:r>
              <a:rPr lang="en-US" sz="1100" b="1" dirty="0">
                <a:solidFill>
                  <a:schemeClr val="accent6"/>
                </a:solidFill>
              </a:rPr>
              <a:t> </a:t>
            </a:r>
            <a:r>
              <a:rPr lang="en-US" sz="1100" b="1" dirty="0" err="1">
                <a:solidFill>
                  <a:schemeClr val="accent6"/>
                </a:solidFill>
              </a:rPr>
              <a:t>observateur</a:t>
            </a:r>
            <a:r>
              <a:rPr lang="fr-BE" sz="1100" b="1" dirty="0">
                <a:solidFill>
                  <a:schemeClr val="accent6"/>
                </a:solidFill>
              </a:rPr>
              <a:t>·</a:t>
            </a:r>
            <a:r>
              <a:rPr lang="fr-BE" sz="1100" b="1" dirty="0" err="1">
                <a:solidFill>
                  <a:schemeClr val="accent6"/>
                </a:solidFill>
              </a:rPr>
              <a:t>ice</a:t>
            </a:r>
            <a:r>
              <a:rPr lang="en-US" sz="1100" b="1" dirty="0">
                <a:solidFill>
                  <a:schemeClr val="accent6"/>
                </a:solidFill>
              </a:rPr>
              <a:t>, </a:t>
            </a:r>
            <a:r>
              <a:rPr lang="en-US" sz="1100" b="1" dirty="0" err="1">
                <a:solidFill>
                  <a:schemeClr val="accent6"/>
                </a:solidFill>
              </a:rPr>
              <a:t>vous</a:t>
            </a:r>
            <a:r>
              <a:rPr lang="en-US" sz="1100" b="1" dirty="0">
                <a:solidFill>
                  <a:schemeClr val="accent6"/>
                </a:solidFill>
              </a:rPr>
              <a:t> </a:t>
            </a:r>
            <a:r>
              <a:rPr lang="en-US" sz="1100" b="1" dirty="0" err="1">
                <a:solidFill>
                  <a:schemeClr val="accent6"/>
                </a:solidFill>
              </a:rPr>
              <a:t>observez</a:t>
            </a:r>
            <a:r>
              <a:rPr lang="en-US" sz="1100" b="1" dirty="0">
                <a:solidFill>
                  <a:schemeClr val="accent6"/>
                </a:solidFill>
              </a:rPr>
              <a:t> </a:t>
            </a:r>
            <a:r>
              <a:rPr lang="en-US" sz="1100" b="1" dirty="0" err="1">
                <a:solidFill>
                  <a:schemeClr val="accent6"/>
                </a:solidFill>
              </a:rPr>
              <a:t>l'échange</a:t>
            </a:r>
            <a:r>
              <a:rPr lang="en-US" sz="1100" b="1" dirty="0">
                <a:solidFill>
                  <a:schemeClr val="accent6"/>
                </a:solidFill>
              </a:rPr>
              <a:t> entre Alex et Me Humbert. </a:t>
            </a:r>
          </a:p>
          <a:p>
            <a:pPr algn="just"/>
            <a:r>
              <a:rPr lang="en-US" sz="1100" b="1" dirty="0">
                <a:solidFill>
                  <a:schemeClr val="accent6"/>
                </a:solidFill>
              </a:rPr>
              <a:t> </a:t>
            </a:r>
            <a:endParaRPr lang="fr-BE" sz="1100" b="1" dirty="0">
              <a:solidFill>
                <a:schemeClr val="accent6"/>
              </a:solidFill>
            </a:endParaRPr>
          </a:p>
          <a:p>
            <a:pPr marL="171450" indent="-171450" algn="just">
              <a:buFont typeface="Arial" panose="020B0604020202020204" pitchFamily="34" charset="0"/>
              <a:buChar char="•"/>
            </a:pPr>
            <a:r>
              <a:rPr lang="en-US" sz="1100" dirty="0" err="1"/>
              <a:t>Qu'est-ce</a:t>
            </a:r>
            <a:r>
              <a:rPr lang="en-US" sz="1100" dirty="0"/>
              <a:t> qui influence la communication (</a:t>
            </a:r>
            <a:r>
              <a:rPr lang="en-US" sz="1100" dirty="0" err="1"/>
              <a:t>positivement</a:t>
            </a:r>
            <a:r>
              <a:rPr lang="en-US" sz="1100" dirty="0"/>
              <a:t> </a:t>
            </a:r>
            <a:r>
              <a:rPr lang="en-US" sz="1100" dirty="0" err="1"/>
              <a:t>ou</a:t>
            </a:r>
            <a:r>
              <a:rPr lang="en-US" sz="1100" dirty="0"/>
              <a:t> </a:t>
            </a:r>
            <a:r>
              <a:rPr lang="en-US" sz="1100" dirty="0" err="1"/>
              <a:t>négativement</a:t>
            </a:r>
            <a:r>
              <a:rPr lang="en-US" sz="1100" dirty="0"/>
              <a:t>) entre Alex et Me Humbert ?</a:t>
            </a:r>
          </a:p>
          <a:p>
            <a:pPr marL="171450" indent="-171450" algn="just">
              <a:buFont typeface="Arial" panose="020B0604020202020204" pitchFamily="34" charset="0"/>
              <a:buChar char="•"/>
            </a:pPr>
            <a:r>
              <a:rPr lang="en-US" sz="1100" dirty="0" err="1"/>
              <a:t>Quels</a:t>
            </a:r>
            <a:r>
              <a:rPr lang="en-US" sz="1100" dirty="0"/>
              <a:t> </a:t>
            </a:r>
            <a:r>
              <a:rPr lang="en-US" sz="1100" dirty="0" err="1"/>
              <a:t>changements</a:t>
            </a:r>
            <a:r>
              <a:rPr lang="en-US" sz="1100" dirty="0"/>
              <a:t> </a:t>
            </a:r>
            <a:r>
              <a:rPr lang="en-US" sz="1100" dirty="0" err="1"/>
              <a:t>sont</a:t>
            </a:r>
            <a:r>
              <a:rPr lang="en-US" sz="1100" dirty="0"/>
              <a:t> </a:t>
            </a:r>
            <a:r>
              <a:rPr lang="en-US" sz="1100" dirty="0" err="1"/>
              <a:t>nécessaires</a:t>
            </a:r>
            <a:r>
              <a:rPr lang="en-US" sz="1100" dirty="0"/>
              <a:t> pour </a:t>
            </a:r>
            <a:r>
              <a:rPr lang="en-US" sz="1100" dirty="0" err="1"/>
              <a:t>surmonter</a:t>
            </a:r>
            <a:r>
              <a:rPr lang="en-US" sz="1100" dirty="0"/>
              <a:t> les obstacles </a:t>
            </a:r>
            <a:r>
              <a:rPr lang="en-US" sz="1100" dirty="0" err="1"/>
              <a:t>à</a:t>
            </a:r>
            <a:r>
              <a:rPr lang="en-US" sz="1100" dirty="0"/>
              <a:t> </a:t>
            </a:r>
            <a:r>
              <a:rPr lang="en-US" sz="1100" dirty="0" err="1"/>
              <a:t>une</a:t>
            </a:r>
            <a:r>
              <a:rPr lang="en-US" sz="1100" dirty="0"/>
              <a:t> bonne communication ? </a:t>
            </a:r>
          </a:p>
          <a:p>
            <a:pPr marL="171450" indent="-171450" algn="just">
              <a:buFont typeface="Arial" panose="020B0604020202020204" pitchFamily="34" charset="0"/>
              <a:buChar char="•"/>
            </a:pPr>
            <a:r>
              <a:rPr lang="en-US" sz="1100" dirty="0" err="1"/>
              <a:t>Avez-vous</a:t>
            </a:r>
            <a:r>
              <a:rPr lang="en-US" sz="1100" dirty="0"/>
              <a:t> des </a:t>
            </a:r>
            <a:r>
              <a:rPr lang="en-US" sz="1100" dirty="0" err="1"/>
              <a:t>expériences</a:t>
            </a:r>
            <a:r>
              <a:rPr lang="en-US" sz="1100" dirty="0"/>
              <a:t> </a:t>
            </a:r>
            <a:r>
              <a:rPr lang="en-US" sz="1100" dirty="0" err="1"/>
              <a:t>à</a:t>
            </a:r>
            <a:r>
              <a:rPr lang="en-US" sz="1100" dirty="0"/>
              <a:t> </a:t>
            </a:r>
            <a:r>
              <a:rPr lang="en-US" sz="1100" dirty="0" err="1"/>
              <a:t>partager</a:t>
            </a:r>
            <a:r>
              <a:rPr lang="en-US" sz="1100" dirty="0"/>
              <a:t> qui font </a:t>
            </a:r>
            <a:r>
              <a:rPr lang="en-US" sz="1100" dirty="0" err="1"/>
              <a:t>écho</a:t>
            </a:r>
            <a:r>
              <a:rPr lang="en-US" sz="1100" dirty="0"/>
              <a:t> </a:t>
            </a:r>
            <a:r>
              <a:rPr lang="en-US" sz="1100" dirty="0" err="1"/>
              <a:t>à</a:t>
            </a:r>
            <a:r>
              <a:rPr lang="en-US" sz="1100" dirty="0"/>
              <a:t> </a:t>
            </a:r>
            <a:r>
              <a:rPr lang="en-US" sz="1100" dirty="0" err="1"/>
              <a:t>cette</a:t>
            </a:r>
            <a:r>
              <a:rPr lang="en-US" sz="1100" dirty="0"/>
              <a:t> situation ?</a:t>
            </a:r>
          </a:p>
          <a:p>
            <a:pPr marL="171450" indent="-171450" algn="just">
              <a:buFont typeface="Arial" panose="020B0604020202020204" pitchFamily="34" charset="0"/>
              <a:buChar char="•"/>
            </a:pPr>
            <a:r>
              <a:rPr lang="en-US" sz="1100" dirty="0" err="1"/>
              <a:t>Quel</a:t>
            </a:r>
            <a:r>
              <a:rPr lang="en-US" sz="1100" dirty="0"/>
              <a:t> </a:t>
            </a:r>
            <a:r>
              <a:rPr lang="en-US" sz="1100" dirty="0" err="1"/>
              <a:t>est</a:t>
            </a:r>
            <a:r>
              <a:rPr lang="en-US" sz="1100" dirty="0"/>
              <a:t> </a:t>
            </a:r>
            <a:r>
              <a:rPr lang="en-US" sz="1100" dirty="0" err="1"/>
              <a:t>l'enjeu</a:t>
            </a:r>
            <a:r>
              <a:rPr lang="en-US" sz="1100" dirty="0"/>
              <a:t> pour </a:t>
            </a:r>
            <a:r>
              <a:rPr lang="en-US" sz="1100" dirty="0" err="1"/>
              <a:t>chacun</a:t>
            </a:r>
            <a:r>
              <a:rPr lang="en-US" sz="1100" dirty="0"/>
              <a:t> des </a:t>
            </a:r>
            <a:r>
              <a:rPr lang="en-US" sz="1100" dirty="0" err="1"/>
              <a:t>personnages</a:t>
            </a:r>
            <a:r>
              <a:rPr lang="en-US" sz="1100" dirty="0"/>
              <a:t> dans </a:t>
            </a:r>
            <a:r>
              <a:rPr lang="en-US" sz="1100" dirty="0" err="1"/>
              <a:t>cette</a:t>
            </a:r>
            <a:r>
              <a:rPr lang="en-US" sz="1100" dirty="0"/>
              <a:t> situation ?</a:t>
            </a:r>
          </a:p>
          <a:p>
            <a:pPr algn="just"/>
            <a:endParaRPr lang="en-US" sz="1100" dirty="0"/>
          </a:p>
          <a:p>
            <a:pPr algn="just"/>
            <a:r>
              <a:rPr lang="en-US" sz="1100" dirty="0" err="1"/>
              <a:t>Notez</a:t>
            </a:r>
            <a:r>
              <a:rPr lang="en-US" sz="1100" dirty="0"/>
              <a:t> </a:t>
            </a:r>
            <a:r>
              <a:rPr lang="en-US" sz="1100" dirty="0" err="1"/>
              <a:t>vos</a:t>
            </a:r>
            <a:r>
              <a:rPr lang="en-US" sz="1100" dirty="0"/>
              <a:t> observations ci-dessous : </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13" name="Image 12"/>
          <p:cNvPicPr>
            <a:picLocks noChangeAspect="1"/>
          </p:cNvPicPr>
          <p:nvPr/>
        </p:nvPicPr>
        <p:blipFill>
          <a:blip r:embed="rId4"/>
          <a:stretch>
            <a:fillRect/>
          </a:stretch>
        </p:blipFill>
        <p:spPr>
          <a:xfrm>
            <a:off x="3913374" y="5163787"/>
            <a:ext cx="626670" cy="634704"/>
          </a:xfrm>
          <a:prstGeom prst="rect">
            <a:avLst/>
          </a:prstGeom>
        </p:spPr>
      </p:pic>
      <p:sp>
        <p:nvSpPr>
          <p:cNvPr id="10" name="ZoneTexte 9"/>
          <p:cNvSpPr txBox="1"/>
          <p:nvPr/>
        </p:nvSpPr>
        <p:spPr>
          <a:xfrm>
            <a:off x="6115077" y="106023"/>
            <a:ext cx="5624483" cy="5629233"/>
          </a:xfrm>
          <a:prstGeom prst="rect">
            <a:avLst/>
          </a:prstGeom>
          <a:solidFill>
            <a:schemeClr val="bg1"/>
          </a:solidFill>
        </p:spPr>
        <p:txBody>
          <a:bodyPr wrap="square" rtlCol="0">
            <a:spAutoFit/>
          </a:bodyPr>
          <a:lstStyle/>
          <a:p>
            <a:pPr algn="ctr"/>
            <a:r>
              <a:rPr lang="en-US" sz="1100" b="1" dirty="0"/>
              <a:t>Situation 1 - Rencontre avec Alex </a:t>
            </a:r>
            <a:r>
              <a:rPr lang="en-US" sz="1100" b="1" dirty="0" err="1"/>
              <a:t>avant</a:t>
            </a:r>
            <a:r>
              <a:rPr lang="en-US" sz="1100" b="1" dirty="0"/>
              <a:t> son audition par le</a:t>
            </a:r>
            <a:r>
              <a:rPr lang="fr-BE" sz="1100" b="1" dirty="0"/>
              <a:t>·la</a:t>
            </a:r>
            <a:r>
              <a:rPr lang="en-US" sz="1100" b="1" dirty="0"/>
              <a:t> </a:t>
            </a:r>
            <a:r>
              <a:rPr lang="en-US" sz="1100" b="1" dirty="0" err="1"/>
              <a:t>juge</a:t>
            </a:r>
            <a:endParaRPr lang="en-US" sz="1100" b="1" dirty="0"/>
          </a:p>
          <a:p>
            <a:pPr algn="ctr"/>
            <a:endParaRPr lang="en-US" sz="1100" b="1" dirty="0"/>
          </a:p>
          <a:p>
            <a:pPr algn="ctr"/>
            <a:r>
              <a:rPr lang="en-US" sz="1100" b="1" dirty="0">
                <a:solidFill>
                  <a:schemeClr val="tx2"/>
                </a:solidFill>
              </a:rPr>
              <a:t>Fiche de </a:t>
            </a:r>
            <a:r>
              <a:rPr lang="en-US" sz="1100" b="1" dirty="0" err="1">
                <a:solidFill>
                  <a:schemeClr val="tx2"/>
                </a:solidFill>
              </a:rPr>
              <a:t>personnage</a:t>
            </a:r>
            <a:r>
              <a:rPr lang="en-US" sz="1100" b="1" dirty="0">
                <a:solidFill>
                  <a:schemeClr val="tx2"/>
                </a:solidFill>
              </a:rPr>
              <a:t> – </a:t>
            </a:r>
            <a:r>
              <a:rPr lang="en-US" sz="1100" b="1" dirty="0" err="1">
                <a:solidFill>
                  <a:schemeClr val="tx2"/>
                </a:solidFill>
              </a:rPr>
              <a:t>personnage</a:t>
            </a:r>
            <a:r>
              <a:rPr lang="en-US" sz="1100" b="1" dirty="0">
                <a:solidFill>
                  <a:schemeClr val="tx2"/>
                </a:solidFill>
              </a:rPr>
              <a:t> </a:t>
            </a:r>
            <a:r>
              <a:rPr lang="en-US" sz="1100" b="1" dirty="0" err="1">
                <a:solidFill>
                  <a:schemeClr val="tx2"/>
                </a:solidFill>
              </a:rPr>
              <a:t>mystère</a:t>
            </a:r>
            <a:endParaRPr lang="en-US" sz="1100" b="1" dirty="0">
              <a:solidFill>
                <a:schemeClr val="tx2"/>
              </a:solidFill>
            </a:endParaRPr>
          </a:p>
          <a:p>
            <a:pPr algn="ctr"/>
            <a:endParaRPr lang="en-US" sz="11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r>
              <a:rPr lang="en-US" sz="1100" b="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Vous</a:t>
            </a:r>
            <a:r>
              <a:rPr lang="en-US" sz="11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êtes</a:t>
            </a:r>
            <a:r>
              <a:rPr lang="en-US" sz="11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le </a:t>
            </a:r>
            <a:r>
              <a:rPr lang="en-US" sz="1100" b="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personnage</a:t>
            </a:r>
            <a:r>
              <a:rPr lang="en-US" sz="11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mystère</a:t>
            </a:r>
            <a:endParaRPr lang="en-US" sz="11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en-US" sz="1100" b="1" dirty="0">
              <a:solidFill>
                <a:schemeClr val="tx2"/>
              </a:solidFill>
              <a:latin typeface="Calibri" panose="020F0502020204030204" pitchFamily="34" charset="0"/>
              <a:cs typeface="Times New Roman" panose="02020603050405020304" pitchFamily="18" charset="0"/>
            </a:endParaRPr>
          </a:p>
          <a:p>
            <a:pPr algn="just"/>
            <a:r>
              <a:rPr lang="en-US" sz="1100" dirty="0" err="1"/>
              <a:t>Vous</a:t>
            </a:r>
            <a:r>
              <a:rPr lang="en-US" sz="1100" dirty="0"/>
              <a:t> </a:t>
            </a:r>
            <a:r>
              <a:rPr lang="en-US" sz="1100" dirty="0" err="1"/>
              <a:t>êtes</a:t>
            </a:r>
            <a:r>
              <a:rPr lang="en-US" sz="1100" dirty="0"/>
              <a:t> </a:t>
            </a:r>
            <a:r>
              <a:rPr lang="en-US" sz="1100" dirty="0" err="1"/>
              <a:t>principalement</a:t>
            </a:r>
            <a:r>
              <a:rPr lang="en-US" sz="1100" dirty="0"/>
              <a:t> un</a:t>
            </a:r>
            <a:r>
              <a:rPr lang="fr-BE" sz="1100" dirty="0">
                <a:solidFill>
                  <a:prstClr val="black"/>
                </a:solidFill>
              </a:rPr>
              <a:t>·e</a:t>
            </a:r>
            <a:r>
              <a:rPr lang="en-US" sz="1100" dirty="0"/>
              <a:t> </a:t>
            </a:r>
            <a:r>
              <a:rPr lang="en-US" sz="1100" dirty="0" err="1"/>
              <a:t>observateur</a:t>
            </a:r>
            <a:r>
              <a:rPr lang="fr-BE" sz="1100" dirty="0">
                <a:solidFill>
                  <a:prstClr val="black"/>
                </a:solidFill>
              </a:rPr>
              <a:t>·</a:t>
            </a:r>
            <a:r>
              <a:rPr lang="fr-BE" sz="1100" dirty="0" err="1">
                <a:solidFill>
                  <a:prstClr val="black"/>
                </a:solidFill>
              </a:rPr>
              <a:t>ice</a:t>
            </a:r>
            <a:r>
              <a:rPr lang="en-US" sz="1100" dirty="0"/>
              <a:t> </a:t>
            </a:r>
            <a:r>
              <a:rPr lang="en-US" sz="1100" dirty="0" err="1"/>
              <a:t>comme</a:t>
            </a:r>
            <a:r>
              <a:rPr lang="en-US" sz="1100" dirty="0"/>
              <a:t> les </a:t>
            </a:r>
            <a:r>
              <a:rPr lang="en-US" sz="1100" dirty="0" err="1"/>
              <a:t>autres</a:t>
            </a:r>
            <a:r>
              <a:rPr lang="en-US" sz="1100" dirty="0"/>
              <a:t>. </a:t>
            </a:r>
            <a:r>
              <a:rPr lang="en-US" sz="1100" dirty="0" err="1"/>
              <a:t>Cependant</a:t>
            </a:r>
            <a:r>
              <a:rPr lang="en-US" sz="1100" dirty="0"/>
              <a:t>, </a:t>
            </a:r>
            <a:r>
              <a:rPr lang="en-US" sz="1100" dirty="0" err="1"/>
              <a:t>vous</a:t>
            </a:r>
            <a:r>
              <a:rPr lang="en-US" sz="1100" dirty="0"/>
              <a:t> </a:t>
            </a:r>
            <a:r>
              <a:rPr lang="en-US" sz="1100" dirty="0" err="1"/>
              <a:t>êtes</a:t>
            </a:r>
            <a:r>
              <a:rPr lang="en-US" sz="1100" dirty="0"/>
              <a:t> </a:t>
            </a:r>
            <a:r>
              <a:rPr lang="en-US" sz="1100" dirty="0" err="1"/>
              <a:t>aussi</a:t>
            </a:r>
            <a:r>
              <a:rPr lang="en-US" sz="1100" dirty="0"/>
              <a:t> </a:t>
            </a:r>
            <a:r>
              <a:rPr lang="en-US" sz="1100" dirty="0" err="1"/>
              <a:t>l'assistant</a:t>
            </a:r>
            <a:r>
              <a:rPr lang="fr-BE" sz="1100" dirty="0">
                <a:solidFill>
                  <a:prstClr val="black"/>
                </a:solidFill>
              </a:rPr>
              <a:t>·e</a:t>
            </a:r>
            <a:r>
              <a:rPr lang="en-US" sz="1100" dirty="0"/>
              <a:t> de </a:t>
            </a:r>
            <a:r>
              <a:rPr lang="en-US" sz="1100" dirty="0" err="1"/>
              <a:t>MeHumbert</a:t>
            </a:r>
            <a:r>
              <a:rPr lang="en-US" sz="1100" dirty="0"/>
              <a:t>, </a:t>
            </a:r>
            <a:r>
              <a:rPr lang="en-US" sz="1100" dirty="0" err="1"/>
              <a:t>vous</a:t>
            </a:r>
            <a:r>
              <a:rPr lang="en-US" sz="1100" dirty="0"/>
              <a:t> </a:t>
            </a:r>
            <a:r>
              <a:rPr lang="en-US" sz="1100" dirty="0" err="1"/>
              <a:t>n'intervenez</a:t>
            </a:r>
            <a:r>
              <a:rPr lang="en-US" sz="1100" dirty="0"/>
              <a:t> pas dans le jeu de </a:t>
            </a:r>
            <a:r>
              <a:rPr lang="en-US" sz="1100" dirty="0" err="1"/>
              <a:t>rôle</a:t>
            </a:r>
            <a:r>
              <a:rPr lang="en-US" sz="1100" dirty="0"/>
              <a:t> </a:t>
            </a:r>
            <a:r>
              <a:rPr lang="en-US" sz="1100" dirty="0" err="1"/>
              <a:t>sauf</a:t>
            </a:r>
            <a:r>
              <a:rPr lang="en-US" sz="1100" dirty="0"/>
              <a:t> pour </a:t>
            </a:r>
            <a:r>
              <a:rPr lang="en-US" sz="1100" dirty="0" err="1"/>
              <a:t>une</a:t>
            </a:r>
            <a:r>
              <a:rPr lang="en-US" sz="1100" dirty="0"/>
              <a:t> chose : </a:t>
            </a:r>
            <a:r>
              <a:rPr lang="en-US" sz="1100" dirty="0" err="1"/>
              <a:t>vous</a:t>
            </a:r>
            <a:r>
              <a:rPr lang="en-US" sz="1100" dirty="0"/>
              <a:t> </a:t>
            </a:r>
            <a:r>
              <a:rPr lang="en-US" sz="1100" dirty="0" err="1"/>
              <a:t>entrerez</a:t>
            </a:r>
            <a:r>
              <a:rPr lang="en-US" sz="1100" dirty="0"/>
              <a:t> dans son bureau </a:t>
            </a:r>
            <a:r>
              <a:rPr lang="en-US" sz="1100" dirty="0" err="1"/>
              <a:t>en</a:t>
            </a:r>
            <a:r>
              <a:rPr lang="en-US" sz="1100" dirty="0"/>
              <a:t> </a:t>
            </a:r>
            <a:r>
              <a:rPr lang="en-US" sz="1100" dirty="0" err="1"/>
              <a:t>interrompant</a:t>
            </a:r>
            <a:r>
              <a:rPr lang="en-US" sz="1100" dirty="0"/>
              <a:t> </a:t>
            </a:r>
            <a:r>
              <a:rPr lang="en-US" sz="1100" dirty="0" err="1"/>
              <a:t>rapidement</a:t>
            </a:r>
            <a:r>
              <a:rPr lang="en-US" sz="1100" dirty="0"/>
              <a:t> la rencontre avec Alex pour </a:t>
            </a:r>
            <a:r>
              <a:rPr lang="en-US" sz="1100" dirty="0" err="1"/>
              <a:t>lui</a:t>
            </a:r>
            <a:r>
              <a:rPr lang="en-US" sz="1100" dirty="0"/>
              <a:t> donner un document et </a:t>
            </a:r>
            <a:r>
              <a:rPr lang="en-US" sz="1100" dirty="0" err="1"/>
              <a:t>l'informer</a:t>
            </a:r>
            <a:r>
              <a:rPr lang="en-US" sz="1100" dirty="0"/>
              <a:t> </a:t>
            </a:r>
            <a:r>
              <a:rPr lang="en-US" sz="1100" dirty="0" err="1"/>
              <a:t>qu'il</a:t>
            </a:r>
            <a:r>
              <a:rPr lang="fr-BE" sz="1100" dirty="0">
                <a:solidFill>
                  <a:prstClr val="black"/>
                </a:solidFill>
              </a:rPr>
              <a:t>·</a:t>
            </a:r>
            <a:r>
              <a:rPr lang="en-US" sz="1100" dirty="0" err="1"/>
              <a:t>elle</a:t>
            </a:r>
            <a:r>
              <a:rPr lang="en-US" sz="1100" dirty="0"/>
              <a:t> a </a:t>
            </a:r>
            <a:r>
              <a:rPr lang="en-US" sz="1100" dirty="0" err="1"/>
              <a:t>reçu</a:t>
            </a:r>
            <a:r>
              <a:rPr lang="en-US" sz="1100" dirty="0"/>
              <a:t> un </a:t>
            </a:r>
            <a:r>
              <a:rPr lang="en-US" sz="1100" dirty="0" err="1"/>
              <a:t>appel</a:t>
            </a:r>
            <a:r>
              <a:rPr lang="en-US" sz="1100" dirty="0"/>
              <a:t> urgent pour le </a:t>
            </a:r>
            <a:r>
              <a:rPr lang="en-US" sz="1100" dirty="0" err="1"/>
              <a:t>gros</a:t>
            </a:r>
            <a:r>
              <a:rPr lang="en-US" sz="1100" dirty="0"/>
              <a:t> dossier </a:t>
            </a:r>
            <a:r>
              <a:rPr lang="en-US" sz="1100" dirty="0" err="1"/>
              <a:t>qu'il</a:t>
            </a:r>
            <a:r>
              <a:rPr lang="fr-BE" sz="1100" dirty="0">
                <a:solidFill>
                  <a:prstClr val="black"/>
                </a:solidFill>
              </a:rPr>
              <a:t> · </a:t>
            </a:r>
            <a:r>
              <a:rPr lang="en-US" sz="1100" dirty="0" err="1"/>
              <a:t>elle</a:t>
            </a:r>
            <a:r>
              <a:rPr lang="en-US" sz="1100" dirty="0"/>
              <a:t> doit </a:t>
            </a:r>
            <a:r>
              <a:rPr lang="en-US" sz="1100" dirty="0" err="1"/>
              <a:t>terminer</a:t>
            </a:r>
            <a:r>
              <a:rPr lang="en-US" sz="1100" dirty="0"/>
              <a:t> pour </a:t>
            </a:r>
            <a:r>
              <a:rPr lang="en-US" sz="1100" dirty="0" err="1"/>
              <a:t>demain</a:t>
            </a:r>
            <a:r>
              <a:rPr lang="en-US" sz="1100" dirty="0"/>
              <a:t>. </a:t>
            </a:r>
          </a:p>
          <a:p>
            <a:pPr algn="just"/>
            <a:endParaRPr lang="en-US" sz="1100" b="1" dirty="0">
              <a:solidFill>
                <a:schemeClr val="accent6"/>
              </a:solidFill>
            </a:endParaRPr>
          </a:p>
          <a:p>
            <a:pPr algn="just"/>
            <a:r>
              <a:rPr lang="en-US" sz="1100" b="1" dirty="0" err="1">
                <a:solidFill>
                  <a:schemeClr val="accent6"/>
                </a:solidFill>
              </a:rPr>
              <a:t>Vous</a:t>
            </a:r>
            <a:r>
              <a:rPr lang="en-US" sz="1100" b="1" dirty="0">
                <a:solidFill>
                  <a:schemeClr val="accent6"/>
                </a:solidFill>
              </a:rPr>
              <a:t> </a:t>
            </a:r>
            <a:r>
              <a:rPr lang="en-US" sz="1100" b="1" dirty="0" err="1">
                <a:solidFill>
                  <a:schemeClr val="accent6"/>
                </a:solidFill>
              </a:rPr>
              <a:t>êtes</a:t>
            </a:r>
            <a:r>
              <a:rPr lang="en-US" sz="1100" b="1" dirty="0">
                <a:solidFill>
                  <a:schemeClr val="accent6"/>
                </a:solidFill>
              </a:rPr>
              <a:t> un </a:t>
            </a:r>
            <a:r>
              <a:rPr lang="en-US" sz="1100" b="1" dirty="0" err="1">
                <a:solidFill>
                  <a:schemeClr val="accent6"/>
                </a:solidFill>
              </a:rPr>
              <a:t>observateur</a:t>
            </a:r>
            <a:r>
              <a:rPr lang="en-US" sz="1100" b="1" dirty="0">
                <a:solidFill>
                  <a:schemeClr val="accent6"/>
                </a:solidFill>
              </a:rPr>
              <a:t>, </a:t>
            </a:r>
            <a:r>
              <a:rPr lang="en-US" sz="1100" b="1" dirty="0" err="1">
                <a:solidFill>
                  <a:schemeClr val="accent6"/>
                </a:solidFill>
              </a:rPr>
              <a:t>observez</a:t>
            </a:r>
            <a:r>
              <a:rPr lang="en-US" sz="1100" b="1" dirty="0">
                <a:solidFill>
                  <a:schemeClr val="accent6"/>
                </a:solidFill>
              </a:rPr>
              <a:t> </a:t>
            </a:r>
            <a:r>
              <a:rPr lang="en-US" sz="1100" b="1" dirty="0" err="1">
                <a:solidFill>
                  <a:schemeClr val="accent6"/>
                </a:solidFill>
              </a:rPr>
              <a:t>l'échange</a:t>
            </a:r>
            <a:r>
              <a:rPr lang="en-US" sz="1100" b="1" dirty="0">
                <a:solidFill>
                  <a:schemeClr val="accent6"/>
                </a:solidFill>
              </a:rPr>
              <a:t> entre Alex et Me Humbert :</a:t>
            </a:r>
          </a:p>
          <a:p>
            <a:pPr marL="171450" indent="-171450" algn="just">
              <a:buFont typeface="Arial" panose="020B0604020202020204" pitchFamily="34" charset="0"/>
              <a:buChar char="•"/>
            </a:pPr>
            <a:r>
              <a:rPr lang="en-US" sz="1100" dirty="0" err="1"/>
              <a:t>Qu'est-ce</a:t>
            </a:r>
            <a:r>
              <a:rPr lang="en-US" sz="1100" dirty="0"/>
              <a:t> qui influence la communication (</a:t>
            </a:r>
            <a:r>
              <a:rPr lang="en-US" sz="1100" dirty="0" err="1"/>
              <a:t>positivement</a:t>
            </a:r>
            <a:r>
              <a:rPr lang="en-US" sz="1100" dirty="0"/>
              <a:t> </a:t>
            </a:r>
            <a:r>
              <a:rPr lang="en-US" sz="1100" dirty="0" err="1"/>
              <a:t>ou</a:t>
            </a:r>
            <a:r>
              <a:rPr lang="en-US" sz="1100" dirty="0"/>
              <a:t> </a:t>
            </a:r>
            <a:r>
              <a:rPr lang="en-US" sz="1100" dirty="0" err="1"/>
              <a:t>négativement</a:t>
            </a:r>
            <a:r>
              <a:rPr lang="en-US" sz="1100" dirty="0"/>
              <a:t>) entre Alex et Me Humbert ?</a:t>
            </a:r>
          </a:p>
          <a:p>
            <a:pPr marL="171450" indent="-171450" algn="just">
              <a:buFont typeface="Arial" panose="020B0604020202020204" pitchFamily="34" charset="0"/>
              <a:buChar char="•"/>
            </a:pPr>
            <a:r>
              <a:rPr lang="en-US" sz="1100" dirty="0" err="1"/>
              <a:t>Quels</a:t>
            </a:r>
            <a:r>
              <a:rPr lang="en-US" sz="1100" dirty="0"/>
              <a:t> </a:t>
            </a:r>
            <a:r>
              <a:rPr lang="en-US" sz="1100" dirty="0" err="1"/>
              <a:t>changements</a:t>
            </a:r>
            <a:r>
              <a:rPr lang="en-US" sz="1100" dirty="0"/>
              <a:t> </a:t>
            </a:r>
            <a:r>
              <a:rPr lang="en-US" sz="1100" dirty="0" err="1"/>
              <a:t>sont</a:t>
            </a:r>
            <a:r>
              <a:rPr lang="en-US" sz="1100" dirty="0"/>
              <a:t> </a:t>
            </a:r>
            <a:r>
              <a:rPr lang="en-US" sz="1100" dirty="0" err="1"/>
              <a:t>nécessaires</a:t>
            </a:r>
            <a:r>
              <a:rPr lang="en-US" sz="1100" dirty="0"/>
              <a:t> pour </a:t>
            </a:r>
            <a:r>
              <a:rPr lang="en-US" sz="1100" dirty="0" err="1"/>
              <a:t>surmonter</a:t>
            </a:r>
            <a:r>
              <a:rPr lang="en-US" sz="1100" dirty="0"/>
              <a:t> les obstacles à </a:t>
            </a:r>
            <a:r>
              <a:rPr lang="en-US" sz="1100" dirty="0" err="1"/>
              <a:t>une</a:t>
            </a:r>
            <a:r>
              <a:rPr lang="en-US" sz="1100" dirty="0"/>
              <a:t> bonne communication ? </a:t>
            </a:r>
          </a:p>
          <a:p>
            <a:pPr marL="171450" indent="-171450" algn="just">
              <a:buFont typeface="Arial" panose="020B0604020202020204" pitchFamily="34" charset="0"/>
              <a:buChar char="•"/>
            </a:pPr>
            <a:r>
              <a:rPr lang="en-US" sz="1100" dirty="0" err="1"/>
              <a:t>Avez-vous</a:t>
            </a:r>
            <a:r>
              <a:rPr lang="en-US" sz="1100" dirty="0"/>
              <a:t> des </a:t>
            </a:r>
            <a:r>
              <a:rPr lang="en-US" sz="1100" dirty="0" err="1"/>
              <a:t>expériences</a:t>
            </a:r>
            <a:r>
              <a:rPr lang="en-US" sz="1100" dirty="0"/>
              <a:t> à </a:t>
            </a:r>
            <a:r>
              <a:rPr lang="en-US" sz="1100" dirty="0" err="1"/>
              <a:t>partager</a:t>
            </a:r>
            <a:r>
              <a:rPr lang="en-US" sz="1100" dirty="0"/>
              <a:t> qui font </a:t>
            </a:r>
            <a:r>
              <a:rPr lang="en-US" sz="1100" dirty="0" err="1"/>
              <a:t>écho</a:t>
            </a:r>
            <a:r>
              <a:rPr lang="en-US" sz="1100" dirty="0"/>
              <a:t> à </a:t>
            </a:r>
            <a:r>
              <a:rPr lang="en-US" sz="1100" dirty="0" err="1"/>
              <a:t>cette</a:t>
            </a:r>
            <a:r>
              <a:rPr lang="en-US" sz="1100" dirty="0"/>
              <a:t> situation ?</a:t>
            </a:r>
          </a:p>
          <a:p>
            <a:pPr marL="171450" indent="-171450">
              <a:buFont typeface="Arial" panose="020B0604020202020204" pitchFamily="34" charset="0"/>
              <a:buChar char="•"/>
            </a:pPr>
            <a:r>
              <a:rPr lang="en-US" sz="1100" dirty="0" err="1"/>
              <a:t>Quel</a:t>
            </a:r>
            <a:r>
              <a:rPr lang="en-US" sz="1100" dirty="0"/>
              <a:t> </a:t>
            </a:r>
            <a:r>
              <a:rPr lang="en-US" sz="1100" dirty="0" err="1"/>
              <a:t>est</a:t>
            </a:r>
            <a:r>
              <a:rPr lang="en-US" sz="1100" dirty="0"/>
              <a:t> </a:t>
            </a:r>
            <a:r>
              <a:rPr lang="en-US" sz="1100" dirty="0" err="1"/>
              <a:t>l'enjeu</a:t>
            </a:r>
            <a:r>
              <a:rPr lang="en-US" sz="1100" dirty="0"/>
              <a:t> pour </a:t>
            </a:r>
            <a:r>
              <a:rPr lang="en-US" sz="1100" dirty="0" err="1"/>
              <a:t>chacun</a:t>
            </a:r>
            <a:r>
              <a:rPr lang="en-US" sz="1100" dirty="0"/>
              <a:t> des </a:t>
            </a:r>
            <a:r>
              <a:rPr lang="en-US" sz="1100" dirty="0" err="1"/>
              <a:t>personnages</a:t>
            </a:r>
            <a:r>
              <a:rPr lang="en-US" sz="1100" dirty="0"/>
              <a:t> dans </a:t>
            </a:r>
            <a:r>
              <a:rPr lang="en-US" sz="1100" dirty="0" err="1"/>
              <a:t>cette</a:t>
            </a:r>
            <a:r>
              <a:rPr lang="en-US" sz="1100" dirty="0"/>
              <a:t> situation ?</a:t>
            </a:r>
          </a:p>
          <a:p>
            <a:endParaRPr lang="en-US" sz="1100" dirty="0"/>
          </a:p>
          <a:p>
            <a:r>
              <a:rPr lang="en-US" sz="1100" dirty="0" err="1"/>
              <a:t>Notez</a:t>
            </a:r>
            <a:r>
              <a:rPr lang="en-US" sz="1100" dirty="0"/>
              <a:t> </a:t>
            </a:r>
            <a:r>
              <a:rPr lang="en-US" sz="1100" dirty="0" err="1"/>
              <a:t>vos</a:t>
            </a:r>
            <a:r>
              <a:rPr lang="en-US" sz="1100" dirty="0"/>
              <a:t> observations ci-dessous : </a:t>
            </a:r>
          </a:p>
          <a:p>
            <a:endParaRPr lang="en-US" sz="1100" dirty="0"/>
          </a:p>
          <a:p>
            <a:pPr>
              <a:lnSpc>
                <a:spcPct val="107000"/>
              </a:lnSpc>
              <a:spcAft>
                <a:spcPts val="800"/>
              </a:spcAft>
            </a:pPr>
            <a:endParaRPr lang="en-US" sz="1100" dirty="0"/>
          </a:p>
          <a:p>
            <a:pPr>
              <a:lnSpc>
                <a:spcPct val="107000"/>
              </a:lnSpc>
              <a:spcAft>
                <a:spcPts val="800"/>
              </a:spcAft>
            </a:pPr>
            <a:endParaRPr lang="en-US" sz="1100" dirty="0"/>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fr-BE"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a:p>
            <a:endParaRPr lang="en-US" sz="1100" dirty="0"/>
          </a:p>
          <a:p>
            <a:endParaRPr lang="en-US" sz="1100" dirty="0"/>
          </a:p>
          <a:p>
            <a:endParaRPr lang="en-US" sz="1100" dirty="0"/>
          </a:p>
          <a:p>
            <a:endParaRPr lang="en-US" sz="1100" dirty="0"/>
          </a:p>
        </p:txBody>
      </p:sp>
      <p:pic>
        <p:nvPicPr>
          <p:cNvPr id="11" name="Image 10"/>
          <p:cNvPicPr>
            <a:picLocks noChangeAspect="1"/>
          </p:cNvPicPr>
          <p:nvPr/>
        </p:nvPicPr>
        <p:blipFill>
          <a:blip r:embed="rId4"/>
          <a:stretch>
            <a:fillRect/>
          </a:stretch>
        </p:blipFill>
        <p:spPr>
          <a:xfrm>
            <a:off x="10662772" y="4901381"/>
            <a:ext cx="615638" cy="623531"/>
          </a:xfrm>
          <a:prstGeom prst="rect">
            <a:avLst/>
          </a:prstGeom>
        </p:spPr>
      </p:pic>
      <p:pic>
        <p:nvPicPr>
          <p:cNvPr id="2" name="Image 1" descr="Une image contenant texte&#10;&#10;Description générée automatiquement">
            <a:extLst>
              <a:ext uri="{FF2B5EF4-FFF2-40B4-BE49-F238E27FC236}">
                <a16:creationId xmlns:a16="http://schemas.microsoft.com/office/drawing/2014/main" id="{FBE90730-E026-3AB6-7C15-82563B0C85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453593589"/>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5359</TotalTime>
  <Words>20149</Words>
  <Application>Microsoft Office PowerPoint</Application>
  <PresentationFormat>Grand écran</PresentationFormat>
  <Paragraphs>1388</Paragraphs>
  <Slides>59</Slides>
  <Notes>59</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59</vt:i4>
      </vt:variant>
    </vt:vector>
  </HeadingPairs>
  <TitlesOfParts>
    <vt:vector size="70" baseType="lpstr">
      <vt:lpstr>Arial</vt:lpstr>
      <vt:lpstr>Arial</vt:lpstr>
      <vt:lpstr>Calibri</vt:lpstr>
      <vt:lpstr>Calibri Light</vt:lpstr>
      <vt:lpstr>Courier New</vt:lpstr>
      <vt:lpstr>Symbol</vt:lpstr>
      <vt:lpstr>Times New Roman</vt:lpstr>
      <vt:lpstr>Wingdings</vt:lpstr>
      <vt:lpstr>1_Thème Office</vt:lpstr>
      <vt:lpstr>Thème Office</vt:lpstr>
      <vt:lpstr>2_Thème Office</vt:lpstr>
      <vt:lpstr>Titre de la formation/session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training/session</dc:title>
  <dc:creator>Eva Gangneux</dc:creator>
  <cp:lastModifiedBy>Andrea Thomas</cp:lastModifiedBy>
  <cp:revision>255</cp:revision>
  <dcterms:created xsi:type="dcterms:W3CDTF">2022-04-08T07:15:07Z</dcterms:created>
  <dcterms:modified xsi:type="dcterms:W3CDTF">2023-03-22T14:52:46Z</dcterms:modified>
</cp:coreProperties>
</file>