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31" roundtripDataSignature="AMtx7mik8N6l6ii6xhvBcWK3lplHN2Ip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customschemas.google.com/relationships/presentationmetadata" Target="metadata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pilnet.org/resource/pro-bono-clearinghouse-manual-resources-for-developing-pro-bono-legal-services/" TargetMode="Externa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pilnet.org/resource/pro-bono-handbook/" TargetMode="External"/><Relationship Id="rId3" Type="http://schemas.openxmlformats.org/officeDocument/2006/relationships/hyperlink" Target="https://www.pilnet.org/resource/pro-bono-handbook/" TargetMode="Externa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Integrate the logo of your organisation on the left side of the CLEAR-Rights logo on each slide.</a:t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solidFill>
                  <a:srgbClr val="000000"/>
                </a:solidFill>
              </a:rPr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Resource - PILnet, 2020. Pro Bono Legal Assistance for Your Organization: https://www.pilnet.org/wp-content/uploads/2020/07/Pro-Bono-Legal-Assistance.pdf</a:t>
            </a:r>
            <a:endParaRPr/>
          </a:p>
        </p:txBody>
      </p:sp>
      <p:sp>
        <p:nvSpPr>
          <p:cNvPr id="213" name="Google Shape;213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PILnet’s video on cleairnhouse: https://www.pilnet.org/access-legal-help/get-legal-assistance/</a:t>
            </a:r>
            <a:endParaRPr/>
          </a:p>
        </p:txBody>
      </p:sp>
      <p:sp>
        <p:nvSpPr>
          <p:cNvPr id="243" name="Google Shape;243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Resource: </a:t>
            </a:r>
            <a:r>
              <a:rPr lang="en-US" sz="1100"/>
              <a:t>PILnet, A4Id 2011. “</a:t>
            </a:r>
            <a:r>
              <a:rPr lang="en-US" sz="1100" u="sng">
                <a:solidFill>
                  <a:srgbClr val="0563C1"/>
                </a:solidFill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Pro Bono Clearinghouse Manual Resources for developing pro bono legal services</a:t>
            </a:r>
            <a:r>
              <a:rPr lang="en-US" sz="1100"/>
              <a:t>”</a:t>
            </a:r>
            <a:endParaRPr sz="1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Insert the timing of the module on this slide and present to the participants the different steps of the module.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solidFill>
                  <a:srgbClr val="000000"/>
                </a:solidFill>
              </a:rPr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Resource: </a:t>
            </a:r>
            <a:r>
              <a:rPr lang="en-US" sz="1100"/>
              <a:t>-</a:t>
            </a:r>
            <a:r>
              <a:rPr lang="en-US" sz="700">
                <a:latin typeface="Times New Roman"/>
                <a:ea typeface="Times New Roman"/>
                <a:cs typeface="Times New Roman"/>
                <a:sym typeface="Times New Roman"/>
              </a:rPr>
              <a:t>    	</a:t>
            </a:r>
            <a:r>
              <a:rPr lang="en-US" sz="1100"/>
              <a:t>PILnet 2015. Pro Bono Handbook:</a:t>
            </a:r>
            <a:r>
              <a:rPr lang="en-US" sz="1100">
                <a:uFill>
                  <a:noFill/>
                </a:uFill>
                <a:hlinkClick r:id="rId2"/>
              </a:rPr>
              <a:t> </a:t>
            </a:r>
            <a:r>
              <a:rPr lang="en-US" sz="1100" u="sng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https://www.pilnet.org/resource/pro-bono-handbook/</a:t>
            </a:r>
            <a:endParaRPr sz="1100" u="sng">
              <a:solidFill>
                <a:srgbClr val="0563C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solidFill>
                  <a:srgbClr val="000000"/>
                </a:solidFill>
              </a:rPr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3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3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3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3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3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3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3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3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3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3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3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jpg"/><Relationship Id="rId4" Type="http://schemas.openxmlformats.org/officeDocument/2006/relationships/image" Target="../media/image22.png"/><Relationship Id="rId5" Type="http://schemas.openxmlformats.org/officeDocument/2006/relationships/image" Target="../media/image30.png"/><Relationship Id="rId6" Type="http://schemas.openxmlformats.org/officeDocument/2006/relationships/image" Target="../media/image1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0.jpg"/><Relationship Id="rId4" Type="http://schemas.openxmlformats.org/officeDocument/2006/relationships/image" Target="../media/image17.png"/><Relationship Id="rId9" Type="http://schemas.openxmlformats.org/officeDocument/2006/relationships/image" Target="../media/image19.png"/><Relationship Id="rId5" Type="http://schemas.openxmlformats.org/officeDocument/2006/relationships/image" Target="../media/image22.png"/><Relationship Id="rId6" Type="http://schemas.openxmlformats.org/officeDocument/2006/relationships/image" Target="../media/image12.png"/><Relationship Id="rId7" Type="http://schemas.openxmlformats.org/officeDocument/2006/relationships/image" Target="../media/image24.png"/><Relationship Id="rId8" Type="http://schemas.openxmlformats.org/officeDocument/2006/relationships/image" Target="../media/image30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jpg"/><Relationship Id="rId4" Type="http://schemas.openxmlformats.org/officeDocument/2006/relationships/image" Target="../media/image22.png"/><Relationship Id="rId9" Type="http://schemas.openxmlformats.org/officeDocument/2006/relationships/image" Target="../media/image31.png"/><Relationship Id="rId5" Type="http://schemas.openxmlformats.org/officeDocument/2006/relationships/image" Target="../media/image30.png"/><Relationship Id="rId6" Type="http://schemas.openxmlformats.org/officeDocument/2006/relationships/image" Target="../media/image29.png"/><Relationship Id="rId7" Type="http://schemas.openxmlformats.org/officeDocument/2006/relationships/image" Target="../media/image21.png"/><Relationship Id="rId8" Type="http://schemas.openxmlformats.org/officeDocument/2006/relationships/image" Target="../media/image26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jpg"/><Relationship Id="rId4" Type="http://schemas.openxmlformats.org/officeDocument/2006/relationships/image" Target="../media/image40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jpg"/><Relationship Id="rId4" Type="http://schemas.openxmlformats.org/officeDocument/2006/relationships/image" Target="../media/image36.png"/><Relationship Id="rId5" Type="http://schemas.openxmlformats.org/officeDocument/2006/relationships/image" Target="../media/image6.png"/><Relationship Id="rId6" Type="http://schemas.openxmlformats.org/officeDocument/2006/relationships/image" Target="../media/image21.png"/><Relationship Id="rId7" Type="http://schemas.openxmlformats.org/officeDocument/2006/relationships/image" Target="../media/image4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0.jpg"/><Relationship Id="rId4" Type="http://schemas.openxmlformats.org/officeDocument/2006/relationships/image" Target="../media/image38.png"/><Relationship Id="rId9" Type="http://schemas.openxmlformats.org/officeDocument/2006/relationships/image" Target="../media/image45.png"/><Relationship Id="rId5" Type="http://schemas.openxmlformats.org/officeDocument/2006/relationships/image" Target="../media/image32.png"/><Relationship Id="rId6" Type="http://schemas.openxmlformats.org/officeDocument/2006/relationships/image" Target="../media/image35.png"/><Relationship Id="rId7" Type="http://schemas.openxmlformats.org/officeDocument/2006/relationships/image" Target="../media/image37.png"/><Relationship Id="rId8" Type="http://schemas.openxmlformats.org/officeDocument/2006/relationships/image" Target="../media/image33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0.jpg"/><Relationship Id="rId4" Type="http://schemas.openxmlformats.org/officeDocument/2006/relationships/image" Target="../media/image43.png"/><Relationship Id="rId5" Type="http://schemas.openxmlformats.org/officeDocument/2006/relationships/image" Target="../media/image26.png"/><Relationship Id="rId6" Type="http://schemas.openxmlformats.org/officeDocument/2006/relationships/image" Target="../media/image47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0.jpg"/><Relationship Id="rId4" Type="http://schemas.openxmlformats.org/officeDocument/2006/relationships/image" Target="../media/image17.png"/><Relationship Id="rId5" Type="http://schemas.openxmlformats.org/officeDocument/2006/relationships/image" Target="../media/image46.png"/><Relationship Id="rId6" Type="http://schemas.openxmlformats.org/officeDocument/2006/relationships/image" Target="../media/image43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0.jpg"/><Relationship Id="rId4" Type="http://schemas.openxmlformats.org/officeDocument/2006/relationships/image" Target="../media/image44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0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png"/><Relationship Id="rId4" Type="http://schemas.openxmlformats.org/officeDocument/2006/relationships/image" Target="../media/image10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0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0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0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0.jp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0.jpg"/><Relationship Id="rId4" Type="http://schemas.openxmlformats.org/officeDocument/2006/relationships/image" Target="../media/image48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0.jpg"/><Relationship Id="rId4" Type="http://schemas.openxmlformats.org/officeDocument/2006/relationships/image" Target="../media/image12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0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jpg"/><Relationship Id="rId4" Type="http://schemas.openxmlformats.org/officeDocument/2006/relationships/image" Target="../media/image1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jpg"/><Relationship Id="rId4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jpg"/><Relationship Id="rId4" Type="http://schemas.openxmlformats.org/officeDocument/2006/relationships/image" Target="../media/image9.png"/><Relationship Id="rId5" Type="http://schemas.openxmlformats.org/officeDocument/2006/relationships/image" Target="../media/image3.png"/><Relationship Id="rId6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jp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12.png"/><Relationship Id="rId7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jpg"/><Relationship Id="rId4" Type="http://schemas.openxmlformats.org/officeDocument/2006/relationships/image" Target="../media/image17.png"/><Relationship Id="rId5" Type="http://schemas.openxmlformats.org/officeDocument/2006/relationships/image" Target="../media/image15.png"/><Relationship Id="rId6" Type="http://schemas.openxmlformats.org/officeDocument/2006/relationships/image" Target="../media/image14.png"/><Relationship Id="rId7" Type="http://schemas.openxmlformats.org/officeDocument/2006/relationships/image" Target="../media/image2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jpg"/><Relationship Id="rId4" Type="http://schemas.openxmlformats.org/officeDocument/2006/relationships/image" Target="../media/image19.png"/><Relationship Id="rId5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ctrTitle"/>
          </p:nvPr>
        </p:nvSpPr>
        <p:spPr>
          <a:xfrm>
            <a:off x="2348765" y="1952892"/>
            <a:ext cx="9144000" cy="176223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7F20"/>
              </a:buClr>
              <a:buSzPct val="113207"/>
              <a:buFont typeface="Calibri"/>
              <a:buNone/>
            </a:pPr>
            <a:r>
              <a:rPr b="1" lang="en-US">
                <a:solidFill>
                  <a:srgbClr val="EC7F20"/>
                </a:solidFill>
              </a:rPr>
              <a:t>Pro Bono 101</a:t>
            </a:r>
            <a:br>
              <a:rPr lang="en-US">
                <a:solidFill>
                  <a:srgbClr val="EC7F20"/>
                </a:solidFill>
              </a:rPr>
            </a:br>
            <a:r>
              <a:rPr lang="en-US" sz="5300">
                <a:solidFill>
                  <a:srgbClr val="EC7F20"/>
                </a:solidFill>
              </a:rPr>
              <a:t>Fundamentals and Good Practices</a:t>
            </a:r>
            <a:endParaRPr sz="5300">
              <a:solidFill>
                <a:srgbClr val="EC7F20"/>
              </a:solidFill>
            </a:endParaRPr>
          </a:p>
        </p:txBody>
      </p:sp>
      <p:sp>
        <p:nvSpPr>
          <p:cNvPr id="90" name="Google Shape;90;p1"/>
          <p:cNvSpPr txBox="1"/>
          <p:nvPr>
            <p:ph idx="1" type="subTitle"/>
          </p:nvPr>
        </p:nvSpPr>
        <p:spPr>
          <a:xfrm>
            <a:off x="2348765" y="3998734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9933"/>
              </a:buClr>
              <a:buSzPts val="2400"/>
              <a:buNone/>
            </a:pPr>
            <a:r>
              <a:rPr lang="en-US">
                <a:solidFill>
                  <a:srgbClr val="FF9933"/>
                </a:solidFill>
              </a:rPr>
              <a:t>For local and international law firms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92" name="Google Shape;92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/>
          <p:nvPr/>
        </p:nvSpPr>
        <p:spPr>
          <a:xfrm>
            <a:off x="4049949" y="4731166"/>
            <a:ext cx="60960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9933"/>
                </a:solidFill>
                <a:latin typeface="Calibri"/>
                <a:ea typeface="Calibri"/>
                <a:cs typeface="Calibri"/>
                <a:sym typeface="Calibri"/>
              </a:rPr>
              <a:t>Date + Name and email address of the trainer(s)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0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182" name="Google Shape;182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10"/>
          <p:cNvSpPr txBox="1"/>
          <p:nvPr/>
        </p:nvSpPr>
        <p:spPr>
          <a:xfrm>
            <a:off x="4324915" y="37171"/>
            <a:ext cx="7428703" cy="1208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7F20"/>
              </a:buClr>
              <a:buSzPts val="3200"/>
              <a:buFont typeface="Calibri"/>
              <a:buNone/>
            </a:pPr>
            <a:r>
              <a:rPr b="1" lang="en-US" sz="3600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Is pro Bono just to go to court? (Cont.)</a:t>
            </a:r>
            <a:endParaRPr b="1" sz="3600">
              <a:solidFill>
                <a:srgbClr val="EC7F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0"/>
          <p:cNvSpPr/>
          <p:nvPr/>
        </p:nvSpPr>
        <p:spPr>
          <a:xfrm>
            <a:off x="2102202" y="1654497"/>
            <a:ext cx="8139783" cy="4339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1"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Research and Analysis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4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e.g. PILnet CSO Global Guide on Registration; DLA Piper Guide to support Ukrainian Refugees in Romania</a:t>
            </a:r>
            <a:endParaRPr/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1"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Legal drafting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4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e.g. drafting model gender recognition law based on international best practices</a:t>
            </a:r>
            <a:endParaRPr/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1"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Training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4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Training on negotiation and mediation skills for an NGO that delivers legal services; training on cross examination skills for NGO lawyers</a:t>
            </a:r>
            <a:endParaRPr/>
          </a:p>
        </p:txBody>
      </p:sp>
      <p:pic>
        <p:nvPicPr>
          <p:cNvPr id="185" name="Google Shape;185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591118" y="3140328"/>
            <a:ext cx="987100" cy="1075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415718" y="1759342"/>
            <a:ext cx="1337900" cy="906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7" name="Google Shape;187;p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675718" y="4689964"/>
            <a:ext cx="1077900" cy="99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1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193" name="Google Shape;193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11"/>
          <p:cNvSpPr txBox="1"/>
          <p:nvPr/>
        </p:nvSpPr>
        <p:spPr>
          <a:xfrm>
            <a:off x="3921987" y="-90825"/>
            <a:ext cx="6787500" cy="1208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7F20"/>
              </a:buClr>
              <a:buSzPts val="3200"/>
              <a:buFont typeface="Calibri"/>
              <a:buNone/>
            </a:pPr>
            <a:r>
              <a:rPr b="1" lang="en-US" sz="3600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What kind of pro bono?</a:t>
            </a:r>
            <a:endParaRPr b="1" sz="3600">
              <a:solidFill>
                <a:srgbClr val="EC7F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5" name="Google Shape;195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953644" y="1684049"/>
            <a:ext cx="2365600" cy="1490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Google Shape;196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307931" y="1117575"/>
            <a:ext cx="987100" cy="1075600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11"/>
          <p:cNvSpPr txBox="1"/>
          <p:nvPr/>
        </p:nvSpPr>
        <p:spPr>
          <a:xfrm>
            <a:off x="2933055" y="2287599"/>
            <a:ext cx="1717875" cy="492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Legal Drafting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8" name="Google Shape;198;p1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358156" y="3319699"/>
            <a:ext cx="1077900" cy="993200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11"/>
          <p:cNvSpPr txBox="1"/>
          <p:nvPr/>
        </p:nvSpPr>
        <p:spPr>
          <a:xfrm>
            <a:off x="3307931" y="4379999"/>
            <a:ext cx="1503000" cy="492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Training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0" name="Google Shape;200;p1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597493" y="3857866"/>
            <a:ext cx="1077900" cy="101006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11"/>
          <p:cNvSpPr txBox="1"/>
          <p:nvPr/>
        </p:nvSpPr>
        <p:spPr>
          <a:xfrm>
            <a:off x="6384944" y="4867924"/>
            <a:ext cx="1503000" cy="492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Legal Advice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2" name="Google Shape;202;p1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9405943" y="3304099"/>
            <a:ext cx="1337900" cy="906950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11"/>
          <p:cNvSpPr txBox="1"/>
          <p:nvPr/>
        </p:nvSpPr>
        <p:spPr>
          <a:xfrm>
            <a:off x="9231256" y="4379999"/>
            <a:ext cx="1862568" cy="8001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Research and Analysis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4" name="Google Shape;204;p1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9836838" y="1316824"/>
            <a:ext cx="1147168" cy="677100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11"/>
          <p:cNvSpPr txBox="1"/>
          <p:nvPr/>
        </p:nvSpPr>
        <p:spPr>
          <a:xfrm>
            <a:off x="9741433" y="2164599"/>
            <a:ext cx="1930614" cy="8001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Representation in Court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6" name="Google Shape;206;p11"/>
          <p:cNvCxnSpPr/>
          <p:nvPr/>
        </p:nvCxnSpPr>
        <p:spPr>
          <a:xfrm rot="10800000">
            <a:off x="4650931" y="2113249"/>
            <a:ext cx="1113900" cy="335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7" name="Google Shape;207;p11"/>
          <p:cNvCxnSpPr/>
          <p:nvPr/>
        </p:nvCxnSpPr>
        <p:spPr>
          <a:xfrm flipH="1">
            <a:off x="4810931" y="3319699"/>
            <a:ext cx="1078500" cy="401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8" name="Google Shape;208;p11"/>
          <p:cNvCxnSpPr/>
          <p:nvPr/>
        </p:nvCxnSpPr>
        <p:spPr>
          <a:xfrm flipH="1">
            <a:off x="8491081" y="2080399"/>
            <a:ext cx="1078500" cy="401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9" name="Google Shape;209;p11"/>
          <p:cNvCxnSpPr/>
          <p:nvPr/>
        </p:nvCxnSpPr>
        <p:spPr>
          <a:xfrm rot="10800000">
            <a:off x="8238731" y="3319574"/>
            <a:ext cx="1015500" cy="444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10" name="Google Shape;210;p11"/>
          <p:cNvCxnSpPr>
            <a:endCxn id="200" idx="0"/>
          </p:cNvCxnSpPr>
          <p:nvPr/>
        </p:nvCxnSpPr>
        <p:spPr>
          <a:xfrm>
            <a:off x="7136443" y="3304066"/>
            <a:ext cx="0" cy="553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2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216" name="Google Shape;216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12"/>
          <p:cNvSpPr txBox="1"/>
          <p:nvPr/>
        </p:nvSpPr>
        <p:spPr>
          <a:xfrm>
            <a:off x="4281643" y="33800"/>
            <a:ext cx="6787500" cy="1208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7F20"/>
              </a:buClr>
              <a:buSzPts val="3200"/>
              <a:buFont typeface="Calibri"/>
              <a:buNone/>
            </a:pPr>
            <a:r>
              <a:rPr b="1" lang="en-US" sz="3200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What types of issues pro bono lawyers can be engaged with?</a:t>
            </a:r>
            <a:endParaRPr b="1" sz="3200">
              <a:solidFill>
                <a:srgbClr val="EC7F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8" name="Google Shape;218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908869" y="1605780"/>
            <a:ext cx="987100" cy="1075600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12"/>
          <p:cNvSpPr txBox="1"/>
          <p:nvPr/>
        </p:nvSpPr>
        <p:spPr>
          <a:xfrm>
            <a:off x="3006846" y="1914195"/>
            <a:ext cx="3378097" cy="492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Review of NGO policies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2"/>
          <p:cNvSpPr txBox="1"/>
          <p:nvPr/>
        </p:nvSpPr>
        <p:spPr>
          <a:xfrm>
            <a:off x="5514684" y="2698567"/>
            <a:ext cx="3833960" cy="492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NGO/Foundation registration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2"/>
          <p:cNvSpPr txBox="1"/>
          <p:nvPr/>
        </p:nvSpPr>
        <p:spPr>
          <a:xfrm>
            <a:off x="5490889" y="4992348"/>
            <a:ext cx="3044939" cy="492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Refugees and asylum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2" name="Google Shape;222;p1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948735" y="2417391"/>
            <a:ext cx="1521341" cy="980980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12"/>
          <p:cNvSpPr txBox="1"/>
          <p:nvPr/>
        </p:nvSpPr>
        <p:spPr>
          <a:xfrm>
            <a:off x="8654747" y="4401140"/>
            <a:ext cx="2459933" cy="492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Discrimination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2"/>
          <p:cNvSpPr txBox="1"/>
          <p:nvPr/>
        </p:nvSpPr>
        <p:spPr>
          <a:xfrm>
            <a:off x="9231255" y="2595671"/>
            <a:ext cx="2694552" cy="492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Children’s Rights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2"/>
          <p:cNvSpPr txBox="1"/>
          <p:nvPr/>
        </p:nvSpPr>
        <p:spPr>
          <a:xfrm>
            <a:off x="2842603" y="3273847"/>
            <a:ext cx="5228653" cy="492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 Protection and Privacy (GDPR)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2"/>
          <p:cNvSpPr txBox="1"/>
          <p:nvPr/>
        </p:nvSpPr>
        <p:spPr>
          <a:xfrm>
            <a:off x="2181815" y="4115348"/>
            <a:ext cx="2694552" cy="492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Trafficking in persons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7" name="Google Shape;227;p1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237844" y="941950"/>
            <a:ext cx="1083501" cy="15366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8" name="Google Shape;228;p1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709406" y="4626769"/>
            <a:ext cx="1653856" cy="1092456"/>
          </a:xfrm>
          <a:prstGeom prst="rect">
            <a:avLst/>
          </a:prstGeom>
          <a:noFill/>
          <a:ln>
            <a:noFill/>
          </a:ln>
        </p:spPr>
      </p:pic>
      <p:pic>
        <p:nvPicPr>
          <p:cNvPr id="229" name="Google Shape;229;p1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298819" y="3923174"/>
            <a:ext cx="1118978" cy="11486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0" name="Google Shape;230;p1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8433448" y="3332196"/>
            <a:ext cx="1451266" cy="1101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3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236" name="Google Shape;236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13"/>
          <p:cNvSpPr txBox="1"/>
          <p:nvPr/>
        </p:nvSpPr>
        <p:spPr>
          <a:xfrm>
            <a:off x="4149515" y="76906"/>
            <a:ext cx="7428703" cy="1208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7F20"/>
              </a:buClr>
              <a:buSzPts val="3200"/>
              <a:buFont typeface="Calibri"/>
              <a:buNone/>
            </a:pPr>
            <a:r>
              <a:rPr b="1" lang="en-US" sz="3200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How to find pro bono matters?</a:t>
            </a:r>
            <a:endParaRPr b="1" sz="3200">
              <a:solidFill>
                <a:srgbClr val="EC7F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13"/>
          <p:cNvSpPr/>
          <p:nvPr/>
        </p:nvSpPr>
        <p:spPr>
          <a:xfrm>
            <a:off x="2102202" y="1654497"/>
            <a:ext cx="8139783" cy="36009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1"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Pro Bono Clearinghouses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4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e.g. PILnet Global and Asian Clearinghouses, Trust Law,  or all the European Pro Bono Alliance members</a:t>
            </a:r>
            <a:endParaRPr/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1"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Pro Bono Partnerships/Initiatives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4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e.g. Afghanistan Pro Bono Initiative</a:t>
            </a:r>
            <a:endParaRPr/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1"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Pro Bono Roundtables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e.g. </a:t>
            </a:r>
            <a:r>
              <a:rPr b="0" i="0" lang="en-US" sz="24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PILnet’s Asia Pro Bono Roundtable, PBI Italian Pro Bono Roundtable, and other ad hoc roundtables</a:t>
            </a:r>
            <a:endParaRPr/>
          </a:p>
        </p:txBody>
      </p:sp>
      <p:pic>
        <p:nvPicPr>
          <p:cNvPr id="239" name="Google Shape;239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42220" y="1779107"/>
            <a:ext cx="3533707" cy="2905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220894" y="2853991"/>
            <a:ext cx="1888976" cy="4829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4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246" name="Google Shape;24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247" name="Google Shape;247;p14"/>
          <p:cNvSpPr txBox="1"/>
          <p:nvPr/>
        </p:nvSpPr>
        <p:spPr>
          <a:xfrm>
            <a:off x="3567954" y="-38169"/>
            <a:ext cx="7428703" cy="1208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7F20"/>
              </a:buClr>
              <a:buSzPts val="3200"/>
              <a:buFont typeface="Calibri"/>
              <a:buNone/>
            </a:pPr>
            <a:r>
              <a:rPr b="1" lang="en-US" sz="4000" u="sng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Clearinghouses</a:t>
            </a:r>
            <a:endParaRPr b="1" sz="4000" u="sng">
              <a:solidFill>
                <a:srgbClr val="EC7F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8" name="Google Shape;248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44863" y="2799954"/>
            <a:ext cx="3656911" cy="2395468"/>
          </a:xfrm>
          <a:prstGeom prst="rect">
            <a:avLst/>
          </a:prstGeom>
          <a:noFill/>
          <a:ln>
            <a:noFill/>
          </a:ln>
        </p:spPr>
      </p:pic>
      <p:pic>
        <p:nvPicPr>
          <p:cNvPr id="249" name="Google Shape;249;p14"/>
          <p:cNvPicPr preferRelativeResize="0"/>
          <p:nvPr/>
        </p:nvPicPr>
        <p:blipFill rotWithShape="1">
          <a:blip r:embed="rId5">
            <a:alphaModFix/>
          </a:blip>
          <a:srcRect b="0" l="7790" r="11479" t="0"/>
          <a:stretch/>
        </p:blipFill>
        <p:spPr>
          <a:xfrm>
            <a:off x="8858655" y="1966705"/>
            <a:ext cx="2574587" cy="196702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0" name="Google Shape;250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051433" y="4381928"/>
            <a:ext cx="1735311" cy="1146261"/>
          </a:xfrm>
          <a:prstGeom prst="rect">
            <a:avLst/>
          </a:prstGeom>
          <a:noFill/>
          <a:ln>
            <a:noFill/>
          </a:ln>
        </p:spPr>
      </p:pic>
      <p:sp>
        <p:nvSpPr>
          <p:cNvPr id="251" name="Google Shape;251;p14"/>
          <p:cNvSpPr txBox="1"/>
          <p:nvPr/>
        </p:nvSpPr>
        <p:spPr>
          <a:xfrm>
            <a:off x="2619544" y="3378712"/>
            <a:ext cx="2425319" cy="8001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NGOs, Charities and people in need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4"/>
          <p:cNvSpPr txBox="1"/>
          <p:nvPr/>
        </p:nvSpPr>
        <p:spPr>
          <a:xfrm>
            <a:off x="8933288" y="4135722"/>
            <a:ext cx="2425319" cy="492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b="1"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 bono lawyers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3" name="Google Shape;253;p1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078038" y="1505336"/>
            <a:ext cx="1682102" cy="1589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5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259" name="Google Shape;259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260" name="Google Shape;260;p15"/>
          <p:cNvSpPr txBox="1"/>
          <p:nvPr/>
        </p:nvSpPr>
        <p:spPr>
          <a:xfrm>
            <a:off x="3300424" y="-179409"/>
            <a:ext cx="7428703" cy="1208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7F20"/>
              </a:buClr>
              <a:buSzPts val="3200"/>
              <a:buFont typeface="Calibri"/>
              <a:buNone/>
            </a:pPr>
            <a:r>
              <a:rPr b="1" lang="en-US" sz="4000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Clearinghouses</a:t>
            </a:r>
            <a:endParaRPr b="1" sz="4000">
              <a:solidFill>
                <a:srgbClr val="EC7F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15"/>
          <p:cNvSpPr/>
          <p:nvPr/>
        </p:nvSpPr>
        <p:spPr>
          <a:xfrm>
            <a:off x="2944885" y="1343720"/>
            <a:ext cx="8139783" cy="442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14300" marR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Receive/Identify/Develop pro bono project</a:t>
            </a:r>
            <a:endParaRPr/>
          </a:p>
          <a:p>
            <a:pPr indent="0" lvl="0" marL="114300" marR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Pre-screen and help the NGO define the need </a:t>
            </a:r>
            <a:endParaRPr/>
          </a:p>
          <a:p>
            <a:pPr indent="0" lvl="0" marL="114300" marR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Share potential project with pro bono</a:t>
            </a:r>
            <a:endParaRPr/>
          </a:p>
          <a:p>
            <a:pPr indent="0" lvl="0" marL="114300" marR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Identify best match</a:t>
            </a:r>
            <a:endParaRPr/>
          </a:p>
          <a:p>
            <a:pPr indent="0" lvl="0" marL="114300" marR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Connect</a:t>
            </a:r>
            <a:endParaRPr/>
          </a:p>
          <a:p>
            <a:pPr indent="0" lvl="0" marL="114300" marR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Technical assistance and follow up</a:t>
            </a:r>
            <a:endParaRPr/>
          </a:p>
        </p:txBody>
      </p:sp>
      <p:cxnSp>
        <p:nvCxnSpPr>
          <p:cNvPr id="262" name="Google Shape;262;p15"/>
          <p:cNvCxnSpPr/>
          <p:nvPr/>
        </p:nvCxnSpPr>
        <p:spPr>
          <a:xfrm>
            <a:off x="6954253" y="1667154"/>
            <a:ext cx="0" cy="40920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63" name="Google Shape;263;p15"/>
          <p:cNvCxnSpPr/>
          <p:nvPr/>
        </p:nvCxnSpPr>
        <p:spPr>
          <a:xfrm>
            <a:off x="6954261" y="2476258"/>
            <a:ext cx="0" cy="40920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64" name="Google Shape;264;p15"/>
          <p:cNvCxnSpPr/>
          <p:nvPr/>
        </p:nvCxnSpPr>
        <p:spPr>
          <a:xfrm>
            <a:off x="6954253" y="3156003"/>
            <a:ext cx="0" cy="40920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65" name="Google Shape;265;p15"/>
          <p:cNvCxnSpPr/>
          <p:nvPr/>
        </p:nvCxnSpPr>
        <p:spPr>
          <a:xfrm>
            <a:off x="6954248" y="3904775"/>
            <a:ext cx="0" cy="40920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266" name="Google Shape;266;p15"/>
          <p:cNvCxnSpPr/>
          <p:nvPr/>
        </p:nvCxnSpPr>
        <p:spPr>
          <a:xfrm>
            <a:off x="6954243" y="4682445"/>
            <a:ext cx="0" cy="409200"/>
          </a:xfrm>
          <a:prstGeom prst="straightConnector1">
            <a:avLst/>
          </a:prstGeom>
          <a:noFill/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med" w="med" type="triangle"/>
          </a:ln>
        </p:spPr>
      </p:cxnSp>
      <p:pic>
        <p:nvPicPr>
          <p:cNvPr id="267" name="Google Shape;267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850185" y="1023139"/>
            <a:ext cx="1234483" cy="126613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8" name="Google Shape;268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819545" y="4944050"/>
            <a:ext cx="1061355" cy="1004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" name="Google Shape;269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889864" y="4060021"/>
            <a:ext cx="1336297" cy="1272664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" name="Google Shape;270;p1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905652" y="3540626"/>
            <a:ext cx="889142" cy="1016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271" name="Google Shape;271;p1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749853" y="1667151"/>
            <a:ext cx="1364338" cy="1430203"/>
          </a:xfrm>
          <a:prstGeom prst="rect">
            <a:avLst/>
          </a:prstGeom>
          <a:noFill/>
          <a:ln>
            <a:noFill/>
          </a:ln>
        </p:spPr>
      </p:pic>
      <p:pic>
        <p:nvPicPr>
          <p:cNvPr id="272" name="Google Shape;272;p15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0030279" y="2962371"/>
            <a:ext cx="874294" cy="7963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6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278" name="Google Shape;278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16"/>
          <p:cNvSpPr/>
          <p:nvPr/>
        </p:nvSpPr>
        <p:spPr>
          <a:xfrm>
            <a:off x="4512442" y="280870"/>
            <a:ext cx="7531768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How to determine if an NGO is appropriate for pro bono?</a:t>
            </a:r>
            <a:endParaRPr b="1"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6"/>
          <p:cNvSpPr/>
          <p:nvPr/>
        </p:nvSpPr>
        <p:spPr>
          <a:xfrm>
            <a:off x="2671010" y="1767258"/>
            <a:ext cx="7715570" cy="41549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1"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MISSION</a:t>
            </a:r>
            <a:endParaRPr/>
          </a:p>
          <a:p>
            <a:pPr indent="0" lvl="0" marL="1143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Serve indigents, protect civil rights or HRs – if yes no further review is necessary</a:t>
            </a:r>
            <a:endParaRPr/>
          </a:p>
          <a:p>
            <a:pPr indent="0" lvl="0" marL="1143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1"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MATTER</a:t>
            </a:r>
            <a:endParaRPr/>
          </a:p>
          <a:p>
            <a:pPr indent="0" lvl="0" marL="1143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The matter itself qualifies for PB – one specific activity that serves indigents or HRs</a:t>
            </a:r>
            <a:r>
              <a:rPr b="1"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1143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1"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MEANS</a:t>
            </a:r>
            <a:endParaRPr/>
          </a:p>
          <a:p>
            <a:pPr indent="0" lvl="0" marL="1143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If mission and matter are not satisfied but NGO doesn’t have the means – could still qualify</a:t>
            </a:r>
            <a:endParaRPr/>
          </a:p>
        </p:txBody>
      </p:sp>
      <p:pic>
        <p:nvPicPr>
          <p:cNvPr id="281" name="Google Shape;281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572173" y="1832357"/>
            <a:ext cx="1093867" cy="103383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2" name="Google Shape;282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587788" y="3494866"/>
            <a:ext cx="863862" cy="886746"/>
          </a:xfrm>
          <a:prstGeom prst="rect">
            <a:avLst/>
          </a:prstGeom>
          <a:noFill/>
          <a:ln>
            <a:noFill/>
          </a:ln>
        </p:spPr>
      </p:pic>
      <p:pic>
        <p:nvPicPr>
          <p:cNvPr id="283" name="Google Shape;283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572173" y="4774698"/>
            <a:ext cx="967709" cy="7703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7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289" name="Google Shape;289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290" name="Google Shape;290;p17"/>
          <p:cNvSpPr txBox="1"/>
          <p:nvPr/>
        </p:nvSpPr>
        <p:spPr>
          <a:xfrm>
            <a:off x="3300424" y="-179409"/>
            <a:ext cx="7428703" cy="1208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7F20"/>
              </a:buClr>
              <a:buSzPts val="3200"/>
              <a:buFont typeface="Calibri"/>
              <a:buNone/>
            </a:pPr>
            <a:r>
              <a:rPr b="1" lang="en-US" sz="4000" u="sng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Partnerships</a:t>
            </a:r>
            <a:endParaRPr b="1" sz="4000" u="sng">
              <a:solidFill>
                <a:srgbClr val="EC7F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17"/>
          <p:cNvSpPr/>
          <p:nvPr/>
        </p:nvSpPr>
        <p:spPr>
          <a:xfrm>
            <a:off x="2174862" y="1661838"/>
            <a:ext cx="8139783" cy="7275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14300" marR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Universities</a:t>
            </a:r>
            <a:endParaRPr/>
          </a:p>
        </p:txBody>
      </p:sp>
      <p:sp>
        <p:nvSpPr>
          <p:cNvPr id="292" name="Google Shape;292;p17"/>
          <p:cNvSpPr/>
          <p:nvPr/>
        </p:nvSpPr>
        <p:spPr>
          <a:xfrm>
            <a:off x="-769468" y="3691902"/>
            <a:ext cx="8139783" cy="7275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14300" marR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NGOs</a:t>
            </a:r>
            <a:endParaRPr/>
          </a:p>
        </p:txBody>
      </p:sp>
      <p:sp>
        <p:nvSpPr>
          <p:cNvPr id="293" name="Google Shape;293;p17"/>
          <p:cNvSpPr/>
          <p:nvPr/>
        </p:nvSpPr>
        <p:spPr>
          <a:xfrm>
            <a:off x="5900211" y="3328116"/>
            <a:ext cx="8139783" cy="7275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14300" marR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Law firms and pro bono lawyers</a:t>
            </a:r>
            <a:endParaRPr/>
          </a:p>
        </p:txBody>
      </p:sp>
      <p:pic>
        <p:nvPicPr>
          <p:cNvPr id="294" name="Google Shape;294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963148" y="1759953"/>
            <a:ext cx="2365600" cy="1490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5" name="Google Shape;295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85915" y="2505440"/>
            <a:ext cx="2184400" cy="1943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" name="Google Shape;296;p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624214" y="2227360"/>
            <a:ext cx="1682102" cy="1589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8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302" name="Google Shape;302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303" name="Google Shape;303;p18"/>
          <p:cNvSpPr txBox="1"/>
          <p:nvPr/>
        </p:nvSpPr>
        <p:spPr>
          <a:xfrm>
            <a:off x="3300424" y="-179409"/>
            <a:ext cx="7428703" cy="1208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7F20"/>
              </a:buClr>
              <a:buSzPts val="3200"/>
              <a:buFont typeface="Calibri"/>
              <a:buNone/>
            </a:pPr>
            <a:r>
              <a:rPr b="1" lang="en-US" sz="4000" u="sng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Pro Bono Roundtables</a:t>
            </a:r>
            <a:endParaRPr b="1" sz="4000" u="sng">
              <a:solidFill>
                <a:srgbClr val="EC7F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18"/>
          <p:cNvSpPr txBox="1"/>
          <p:nvPr/>
        </p:nvSpPr>
        <p:spPr>
          <a:xfrm>
            <a:off x="3567954" y="995294"/>
            <a:ext cx="7413344" cy="102096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7F20"/>
              </a:buClr>
              <a:buSzPts val="3200"/>
              <a:buFont typeface="Calibri"/>
              <a:buNone/>
            </a:pPr>
            <a:r>
              <a:rPr b="1" lang="en-US" sz="3600">
                <a:solidFill>
                  <a:srgbClr val="5CBDB2"/>
                </a:solidFill>
                <a:latin typeface="Calibri"/>
                <a:ea typeface="Calibri"/>
                <a:cs typeface="Calibri"/>
                <a:sym typeface="Calibri"/>
              </a:rPr>
              <a:t>Asia Regional Pro Bono Roundtable</a:t>
            </a:r>
            <a:endParaRPr b="1" sz="3600">
              <a:solidFill>
                <a:srgbClr val="5CBDB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5" name="Google Shape;305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053640" y="2307867"/>
            <a:ext cx="6483028" cy="32468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9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311" name="Google Shape;311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312" name="Google Shape;312;p19"/>
          <p:cNvSpPr/>
          <p:nvPr/>
        </p:nvSpPr>
        <p:spPr>
          <a:xfrm>
            <a:off x="4512442" y="693640"/>
            <a:ext cx="5936305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 u="sng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Good Practices in Pro Bono</a:t>
            </a:r>
            <a:endParaRPr b="1" sz="40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19"/>
          <p:cNvSpPr/>
          <p:nvPr/>
        </p:nvSpPr>
        <p:spPr>
          <a:xfrm>
            <a:off x="2515040" y="1950276"/>
            <a:ext cx="8139900" cy="35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marR="0" rtl="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1" lang="en-US" sz="3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Structure and management of pro bono</a:t>
            </a:r>
            <a:endParaRPr/>
          </a:p>
          <a:p>
            <a:pPr indent="-342900" lvl="0" marL="457200" marR="0" rtl="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1" lang="en-US" sz="3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Procedure </a:t>
            </a:r>
            <a:endParaRPr/>
          </a:p>
          <a:p>
            <a:pPr indent="-342900" lvl="0" marL="457200" marR="0" rtl="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1" lang="en-US" sz="3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How to get buy in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/>
          <p:nvPr>
            <p:ph type="ctrTitle"/>
          </p:nvPr>
        </p:nvSpPr>
        <p:spPr>
          <a:xfrm>
            <a:off x="1445601" y="647819"/>
            <a:ext cx="9144000" cy="12082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7F20"/>
              </a:buClr>
              <a:buSzPct val="100000"/>
              <a:buFont typeface="Calibri"/>
              <a:buNone/>
            </a:pPr>
            <a:r>
              <a:rPr lang="en-US">
                <a:solidFill>
                  <a:srgbClr val="EC7F20"/>
                </a:solidFill>
              </a:rPr>
              <a:t>     Module 8</a:t>
            </a:r>
            <a:br>
              <a:rPr lang="en-US">
                <a:solidFill>
                  <a:srgbClr val="EC7F20"/>
                </a:solidFill>
              </a:rPr>
            </a:br>
            <a:r>
              <a:rPr lang="en-US">
                <a:solidFill>
                  <a:srgbClr val="FF6600"/>
                </a:solidFill>
              </a:rPr>
              <a:t> </a:t>
            </a:r>
            <a:endParaRPr/>
          </a:p>
        </p:txBody>
      </p:sp>
      <p:sp>
        <p:nvSpPr>
          <p:cNvPr id="100" name="Google Shape;100;p2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sp>
        <p:nvSpPr>
          <p:cNvPr id="101" name="Google Shape;101;p2"/>
          <p:cNvSpPr txBox="1"/>
          <p:nvPr>
            <p:ph idx="1" type="subTitle"/>
          </p:nvPr>
        </p:nvSpPr>
        <p:spPr>
          <a:xfrm>
            <a:off x="551330" y="1135476"/>
            <a:ext cx="11862022" cy="14412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C7F20"/>
              </a:buClr>
              <a:buSzPct val="100000"/>
              <a:buNone/>
            </a:pPr>
            <a:r>
              <a:rPr b="1" lang="en-US" sz="5200">
                <a:solidFill>
                  <a:srgbClr val="EC7F20"/>
                </a:solidFill>
              </a:rPr>
              <a:t>Pro Bono 101</a:t>
            </a:r>
            <a:br>
              <a:rPr lang="en-US" sz="5200">
                <a:solidFill>
                  <a:srgbClr val="EC7F20"/>
                </a:solidFill>
              </a:rPr>
            </a:br>
            <a:r>
              <a:rPr lang="en-US" sz="4800">
                <a:solidFill>
                  <a:srgbClr val="EC7F20"/>
                </a:solidFill>
              </a:rPr>
              <a:t>Fundamentals and Good Practices</a:t>
            </a:r>
            <a:endParaRPr sz="5200">
              <a:solidFill>
                <a:srgbClr val="EC7F20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EC7F20"/>
              </a:buClr>
              <a:buSzPct val="100000"/>
              <a:buNone/>
            </a:pPr>
            <a:r>
              <a:rPr lang="en-US" sz="2800">
                <a:solidFill>
                  <a:srgbClr val="EC7F20"/>
                </a:solidFill>
              </a:rPr>
              <a:t>For local and international law firms</a:t>
            </a:r>
            <a:endParaRPr sz="2800">
              <a:solidFill>
                <a:srgbClr val="FF9933"/>
              </a:solidFill>
            </a:endParaRPr>
          </a:p>
        </p:txBody>
      </p:sp>
      <p:pic>
        <p:nvPicPr>
          <p:cNvPr id="102" name="Google Shape;10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80695" y="3027757"/>
            <a:ext cx="1589606" cy="133266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"/>
          <p:cNvSpPr txBox="1"/>
          <p:nvPr/>
        </p:nvSpPr>
        <p:spPr>
          <a:xfrm>
            <a:off x="4170299" y="2775125"/>
            <a:ext cx="7853087" cy="26108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/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is pro bono and what it is not (15 minutes)</a:t>
            </a:r>
            <a:endParaRPr/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 to find pro bono matters (15 minutes)</a:t>
            </a:r>
            <a:endParaRPr/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Good practises (30 minutes)</a:t>
            </a:r>
            <a:endParaRPr/>
          </a:p>
        </p:txBody>
      </p:sp>
      <p:pic>
        <p:nvPicPr>
          <p:cNvPr id="104" name="Google Shape;104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20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319" name="Google Shape;319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320" name="Google Shape;320;p20"/>
          <p:cNvSpPr/>
          <p:nvPr/>
        </p:nvSpPr>
        <p:spPr>
          <a:xfrm>
            <a:off x="4552017" y="179290"/>
            <a:ext cx="59364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 u="sng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Good Practices in Pro Bono</a:t>
            </a:r>
            <a:endParaRPr b="1" sz="40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20"/>
          <p:cNvSpPr/>
          <p:nvPr/>
        </p:nvSpPr>
        <p:spPr>
          <a:xfrm>
            <a:off x="3883467" y="1161195"/>
            <a:ext cx="8139900" cy="112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14300" marR="0" rtl="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Structure and management of pro bono</a:t>
            </a:r>
            <a:endParaRPr/>
          </a:p>
        </p:txBody>
      </p:sp>
      <p:sp>
        <p:nvSpPr>
          <p:cNvPr id="322" name="Google Shape;322;p20"/>
          <p:cNvSpPr/>
          <p:nvPr/>
        </p:nvSpPr>
        <p:spPr>
          <a:xfrm>
            <a:off x="2559402" y="2109412"/>
            <a:ext cx="9135293" cy="34187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8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Develop objectives and give direction</a:t>
            </a:r>
            <a:endParaRPr/>
          </a:p>
          <a:p>
            <a:pPr indent="-3429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8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Define pro bono work &amp; type or matters to undertake</a:t>
            </a:r>
            <a:endParaRPr/>
          </a:p>
          <a:p>
            <a:pPr indent="-3429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8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Organize management of matters</a:t>
            </a:r>
            <a:endParaRPr/>
          </a:p>
          <a:p>
            <a:pPr indent="-3429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8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Oversight of cases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21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328" name="Google Shape;328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329" name="Google Shape;329;p21"/>
          <p:cNvSpPr/>
          <p:nvPr/>
        </p:nvSpPr>
        <p:spPr>
          <a:xfrm>
            <a:off x="4512442" y="244365"/>
            <a:ext cx="59364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 u="sng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Good Practices in Pro Bono</a:t>
            </a:r>
            <a:endParaRPr b="1" sz="40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21"/>
          <p:cNvSpPr/>
          <p:nvPr/>
        </p:nvSpPr>
        <p:spPr>
          <a:xfrm>
            <a:off x="6076057" y="1104036"/>
            <a:ext cx="8139900" cy="112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14300" marR="0" rtl="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Procedure</a:t>
            </a:r>
            <a:endParaRPr/>
          </a:p>
        </p:txBody>
      </p:sp>
      <p:sp>
        <p:nvSpPr>
          <p:cNvPr id="331" name="Google Shape;331;p21"/>
          <p:cNvSpPr/>
          <p:nvPr/>
        </p:nvSpPr>
        <p:spPr>
          <a:xfrm>
            <a:off x="2671270" y="1940744"/>
            <a:ext cx="9135300" cy="35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8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Opening of a new matter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8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Pro bono request/application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8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Conflict of interest check – same as client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8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Approval of matter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8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Commitment letter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8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Supervision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8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Record of hours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8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termination &amp; evaluation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2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337" name="Google Shape;337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338" name="Google Shape;338;p22"/>
          <p:cNvSpPr/>
          <p:nvPr/>
        </p:nvSpPr>
        <p:spPr>
          <a:xfrm>
            <a:off x="4512442" y="230265"/>
            <a:ext cx="59364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 u="sng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Good Practices in Pro Bono</a:t>
            </a:r>
            <a:endParaRPr b="1" sz="40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22"/>
          <p:cNvSpPr/>
          <p:nvPr/>
        </p:nvSpPr>
        <p:spPr>
          <a:xfrm>
            <a:off x="3713592" y="1189820"/>
            <a:ext cx="8139900" cy="112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14300" marR="0" rtl="0" algn="l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How to get buy-in in the firm</a:t>
            </a:r>
            <a:endParaRPr/>
          </a:p>
        </p:txBody>
      </p:sp>
      <p:sp>
        <p:nvSpPr>
          <p:cNvPr id="340" name="Google Shape;340;p22"/>
          <p:cNvSpPr/>
          <p:nvPr/>
        </p:nvSpPr>
        <p:spPr>
          <a:xfrm>
            <a:off x="2487213" y="1881646"/>
            <a:ext cx="9135293" cy="36880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8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Balancing lawyers’ interest and legal needs</a:t>
            </a:r>
            <a:endParaRPr/>
          </a:p>
          <a:p>
            <a:pPr indent="-3429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8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Promote pro bono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8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Engage and incentivize partners’ participation</a:t>
            </a:r>
            <a:endParaRPr/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8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Recognize pro bono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8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Public recognition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8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Annual recognition</a:t>
            </a:r>
            <a:endParaRPr/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8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Evaluate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23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346" name="Google Shape;346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347" name="Google Shape;347;p23"/>
          <p:cNvSpPr/>
          <p:nvPr/>
        </p:nvSpPr>
        <p:spPr>
          <a:xfrm>
            <a:off x="4512442" y="453580"/>
            <a:ext cx="5936305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 u="sng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Good Practices in Pro Bono</a:t>
            </a:r>
            <a:endParaRPr b="1" sz="40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23"/>
          <p:cNvSpPr/>
          <p:nvPr/>
        </p:nvSpPr>
        <p:spPr>
          <a:xfrm>
            <a:off x="1620596" y="1193387"/>
            <a:ext cx="1086852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1430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Pro bono in the children’s rights space</a:t>
            </a:r>
            <a:endParaRPr/>
          </a:p>
        </p:txBody>
      </p:sp>
      <p:sp>
        <p:nvSpPr>
          <p:cNvPr id="349" name="Google Shape;349;p23"/>
          <p:cNvSpPr/>
          <p:nvPr/>
        </p:nvSpPr>
        <p:spPr>
          <a:xfrm>
            <a:off x="2487213" y="2209107"/>
            <a:ext cx="9135293" cy="30417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8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Pro bono partnerships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8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Different levels of involvement of pro bono lawyers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8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Available models</a:t>
            </a:r>
            <a:endParaRPr/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8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Safeguarding Policies</a:t>
            </a:r>
            <a:endParaRPr/>
          </a:p>
          <a:p>
            <a:pPr indent="-3429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8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Pro bono lawyers’ capacity building</a:t>
            </a:r>
            <a:endParaRPr/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8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Follow ups and M&amp;E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24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355" name="Google Shape;355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356" name="Google Shape;356;p24"/>
          <p:cNvSpPr/>
          <p:nvPr/>
        </p:nvSpPr>
        <p:spPr>
          <a:xfrm>
            <a:off x="4512442" y="453580"/>
            <a:ext cx="5936305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 u="sng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Good Practices in Pro Bono</a:t>
            </a:r>
            <a:endParaRPr b="1" sz="40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24"/>
          <p:cNvSpPr/>
          <p:nvPr/>
        </p:nvSpPr>
        <p:spPr>
          <a:xfrm>
            <a:off x="3362703" y="1473406"/>
            <a:ext cx="823578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143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Pro bono partnerships models and Safeguarding policy</a:t>
            </a:r>
            <a:endParaRPr/>
          </a:p>
        </p:txBody>
      </p:sp>
      <p:sp>
        <p:nvSpPr>
          <p:cNvPr id="358" name="Google Shape;358;p24"/>
          <p:cNvSpPr/>
          <p:nvPr/>
        </p:nvSpPr>
        <p:spPr>
          <a:xfrm>
            <a:off x="2460861" y="2308566"/>
            <a:ext cx="8120833" cy="35394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143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143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“A Beginner’s Guide to Building Pro Bono Partnerships in the Interest of Access to Justice for Children”</a:t>
            </a:r>
            <a:endParaRPr/>
          </a:p>
          <a:p>
            <a:pPr indent="0" lvl="0" marL="1143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143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endParaRPr/>
          </a:p>
          <a:p>
            <a:pPr indent="0" lvl="0" marL="1143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143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“Model Safeguarding Policy”</a:t>
            </a:r>
            <a:endParaRPr/>
          </a:p>
          <a:p>
            <a:pPr indent="0" lvl="0" marL="1143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59" name="Google Shape;359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18713" y="4343838"/>
            <a:ext cx="2159000" cy="419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25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365" name="Google Shape;365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366" name="Google Shape;366;p25"/>
          <p:cNvSpPr/>
          <p:nvPr/>
        </p:nvSpPr>
        <p:spPr>
          <a:xfrm>
            <a:off x="4512442" y="453580"/>
            <a:ext cx="5936305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 u="sng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Good Practices in Pro Bono</a:t>
            </a:r>
            <a:endParaRPr b="1" sz="40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p25"/>
          <p:cNvSpPr/>
          <p:nvPr/>
        </p:nvSpPr>
        <p:spPr>
          <a:xfrm>
            <a:off x="5133252" y="1427250"/>
            <a:ext cx="444089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143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Specialized capacity building</a:t>
            </a:r>
            <a:endParaRPr/>
          </a:p>
        </p:txBody>
      </p:sp>
      <p:sp>
        <p:nvSpPr>
          <p:cNvPr id="368" name="Google Shape;368;p25"/>
          <p:cNvSpPr/>
          <p:nvPr/>
        </p:nvSpPr>
        <p:spPr>
          <a:xfrm>
            <a:off x="2460861" y="2536329"/>
            <a:ext cx="872850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143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CLEAR-Rights trainings on child friendly legal assistance</a:t>
            </a:r>
            <a:endParaRPr/>
          </a:p>
        </p:txBody>
      </p:sp>
      <p:sp>
        <p:nvSpPr>
          <p:cNvPr id="369" name="Google Shape;369;p25"/>
          <p:cNvSpPr/>
          <p:nvPr/>
        </p:nvSpPr>
        <p:spPr>
          <a:xfrm>
            <a:off x="2460860" y="3818467"/>
            <a:ext cx="872850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143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NGO in-house developed trainings </a:t>
            </a:r>
            <a:endParaRPr/>
          </a:p>
        </p:txBody>
      </p:sp>
      <p:pic>
        <p:nvPicPr>
          <p:cNvPr id="370" name="Google Shape;370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627988" y="3583477"/>
            <a:ext cx="1077900" cy="99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26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376" name="Google Shape;376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377" name="Google Shape;377;p26"/>
          <p:cNvSpPr/>
          <p:nvPr/>
        </p:nvSpPr>
        <p:spPr>
          <a:xfrm>
            <a:off x="3885826" y="2690447"/>
            <a:ext cx="6260123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3200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Thank you for your participation !</a:t>
            </a:r>
            <a:endParaRPr sz="3200">
              <a:solidFill>
                <a:srgbClr val="EC7F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110" name="Google Shape;110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3"/>
          <p:cNvSpPr txBox="1"/>
          <p:nvPr/>
        </p:nvSpPr>
        <p:spPr>
          <a:xfrm>
            <a:off x="2895165" y="0"/>
            <a:ext cx="6787500" cy="1208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7F20"/>
              </a:buClr>
              <a:buSzPts val="3200"/>
              <a:buFont typeface="Calibri"/>
              <a:buNone/>
            </a:pPr>
            <a:r>
              <a:rPr b="1" lang="en-US" sz="3600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What is pro bono?</a:t>
            </a:r>
            <a:endParaRPr b="1" sz="3600">
              <a:solidFill>
                <a:srgbClr val="EC7F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3"/>
          <p:cNvSpPr txBox="1"/>
          <p:nvPr/>
        </p:nvSpPr>
        <p:spPr>
          <a:xfrm>
            <a:off x="2531740" y="1943908"/>
            <a:ext cx="7098539" cy="4539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100"/>
              <a:buFont typeface="Calibri"/>
              <a:buNone/>
            </a:pPr>
            <a:r>
              <a:rPr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The provision of </a:t>
            </a:r>
            <a:r>
              <a:rPr b="1"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free legal services </a:t>
            </a:r>
            <a:r>
              <a:rPr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b="1"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those in need </a:t>
            </a:r>
            <a:r>
              <a:rPr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but otherwise without access to those services. </a:t>
            </a:r>
            <a:endParaRPr sz="2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sz="2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100"/>
              <a:buFont typeface="Calibri"/>
              <a:buNone/>
            </a:pPr>
            <a:r>
              <a:rPr b="1"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Pro bono </a:t>
            </a:r>
            <a:r>
              <a:rPr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is:</a:t>
            </a:r>
            <a:endParaRPr sz="2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Voluntary and </a:t>
            </a:r>
            <a:r>
              <a:rPr b="1"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uncompensated legal work</a:t>
            </a:r>
            <a:r>
              <a:rPr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 done </a:t>
            </a:r>
            <a:r>
              <a:rPr b="1"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by lawyers</a:t>
            </a:r>
            <a:endParaRPr b="1" sz="2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1"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For the public good </a:t>
            </a:r>
            <a:r>
              <a:rPr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rather than for commercial interest</a:t>
            </a:r>
            <a:endParaRPr sz="2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Free for the client</a:t>
            </a:r>
            <a:endParaRPr sz="2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Delivered with the same professional standard as paid legal work</a:t>
            </a:r>
            <a:endParaRPr sz="2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3" name="Google Shape;113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682665" y="878541"/>
            <a:ext cx="2340722" cy="24986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119" name="Google Shape;11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4"/>
          <p:cNvSpPr txBox="1"/>
          <p:nvPr/>
        </p:nvSpPr>
        <p:spPr>
          <a:xfrm>
            <a:off x="2687260" y="-49453"/>
            <a:ext cx="6787500" cy="1208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7F20"/>
              </a:buClr>
              <a:buSzPts val="3200"/>
              <a:buFont typeface="Calibri"/>
              <a:buNone/>
            </a:pPr>
            <a:r>
              <a:rPr b="1" lang="en-US" sz="3600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Is it really free?</a:t>
            </a:r>
            <a:endParaRPr b="1" sz="3600">
              <a:solidFill>
                <a:srgbClr val="EC7F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4"/>
          <p:cNvSpPr txBox="1"/>
          <p:nvPr/>
        </p:nvSpPr>
        <p:spPr>
          <a:xfrm>
            <a:off x="2531740" y="1943908"/>
            <a:ext cx="7098539" cy="35486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sz="20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100"/>
              <a:buFont typeface="Calibri"/>
              <a:buNone/>
            </a:pPr>
            <a:r>
              <a:rPr b="1"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Pro bono </a:t>
            </a: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is:</a:t>
            </a:r>
            <a:endParaRPr sz="24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Entirely</a:t>
            </a:r>
            <a:r>
              <a:rPr b="1"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 free for the client</a:t>
            </a:r>
            <a:endParaRPr b="1" sz="24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1"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Lawyer receives no payment</a:t>
            </a:r>
            <a:endParaRPr sz="24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143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143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143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What is </a:t>
            </a:r>
            <a:r>
              <a:rPr b="1"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Low Bono?</a:t>
            </a:r>
            <a:endParaRPr b="1" sz="24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2" name="Google Shape;122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07076" y="1738524"/>
            <a:ext cx="4246406" cy="30872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129" name="Google Shape;12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5"/>
          <p:cNvSpPr txBox="1"/>
          <p:nvPr/>
        </p:nvSpPr>
        <p:spPr>
          <a:xfrm>
            <a:off x="3933690" y="175846"/>
            <a:ext cx="6787500" cy="1208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7F20"/>
              </a:buClr>
              <a:buSzPts val="3200"/>
              <a:buFont typeface="Calibri"/>
              <a:buNone/>
            </a:pPr>
            <a:r>
              <a:rPr b="1" lang="en-US" sz="3600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Is pro bono the same as 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7F20"/>
              </a:buClr>
              <a:buSzPts val="3200"/>
              <a:buFont typeface="Calibri"/>
              <a:buNone/>
            </a:pPr>
            <a:r>
              <a:rPr b="1" lang="en-US" sz="3600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legal aid?</a:t>
            </a:r>
            <a:endParaRPr b="1" sz="3600">
              <a:solidFill>
                <a:srgbClr val="EC7F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5"/>
          <p:cNvSpPr txBox="1"/>
          <p:nvPr/>
        </p:nvSpPr>
        <p:spPr>
          <a:xfrm>
            <a:off x="3101788" y="1549590"/>
            <a:ext cx="8451304" cy="46520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100"/>
              <a:buFont typeface="Calibri"/>
              <a:buNone/>
            </a:pPr>
            <a:r>
              <a:rPr b="1"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Legal aid </a:t>
            </a:r>
            <a:endParaRPr b="1" sz="2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100"/>
              <a:buFont typeface="Calibri"/>
              <a:buNone/>
            </a:pPr>
            <a:r>
              <a:rPr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Legal advice and representation </a:t>
            </a:r>
            <a:r>
              <a:rPr lang="en-US" sz="2200" u="sng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paid for by the state</a:t>
            </a:r>
            <a:endParaRPr sz="2200" u="sng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sz="2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100"/>
              <a:buFont typeface="Calibri"/>
              <a:buNone/>
            </a:pPr>
            <a:r>
              <a:rPr b="1"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Pro Bono</a:t>
            </a:r>
            <a:r>
              <a:rPr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100"/>
              <a:buFont typeface="Calibri"/>
              <a:buNone/>
            </a:pPr>
            <a:r>
              <a:rPr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Done when no legal aid is available or it is ineffective</a:t>
            </a:r>
            <a:endParaRPr sz="2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sz="2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100"/>
              <a:buFont typeface="Calibri"/>
              <a:buNone/>
            </a:pPr>
            <a:r>
              <a:rPr b="1"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Legal Aid v. Pro Bono</a:t>
            </a:r>
            <a:endParaRPr b="1" sz="2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100"/>
              <a:buFont typeface="Calibri"/>
              <a:buNone/>
            </a:pPr>
            <a:r>
              <a:rPr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Pro bono covers assistance that legal aid does not (such as legal research, trainings, assistance for organizations v. just individual.)</a:t>
            </a:r>
            <a:endParaRPr sz="2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t/>
            </a:r>
            <a:endParaRPr sz="2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100"/>
              <a:buFont typeface="Calibri"/>
              <a:buNone/>
            </a:pPr>
            <a:r>
              <a:rPr b="1" i="1" lang="en-US" sz="2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Pro bono fills the gaps left by legal aid</a:t>
            </a:r>
            <a:endParaRPr b="1" i="1" sz="2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137" name="Google Shape;137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6"/>
          <p:cNvSpPr txBox="1"/>
          <p:nvPr/>
        </p:nvSpPr>
        <p:spPr>
          <a:xfrm>
            <a:off x="3321770" y="267088"/>
            <a:ext cx="8139951" cy="1208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7F20"/>
              </a:buClr>
              <a:buSzPts val="3200"/>
              <a:buFont typeface="Calibri"/>
              <a:buNone/>
            </a:pPr>
            <a:r>
              <a:rPr b="1" lang="en-US" sz="3600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Can anyone receive 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7F20"/>
              </a:buClr>
              <a:buSzPts val="3200"/>
              <a:buFont typeface="Calibri"/>
              <a:buNone/>
            </a:pPr>
            <a:r>
              <a:rPr b="1" lang="en-US" sz="3600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pro bono assistance?</a:t>
            </a:r>
            <a:endParaRPr b="1" sz="3600">
              <a:solidFill>
                <a:srgbClr val="EC7F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6"/>
          <p:cNvSpPr/>
          <p:nvPr/>
        </p:nvSpPr>
        <p:spPr>
          <a:xfrm>
            <a:off x="2761128" y="1912345"/>
            <a:ext cx="7709647" cy="30035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Individuals</a:t>
            </a:r>
            <a:endParaRPr/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NGOs/Charities/foundations/community groups</a:t>
            </a:r>
            <a:endParaRPr/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Social Enterprises</a:t>
            </a:r>
            <a:endParaRPr/>
          </a:p>
          <a:p>
            <a:pPr indent="-228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None/>
            </a:pPr>
            <a:r>
              <a:t/>
            </a:r>
            <a:endParaRPr sz="24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143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NOT: corporations or profit-making organizations</a:t>
            </a:r>
            <a:endParaRPr/>
          </a:p>
        </p:txBody>
      </p:sp>
      <p:pic>
        <p:nvPicPr>
          <p:cNvPr id="140" name="Google Shape;140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765121" y="1252751"/>
            <a:ext cx="1319547" cy="12266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802934" y="2755049"/>
            <a:ext cx="1335679" cy="11324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916426" y="4087231"/>
            <a:ext cx="1108693" cy="9771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7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148" name="Google Shape;14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7"/>
          <p:cNvSpPr txBox="1"/>
          <p:nvPr/>
        </p:nvSpPr>
        <p:spPr>
          <a:xfrm>
            <a:off x="4279202" y="143435"/>
            <a:ext cx="7428703" cy="1208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7F20"/>
              </a:buClr>
              <a:buSzPts val="3200"/>
              <a:buFont typeface="Calibri"/>
              <a:buNone/>
            </a:pPr>
            <a:r>
              <a:rPr b="1" lang="en-US" sz="3600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What are the benefits of pro bono?</a:t>
            </a:r>
            <a:endParaRPr b="1" sz="3600">
              <a:solidFill>
                <a:srgbClr val="EC7F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7"/>
          <p:cNvSpPr/>
          <p:nvPr/>
        </p:nvSpPr>
        <p:spPr>
          <a:xfrm>
            <a:off x="2761128" y="1912345"/>
            <a:ext cx="7709647" cy="33590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Social responsibility of the legal profession</a:t>
            </a:r>
            <a:endParaRPr/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Marketing and publicity exercise</a:t>
            </a:r>
            <a:endParaRPr/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Trend for more social conscious business</a:t>
            </a:r>
            <a:endParaRPr/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Recruitment and retention of lawyers</a:t>
            </a:r>
            <a:endParaRPr/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Good training for lawyers/specialized capacity building</a:t>
            </a:r>
            <a:endParaRPr/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Building relationships with global legal community</a:t>
            </a:r>
            <a:endParaRPr/>
          </a:p>
        </p:txBody>
      </p:sp>
      <p:pic>
        <p:nvPicPr>
          <p:cNvPr id="151" name="Google Shape;151;p7"/>
          <p:cNvPicPr preferRelativeResize="0"/>
          <p:nvPr/>
        </p:nvPicPr>
        <p:blipFill rotWithShape="1">
          <a:blip r:embed="rId4">
            <a:alphaModFix/>
          </a:blip>
          <a:srcRect b="9801" l="4500" r="6212" t="15057"/>
          <a:stretch/>
        </p:blipFill>
        <p:spPr>
          <a:xfrm>
            <a:off x="1276509" y="4560049"/>
            <a:ext cx="1325389" cy="6817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902234" y="1536000"/>
            <a:ext cx="899973" cy="9113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470775" y="4096650"/>
            <a:ext cx="856129" cy="80428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7"/>
          <p:cNvPicPr preferRelativeResize="0"/>
          <p:nvPr/>
        </p:nvPicPr>
        <p:blipFill rotWithShape="1">
          <a:blip r:embed="rId7">
            <a:alphaModFix/>
          </a:blip>
          <a:srcRect b="0" l="7790" r="11479" t="0"/>
          <a:stretch/>
        </p:blipFill>
        <p:spPr>
          <a:xfrm>
            <a:off x="10209080" y="2447365"/>
            <a:ext cx="1498825" cy="11976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8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160" name="Google Shape;160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8"/>
          <p:cNvSpPr txBox="1"/>
          <p:nvPr/>
        </p:nvSpPr>
        <p:spPr>
          <a:xfrm>
            <a:off x="4152922" y="7962"/>
            <a:ext cx="7428703" cy="1208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7F20"/>
              </a:buClr>
              <a:buSzPts val="3200"/>
              <a:buFont typeface="Calibri"/>
              <a:buNone/>
            </a:pPr>
            <a:r>
              <a:rPr b="1" lang="en-US" sz="3600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Which types of lawyers can do pro bono?</a:t>
            </a:r>
            <a:endParaRPr b="1" sz="3600">
              <a:solidFill>
                <a:srgbClr val="EC7F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8"/>
          <p:cNvSpPr/>
          <p:nvPr/>
        </p:nvSpPr>
        <p:spPr>
          <a:xfrm>
            <a:off x="2761128" y="1324915"/>
            <a:ext cx="7709647" cy="46517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Private practice lawyers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4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Large international law firms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4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National law firms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4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Small neighborhood law firms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4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Solo lawyers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4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Lawyers working in companies (in-house lawyers)</a:t>
            </a:r>
            <a:endParaRPr/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Retired lawyers and judges</a:t>
            </a:r>
            <a:endParaRPr/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Paralegals</a:t>
            </a:r>
            <a:endParaRPr/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Trainees and law students </a:t>
            </a:r>
            <a:endParaRPr/>
          </a:p>
          <a:p>
            <a:pPr indent="0" lvl="0" marL="1143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	(with supervision)</a:t>
            </a:r>
            <a:endParaRPr/>
          </a:p>
        </p:txBody>
      </p:sp>
      <p:pic>
        <p:nvPicPr>
          <p:cNvPr id="163" name="Google Shape;163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731466" y="1324915"/>
            <a:ext cx="1903189" cy="1221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582061" y="3864962"/>
            <a:ext cx="1587500" cy="12102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788646" y="4349428"/>
            <a:ext cx="1078628" cy="1451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0145949" y="1912155"/>
            <a:ext cx="1332380" cy="13586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9"/>
          <p:cNvSpPr txBox="1"/>
          <p:nvPr/>
        </p:nvSpPr>
        <p:spPr>
          <a:xfrm>
            <a:off x="10145949" y="5938099"/>
            <a:ext cx="1877438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project is co-funded by the Justice Program of the European Union (2014 – 2020)</a:t>
            </a:r>
            <a:endParaRPr/>
          </a:p>
        </p:txBody>
      </p:sp>
      <p:pic>
        <p:nvPicPr>
          <p:cNvPr id="172" name="Google Shape;17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67954" y="6085191"/>
            <a:ext cx="1888976" cy="48296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9"/>
          <p:cNvSpPr txBox="1"/>
          <p:nvPr/>
        </p:nvSpPr>
        <p:spPr>
          <a:xfrm>
            <a:off x="4237424" y="-79438"/>
            <a:ext cx="7428703" cy="1208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C7F20"/>
              </a:buClr>
              <a:buSzPts val="3200"/>
              <a:buFont typeface="Calibri"/>
              <a:buNone/>
            </a:pPr>
            <a:r>
              <a:rPr b="1" lang="en-US" sz="3600">
                <a:solidFill>
                  <a:srgbClr val="EC7F20"/>
                </a:solidFill>
                <a:latin typeface="Calibri"/>
                <a:ea typeface="Calibri"/>
                <a:cs typeface="Calibri"/>
                <a:sym typeface="Calibri"/>
              </a:rPr>
              <a:t>Is pro Bono just to go to court? (Cont.)</a:t>
            </a:r>
            <a:endParaRPr b="1" sz="3600">
              <a:solidFill>
                <a:srgbClr val="EC7F2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9"/>
          <p:cNvSpPr/>
          <p:nvPr/>
        </p:nvSpPr>
        <p:spPr>
          <a:xfrm>
            <a:off x="2564076" y="1759342"/>
            <a:ext cx="7581873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1"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Representation before a court or tribunal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4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e.g. “secondary specialization” in the UK to represent vulnerable individuals that are denied welfare, following cuts to legal aid</a:t>
            </a:r>
            <a:endParaRPr/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1" lang="en-US" sz="24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Legal advice</a:t>
            </a:r>
            <a:endParaRPr/>
          </a:p>
          <a:p>
            <a:pPr indent="-342900" lvl="1" marL="914400" marR="0" rtl="0" algn="l"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800"/>
              <a:buFont typeface="Calibri"/>
              <a:buChar char="●"/>
            </a:pPr>
            <a:r>
              <a:rPr b="0" i="0" lang="en-US" sz="2400" u="none" cap="none" strike="noStrike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e.g. advice on the options for suing a pesticide company whose employees have developed health conditions as a result of inadequate health and safety procedures</a:t>
            </a:r>
            <a:endParaRPr/>
          </a:p>
        </p:txBody>
      </p:sp>
      <p:pic>
        <p:nvPicPr>
          <p:cNvPr id="175" name="Google Shape;175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148215" y="1945840"/>
            <a:ext cx="1517912" cy="9477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353186" y="3410333"/>
            <a:ext cx="1462963" cy="16178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2022-03-17T14:10:34Z</dcterms:created>
  <dc:creator>Eva Gangneux</dc:creator>
</cp:coreProperties>
</file>