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8" r:id="rId2"/>
    <p:sldId id="294"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83" r:id="rId23"/>
    <p:sldId id="276" r:id="rId24"/>
    <p:sldId id="281" r:id="rId25"/>
    <p:sldId id="277" r:id="rId26"/>
    <p:sldId id="284" r:id="rId27"/>
    <p:sldId id="278" r:id="rId28"/>
    <p:sldId id="279" r:id="rId29"/>
    <p:sldId id="280" r:id="rId30"/>
    <p:sldId id="285" r:id="rId31"/>
    <p:sldId id="286" r:id="rId32"/>
    <p:sldId id="287"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nneson Noanne" initials="TN" lastIdx="3" clrIdx="0">
    <p:extLst>
      <p:ext uri="{19B8F6BF-5375-455C-9EA6-DF929625EA0E}">
        <p15:presenceInfo xmlns:p15="http://schemas.microsoft.com/office/powerpoint/2012/main" userId="Tenneson No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19"/>
    <p:restoredTop sz="92412" autoAdjust="0"/>
  </p:normalViewPr>
  <p:slideViewPr>
    <p:cSldViewPr snapToGrid="0">
      <p:cViewPr varScale="1">
        <p:scale>
          <a:sx n="60" d="100"/>
          <a:sy n="60" d="100"/>
        </p:scale>
        <p:origin x="924"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9T15:04:52.647" idx="3">
    <p:pos x="10" y="10"/>
    <p:text>Il manquait le verbe ...j'ai mis entendus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46C1E-CD5F-4773-9F3E-710972296A17}" type="doc">
      <dgm:prSet loTypeId="urn:microsoft.com/office/officeart/2005/8/layout/hChevron3" loCatId="process" qsTypeId="urn:microsoft.com/office/officeart/2005/8/quickstyle/simple1" qsCatId="simple" csTypeId="urn:microsoft.com/office/officeart/2005/8/colors/accent2_5" csCatId="accent2" phldr="1"/>
      <dgm:spPr/>
    </dgm:pt>
    <dgm:pt modelId="{CCA4454D-F75F-4ECC-B679-60DB639273C0}">
      <dgm:prSet phldrT="[Texte]"/>
      <dgm:spPr/>
      <dgm:t>
        <a:bodyPr/>
        <a:lstStyle/>
        <a:p>
          <a:r>
            <a:rPr lang="fr-BE" dirty="0"/>
            <a:t>Minimum 14 ans mais est encouragé 15 ou 16</a:t>
          </a:r>
        </a:p>
      </dgm:t>
    </dgm:pt>
    <dgm:pt modelId="{D1EBBE04-B453-4AFB-94CA-EF4F8FA37383}" type="parTrans" cxnId="{DF282086-6F47-4B09-8261-AD7494DBCC6D}">
      <dgm:prSet/>
      <dgm:spPr/>
      <dgm:t>
        <a:bodyPr/>
        <a:lstStyle/>
        <a:p>
          <a:endParaRPr lang="fr-BE"/>
        </a:p>
      </dgm:t>
    </dgm:pt>
    <dgm:pt modelId="{4824DF76-DA2D-422D-9C2C-87B6099A8426}" type="sibTrans" cxnId="{DF282086-6F47-4B09-8261-AD7494DBCC6D}">
      <dgm:prSet/>
      <dgm:spPr/>
      <dgm:t>
        <a:bodyPr/>
        <a:lstStyle/>
        <a:p>
          <a:endParaRPr lang="fr-BE"/>
        </a:p>
      </dgm:t>
    </dgm:pt>
    <dgm:pt modelId="{C5DD7A7F-18E8-4A8A-83CC-9F23517C7059}">
      <dgm:prSet/>
      <dgm:spPr/>
      <dgm:t>
        <a:bodyPr/>
        <a:lstStyle/>
        <a:p>
          <a:r>
            <a:rPr lang="fr-BE" dirty="0"/>
            <a:t>Âge minimal de la responsabilité pénale </a:t>
          </a:r>
        </a:p>
      </dgm:t>
    </dgm:pt>
    <dgm:pt modelId="{706323EA-2D32-4253-ACF5-D8C379A33A74}" type="parTrans" cxnId="{DEC65040-48D2-41A9-9CE9-6CB8FE32C88F}">
      <dgm:prSet/>
      <dgm:spPr/>
      <dgm:t>
        <a:bodyPr/>
        <a:lstStyle/>
        <a:p>
          <a:endParaRPr lang="fr-BE"/>
        </a:p>
      </dgm:t>
    </dgm:pt>
    <dgm:pt modelId="{800770F0-8E65-4B6A-A1F8-C69257A8DE57}" type="sibTrans" cxnId="{DEC65040-48D2-41A9-9CE9-6CB8FE32C88F}">
      <dgm:prSet/>
      <dgm:spPr/>
      <dgm:t>
        <a:bodyPr/>
        <a:lstStyle/>
        <a:p>
          <a:endParaRPr lang="fr-BE"/>
        </a:p>
      </dgm:t>
    </dgm:pt>
    <dgm:pt modelId="{1D280C1D-2602-41F6-A20A-F326E2B5D24A}" type="pres">
      <dgm:prSet presAssocID="{2DA46C1E-CD5F-4773-9F3E-710972296A17}" presName="Name0" presStyleCnt="0">
        <dgm:presLayoutVars>
          <dgm:dir/>
          <dgm:resizeHandles val="exact"/>
        </dgm:presLayoutVars>
      </dgm:prSet>
      <dgm:spPr/>
    </dgm:pt>
    <dgm:pt modelId="{576BED00-FEE1-4A5A-9F5C-39441DC14F58}" type="pres">
      <dgm:prSet presAssocID="{CCA4454D-F75F-4ECC-B679-60DB639273C0}" presName="parTxOnly" presStyleLbl="node1" presStyleIdx="0" presStyleCnt="2" custScaleX="43303" custScaleY="24098" custLinFactNeighborX="-33947" custLinFactNeighborY="2002">
        <dgm:presLayoutVars>
          <dgm:bulletEnabled val="1"/>
        </dgm:presLayoutVars>
      </dgm:prSet>
      <dgm:spPr/>
    </dgm:pt>
    <dgm:pt modelId="{F84B8D58-7F4A-4797-A146-61F2A6610688}" type="pres">
      <dgm:prSet presAssocID="{4824DF76-DA2D-422D-9C2C-87B6099A8426}" presName="parSpace" presStyleCnt="0"/>
      <dgm:spPr/>
    </dgm:pt>
    <dgm:pt modelId="{E2500DB1-9057-4749-8F8C-0DFEFBDA9FAA}" type="pres">
      <dgm:prSet presAssocID="{C5DD7A7F-18E8-4A8A-83CC-9F23517C7059}" presName="parTxOnly" presStyleLbl="node1" presStyleIdx="1" presStyleCnt="2" custScaleX="52026" custScaleY="23721" custLinFactNeighborX="51014" custLinFactNeighborY="2817">
        <dgm:presLayoutVars>
          <dgm:bulletEnabled val="1"/>
        </dgm:presLayoutVars>
      </dgm:prSet>
      <dgm:spPr/>
    </dgm:pt>
  </dgm:ptLst>
  <dgm:cxnLst>
    <dgm:cxn modelId="{DEC65040-48D2-41A9-9CE9-6CB8FE32C88F}" srcId="{2DA46C1E-CD5F-4773-9F3E-710972296A17}" destId="{C5DD7A7F-18E8-4A8A-83CC-9F23517C7059}" srcOrd="1" destOrd="0" parTransId="{706323EA-2D32-4253-ACF5-D8C379A33A74}" sibTransId="{800770F0-8E65-4B6A-A1F8-C69257A8DE57}"/>
    <dgm:cxn modelId="{BDB2BA68-EAB3-4AC7-8923-9769DC4C5065}" type="presOf" srcId="{C5DD7A7F-18E8-4A8A-83CC-9F23517C7059}" destId="{E2500DB1-9057-4749-8F8C-0DFEFBDA9FAA}" srcOrd="0" destOrd="0" presId="urn:microsoft.com/office/officeart/2005/8/layout/hChevron3"/>
    <dgm:cxn modelId="{DF282086-6F47-4B09-8261-AD7494DBCC6D}" srcId="{2DA46C1E-CD5F-4773-9F3E-710972296A17}" destId="{CCA4454D-F75F-4ECC-B679-60DB639273C0}" srcOrd="0" destOrd="0" parTransId="{D1EBBE04-B453-4AFB-94CA-EF4F8FA37383}" sibTransId="{4824DF76-DA2D-422D-9C2C-87B6099A8426}"/>
    <dgm:cxn modelId="{537ECCB5-03AC-4E5A-B557-3816123A5AD3}" type="presOf" srcId="{2DA46C1E-CD5F-4773-9F3E-710972296A17}" destId="{1D280C1D-2602-41F6-A20A-F326E2B5D24A}" srcOrd="0" destOrd="0" presId="urn:microsoft.com/office/officeart/2005/8/layout/hChevron3"/>
    <dgm:cxn modelId="{CFF958C5-9532-4C93-A3CC-A9A8743550A1}" type="presOf" srcId="{CCA4454D-F75F-4ECC-B679-60DB639273C0}" destId="{576BED00-FEE1-4A5A-9F5C-39441DC14F58}" srcOrd="0" destOrd="0" presId="urn:microsoft.com/office/officeart/2005/8/layout/hChevron3"/>
    <dgm:cxn modelId="{6275D983-4769-4F52-92B1-7EFBECFE34C6}" type="presParOf" srcId="{1D280C1D-2602-41F6-A20A-F326E2B5D24A}" destId="{576BED00-FEE1-4A5A-9F5C-39441DC14F58}" srcOrd="0" destOrd="0" presId="urn:microsoft.com/office/officeart/2005/8/layout/hChevron3"/>
    <dgm:cxn modelId="{2323FE59-2456-464E-B028-F193D41DECA8}" type="presParOf" srcId="{1D280C1D-2602-41F6-A20A-F326E2B5D24A}" destId="{F84B8D58-7F4A-4797-A146-61F2A6610688}" srcOrd="1" destOrd="0" presId="urn:microsoft.com/office/officeart/2005/8/layout/hChevron3"/>
    <dgm:cxn modelId="{BBE94A21-6864-4CB3-ABE8-21E05E2BFD8D}" type="presParOf" srcId="{1D280C1D-2602-41F6-A20A-F326E2B5D24A}" destId="{E2500DB1-9057-4749-8F8C-0DFEFBDA9FA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8B1C6-75BB-4FF4-B06A-8A0738A202C0}" type="doc">
      <dgm:prSet loTypeId="urn:microsoft.com/office/officeart/2005/8/layout/hChevron3" loCatId="process" qsTypeId="urn:microsoft.com/office/officeart/2005/8/quickstyle/simple1" qsCatId="simple" csTypeId="urn:microsoft.com/office/officeart/2005/8/colors/accent2_5" csCatId="accent2" phldr="1"/>
      <dgm:spPr/>
    </dgm:pt>
    <dgm:pt modelId="{2BFBB622-19A0-4430-85A2-B5D80CA4D553}">
      <dgm:prSet phldrT="[Texte]"/>
      <dgm:spPr/>
      <dgm:t>
        <a:bodyPr/>
        <a:lstStyle/>
        <a:p>
          <a:r>
            <a:rPr lang="fr-BE" dirty="0"/>
            <a:t>Majorité pénale</a:t>
          </a:r>
        </a:p>
      </dgm:t>
    </dgm:pt>
    <dgm:pt modelId="{DCFEB7E9-FFFB-4E2F-9109-37DA3280FF0B}" type="sibTrans" cxnId="{F3F10213-181B-4CBD-B8C8-1CADF76E38ED}">
      <dgm:prSet/>
      <dgm:spPr/>
      <dgm:t>
        <a:bodyPr/>
        <a:lstStyle/>
        <a:p>
          <a:endParaRPr lang="fr-BE"/>
        </a:p>
      </dgm:t>
    </dgm:pt>
    <dgm:pt modelId="{BCC2684B-0273-48EE-B6CA-F24251AFBF8E}" type="parTrans" cxnId="{F3F10213-181B-4CBD-B8C8-1CADF76E38ED}">
      <dgm:prSet/>
      <dgm:spPr/>
      <dgm:t>
        <a:bodyPr/>
        <a:lstStyle/>
        <a:p>
          <a:endParaRPr lang="fr-BE"/>
        </a:p>
      </dgm:t>
    </dgm:pt>
    <dgm:pt modelId="{C4E303A0-B11F-4512-A682-6BE1555BDCFB}">
      <dgm:prSet phldrT="[Texte]"/>
      <dgm:spPr/>
      <dgm:t>
        <a:bodyPr/>
        <a:lstStyle/>
        <a:p>
          <a:r>
            <a:rPr lang="fr-BE" dirty="0"/>
            <a:t>18 ans </a:t>
          </a:r>
        </a:p>
      </dgm:t>
    </dgm:pt>
    <dgm:pt modelId="{53182DBB-5142-4037-8931-D0D96297ECA4}" type="sibTrans" cxnId="{A536D4FE-A39C-419B-A8ED-5C70EDB8D327}">
      <dgm:prSet/>
      <dgm:spPr/>
      <dgm:t>
        <a:bodyPr/>
        <a:lstStyle/>
        <a:p>
          <a:endParaRPr lang="fr-BE"/>
        </a:p>
      </dgm:t>
    </dgm:pt>
    <dgm:pt modelId="{257123A0-0FF2-4E29-9974-79C2437334C9}" type="parTrans" cxnId="{A536D4FE-A39C-419B-A8ED-5C70EDB8D327}">
      <dgm:prSet/>
      <dgm:spPr/>
      <dgm:t>
        <a:bodyPr/>
        <a:lstStyle/>
        <a:p>
          <a:endParaRPr lang="fr-BE"/>
        </a:p>
      </dgm:t>
    </dgm:pt>
    <dgm:pt modelId="{F08DAC8C-5D88-4C09-A14F-A597427D71E3}" type="pres">
      <dgm:prSet presAssocID="{2C08B1C6-75BB-4FF4-B06A-8A0738A202C0}" presName="Name0" presStyleCnt="0">
        <dgm:presLayoutVars>
          <dgm:dir/>
          <dgm:resizeHandles val="exact"/>
        </dgm:presLayoutVars>
      </dgm:prSet>
      <dgm:spPr/>
    </dgm:pt>
    <dgm:pt modelId="{AC77DC4C-6A4F-4410-BC23-2B274978D193}" type="pres">
      <dgm:prSet presAssocID="{C4E303A0-B11F-4512-A682-6BE1555BDCFB}" presName="parTxOnly" presStyleLbl="node1" presStyleIdx="0" presStyleCnt="2" custScaleX="36407" custScaleY="19092" custLinFactNeighborX="2061" custLinFactNeighborY="10396">
        <dgm:presLayoutVars>
          <dgm:bulletEnabled val="1"/>
        </dgm:presLayoutVars>
      </dgm:prSet>
      <dgm:spPr/>
    </dgm:pt>
    <dgm:pt modelId="{8EBB7B04-D892-4C2B-949C-4CEFCF8C45BE}" type="pres">
      <dgm:prSet presAssocID="{53182DBB-5142-4037-8931-D0D96297ECA4}" presName="parSpace" presStyleCnt="0"/>
      <dgm:spPr/>
    </dgm:pt>
    <dgm:pt modelId="{93780952-9C50-4334-9ADE-9BFA0F22CE96}" type="pres">
      <dgm:prSet presAssocID="{2BFBB622-19A0-4430-85A2-B5D80CA4D553}" presName="parTxOnly" presStyleLbl="node1" presStyleIdx="1" presStyleCnt="2" custScaleX="41557" custScaleY="19801" custLinFactNeighborX="90178" custLinFactNeighborY="9329">
        <dgm:presLayoutVars>
          <dgm:bulletEnabled val="1"/>
        </dgm:presLayoutVars>
      </dgm:prSet>
      <dgm:spPr/>
    </dgm:pt>
  </dgm:ptLst>
  <dgm:cxnLst>
    <dgm:cxn modelId="{F3F10213-181B-4CBD-B8C8-1CADF76E38ED}" srcId="{2C08B1C6-75BB-4FF4-B06A-8A0738A202C0}" destId="{2BFBB622-19A0-4430-85A2-B5D80CA4D553}" srcOrd="1" destOrd="0" parTransId="{BCC2684B-0273-48EE-B6CA-F24251AFBF8E}" sibTransId="{DCFEB7E9-FFFB-4E2F-9109-37DA3280FF0B}"/>
    <dgm:cxn modelId="{AA750ECD-5080-479C-B30C-F3B3AB8103B0}" type="presOf" srcId="{2BFBB622-19A0-4430-85A2-B5D80CA4D553}" destId="{93780952-9C50-4334-9ADE-9BFA0F22CE96}" srcOrd="0" destOrd="0" presId="urn:microsoft.com/office/officeart/2005/8/layout/hChevron3"/>
    <dgm:cxn modelId="{165690E2-0374-4512-80B0-E4757E220DF0}" type="presOf" srcId="{2C08B1C6-75BB-4FF4-B06A-8A0738A202C0}" destId="{F08DAC8C-5D88-4C09-A14F-A597427D71E3}" srcOrd="0" destOrd="0" presId="urn:microsoft.com/office/officeart/2005/8/layout/hChevron3"/>
    <dgm:cxn modelId="{7C523EF5-E13B-45F9-BE96-AEF64A9570BC}" type="presOf" srcId="{C4E303A0-B11F-4512-A682-6BE1555BDCFB}" destId="{AC77DC4C-6A4F-4410-BC23-2B274978D193}" srcOrd="0" destOrd="0" presId="urn:microsoft.com/office/officeart/2005/8/layout/hChevron3"/>
    <dgm:cxn modelId="{A536D4FE-A39C-419B-A8ED-5C70EDB8D327}" srcId="{2C08B1C6-75BB-4FF4-B06A-8A0738A202C0}" destId="{C4E303A0-B11F-4512-A682-6BE1555BDCFB}" srcOrd="0" destOrd="0" parTransId="{257123A0-0FF2-4E29-9974-79C2437334C9}" sibTransId="{53182DBB-5142-4037-8931-D0D96297ECA4}"/>
    <dgm:cxn modelId="{6CCB1CD5-7A15-4232-BF32-56605CBF2CC0}" type="presParOf" srcId="{F08DAC8C-5D88-4C09-A14F-A597427D71E3}" destId="{AC77DC4C-6A4F-4410-BC23-2B274978D193}" srcOrd="0" destOrd="0" presId="urn:microsoft.com/office/officeart/2005/8/layout/hChevron3"/>
    <dgm:cxn modelId="{87D59A39-1E4A-4458-ACDE-AE2E9F8BDAFB}" type="presParOf" srcId="{F08DAC8C-5D88-4C09-A14F-A597427D71E3}" destId="{8EBB7B04-D892-4C2B-949C-4CEFCF8C45BE}" srcOrd="1" destOrd="0" presId="urn:microsoft.com/office/officeart/2005/8/layout/hChevron3"/>
    <dgm:cxn modelId="{085D95FA-4F8B-4CFE-871B-EAFA23FD1494}" type="presParOf" srcId="{F08DAC8C-5D88-4C09-A14F-A597427D71E3}" destId="{93780952-9C50-4334-9ADE-9BFA0F22CE96}"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BED00-FEE1-4A5A-9F5C-39441DC14F58}">
      <dsp:nvSpPr>
        <dsp:cNvPr id="0" name=""/>
        <dsp:cNvSpPr/>
      </dsp:nvSpPr>
      <dsp:spPr>
        <a:xfrm>
          <a:off x="365867" y="750207"/>
          <a:ext cx="2856630" cy="635882"/>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Minimum 14 ans mais est encouragé 15 ou 16</a:t>
          </a:r>
        </a:p>
      </dsp:txBody>
      <dsp:txXfrm>
        <a:off x="365867" y="750207"/>
        <a:ext cx="2697660" cy="635882"/>
      </dsp:txXfrm>
    </dsp:sp>
    <dsp:sp modelId="{E2500DB1-9057-4749-8F8C-0DFEFBDA9FAA}">
      <dsp:nvSpPr>
        <dsp:cNvPr id="0" name=""/>
        <dsp:cNvSpPr/>
      </dsp:nvSpPr>
      <dsp:spPr>
        <a:xfrm>
          <a:off x="3024078" y="776687"/>
          <a:ext cx="3432073" cy="625934"/>
        </a:xfrm>
        <a:prstGeom prst="chevron">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Âge minimal de la responsabilité pénale </a:t>
          </a:r>
        </a:p>
      </dsp:txBody>
      <dsp:txXfrm>
        <a:off x="3337045" y="776687"/>
        <a:ext cx="2806139" cy="625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DC4C-6A4F-4410-BC23-2B274978D193}">
      <dsp:nvSpPr>
        <dsp:cNvPr id="0" name=""/>
        <dsp:cNvSpPr/>
      </dsp:nvSpPr>
      <dsp:spPr>
        <a:xfrm>
          <a:off x="1727473" y="3346160"/>
          <a:ext cx="2934742" cy="615597"/>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fr-BE" sz="3000" kern="1200" dirty="0"/>
            <a:t>18 ans </a:t>
          </a:r>
        </a:p>
      </dsp:txBody>
      <dsp:txXfrm>
        <a:off x="1727473" y="3346160"/>
        <a:ext cx="2780843" cy="615597"/>
      </dsp:txXfrm>
    </dsp:sp>
    <dsp:sp modelId="{93780952-9C50-4334-9ADE-9BFA0F22CE96}">
      <dsp:nvSpPr>
        <dsp:cNvPr id="0" name=""/>
        <dsp:cNvSpPr/>
      </dsp:nvSpPr>
      <dsp:spPr>
        <a:xfrm>
          <a:off x="4470639" y="3300326"/>
          <a:ext cx="3349880" cy="638457"/>
        </a:xfrm>
        <a:prstGeom prst="chevron">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BE" sz="3000" kern="1200" dirty="0"/>
            <a:t>Majorité pénale</a:t>
          </a:r>
        </a:p>
      </dsp:txBody>
      <dsp:txXfrm>
        <a:off x="4789868" y="3300326"/>
        <a:ext cx="2711423" cy="63845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16284-40F6-4A01-AA40-38042513B618}" type="datetimeFigureOut">
              <a:rPr lang="en-GB" smtClean="0"/>
              <a:t>22/03/2023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ACC37-97C7-425A-A602-9EF8C4296756}" type="slidenum">
              <a:rPr lang="en-GB" smtClean="0"/>
              <a:t>‹N°›</a:t>
            </a:fld>
            <a:endParaRPr lang="en-GB"/>
          </a:p>
        </p:txBody>
      </p:sp>
    </p:spTree>
    <p:extLst>
      <p:ext uri="{BB962C8B-B14F-4D97-AF65-F5344CB8AC3E}">
        <p14:creationId xmlns:p14="http://schemas.microsoft.com/office/powerpoint/2010/main" val="173787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a:t>
            </a:fld>
            <a:endParaRPr lang="fr-BE">
              <a:solidFill>
                <a:prstClr val="black"/>
              </a:solidFill>
            </a:endParaRPr>
          </a:p>
        </p:txBody>
      </p:sp>
    </p:spTree>
    <p:extLst>
      <p:ext uri="{BB962C8B-B14F-4D97-AF65-F5344CB8AC3E}">
        <p14:creationId xmlns:p14="http://schemas.microsoft.com/office/powerpoint/2010/main" val="332577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a:solidFill>
                  <a:schemeClr val="tx1"/>
                </a:solidFill>
                <a:effectLst/>
                <a:latin typeface="+mn-lt"/>
                <a:ea typeface="+mn-ea"/>
                <a:cs typeface="+mn-cs"/>
              </a:rPr>
              <a:t>Par « enfant », il faut entendre toute personne de moins de 18 ans; </a:t>
            </a:r>
            <a:endParaRPr lang="fr-FR" dirty="0"/>
          </a:p>
          <a:p>
            <a:r>
              <a:rPr lang="fr-FR" sz="1200" b="0" kern="1200" dirty="0">
                <a:solidFill>
                  <a:schemeClr val="tx1"/>
                </a:solidFill>
                <a:effectLst/>
                <a:latin typeface="+mn-lt"/>
                <a:ea typeface="+mn-ea"/>
                <a:cs typeface="+mn-cs"/>
              </a:rPr>
              <a:t>Par «parent», il faut entendre la ou les personne(s) </a:t>
            </a:r>
            <a:r>
              <a:rPr lang="fr-FR" sz="1200" b="0" kern="1200" dirty="0" err="1">
                <a:solidFill>
                  <a:schemeClr val="tx1"/>
                </a:solidFill>
                <a:effectLst/>
                <a:latin typeface="+mn-lt"/>
                <a:ea typeface="+mn-ea"/>
                <a:cs typeface="+mn-cs"/>
              </a:rPr>
              <a:t>détenant</a:t>
            </a:r>
            <a:r>
              <a:rPr lang="fr-FR" sz="1200" b="0" kern="1200" dirty="0">
                <a:solidFill>
                  <a:schemeClr val="tx1"/>
                </a:solidFill>
                <a:effectLst/>
                <a:latin typeface="+mn-lt"/>
                <a:ea typeface="+mn-ea"/>
                <a:cs typeface="+mn-cs"/>
              </a:rPr>
              <a:t> la </a:t>
            </a:r>
            <a:r>
              <a:rPr lang="fr-FR" sz="1200" b="0" kern="1200" dirty="0" err="1">
                <a:solidFill>
                  <a:schemeClr val="tx1"/>
                </a:solidFill>
                <a:effectLst/>
                <a:latin typeface="+mn-lt"/>
                <a:ea typeface="+mn-ea"/>
                <a:cs typeface="+mn-cs"/>
              </a:rPr>
              <a:t>responsabilite</a:t>
            </a:r>
            <a:r>
              <a:rPr lang="fr-FR" sz="1200" b="0" kern="1200" dirty="0">
                <a:solidFill>
                  <a:schemeClr val="tx1"/>
                </a:solidFill>
                <a:effectLst/>
                <a:latin typeface="+mn-lt"/>
                <a:ea typeface="+mn-ea"/>
                <a:cs typeface="+mn-cs"/>
              </a:rPr>
              <a:t>́ parentale, </a:t>
            </a:r>
            <a:r>
              <a:rPr lang="fr-FR" sz="1200" b="0" kern="1200" dirty="0" err="1">
                <a:solidFill>
                  <a:schemeClr val="tx1"/>
                </a:solidFill>
                <a:effectLst/>
                <a:latin typeface="+mn-lt"/>
                <a:ea typeface="+mn-ea"/>
                <a:cs typeface="+mn-cs"/>
              </a:rPr>
              <a:t>conformément</a:t>
            </a:r>
            <a:r>
              <a:rPr lang="fr-FR" sz="1200" b="0" kern="1200" dirty="0">
                <a:solidFill>
                  <a:schemeClr val="tx1"/>
                </a:solidFill>
                <a:effectLst/>
                <a:latin typeface="+mn-lt"/>
                <a:ea typeface="+mn-ea"/>
                <a:cs typeface="+mn-cs"/>
              </a:rPr>
              <a:t> à la </a:t>
            </a:r>
            <a:r>
              <a:rPr lang="fr-FR" sz="1200" b="0" kern="1200" dirty="0" err="1">
                <a:solidFill>
                  <a:schemeClr val="tx1"/>
                </a:solidFill>
                <a:effectLst/>
                <a:latin typeface="+mn-lt"/>
                <a:ea typeface="+mn-ea"/>
                <a:cs typeface="+mn-cs"/>
              </a:rPr>
              <a:t>législation</a:t>
            </a:r>
            <a:r>
              <a:rPr lang="fr-FR" sz="1200" b="0" kern="1200" dirty="0">
                <a:solidFill>
                  <a:schemeClr val="tx1"/>
                </a:solidFill>
                <a:effectLst/>
                <a:latin typeface="+mn-lt"/>
                <a:ea typeface="+mn-ea"/>
                <a:cs typeface="+mn-cs"/>
              </a:rPr>
              <a:t> nationale. Lorsque le(s) parent(s) est/sont absent(s) ou ne </a:t>
            </a:r>
            <a:r>
              <a:rPr lang="fr-FR" sz="1200" b="0" kern="1200" dirty="0" err="1">
                <a:solidFill>
                  <a:schemeClr val="tx1"/>
                </a:solidFill>
                <a:effectLst/>
                <a:latin typeface="+mn-lt"/>
                <a:ea typeface="+mn-ea"/>
                <a:cs typeface="+mn-cs"/>
              </a:rPr>
              <a:t>détien</a:t>
            </a:r>
            <a:r>
              <a:rPr lang="fr-FR" sz="1200" b="0" kern="1200" dirty="0">
                <a:solidFill>
                  <a:schemeClr val="tx1"/>
                </a:solidFill>
                <a:effectLst/>
                <a:latin typeface="+mn-lt"/>
                <a:ea typeface="+mn-ea"/>
                <a:cs typeface="+mn-cs"/>
              </a:rPr>
              <a:t>(</a:t>
            </a:r>
            <a:r>
              <a:rPr lang="fr-FR" sz="1200" b="0" kern="1200" dirty="0" err="1">
                <a:solidFill>
                  <a:schemeClr val="tx1"/>
                </a:solidFill>
                <a:effectLst/>
                <a:latin typeface="+mn-lt"/>
                <a:ea typeface="+mn-ea"/>
                <a:cs typeface="+mn-cs"/>
              </a:rPr>
              <a:t>nen</a:t>
            </a:r>
            <a:r>
              <a:rPr lang="fr-FR" sz="1200" b="0" kern="1200" dirty="0">
                <a:solidFill>
                  <a:schemeClr val="tx1"/>
                </a:solidFill>
                <a:effectLst/>
                <a:latin typeface="+mn-lt"/>
                <a:ea typeface="+mn-ea"/>
                <a:cs typeface="+mn-cs"/>
              </a:rPr>
              <a:t>)</a:t>
            </a:r>
            <a:r>
              <a:rPr lang="fr-FR" sz="1200" b="0" kern="1200" dirty="0" err="1">
                <a:solidFill>
                  <a:schemeClr val="tx1"/>
                </a:solidFill>
                <a:effectLst/>
                <a:latin typeface="+mn-lt"/>
                <a:ea typeface="+mn-ea"/>
                <a:cs typeface="+mn-cs"/>
              </a:rPr>
              <a:t>t</a:t>
            </a:r>
            <a:r>
              <a:rPr lang="fr-FR" sz="1200" b="0" kern="1200" dirty="0">
                <a:solidFill>
                  <a:schemeClr val="tx1"/>
                </a:solidFill>
                <a:effectLst/>
                <a:latin typeface="+mn-lt"/>
                <a:ea typeface="+mn-ea"/>
                <a:cs typeface="+mn-cs"/>
              </a:rPr>
              <a:t> plus la </a:t>
            </a:r>
            <a:r>
              <a:rPr lang="fr-FR" sz="1200" b="0" kern="1200" dirty="0" err="1">
                <a:solidFill>
                  <a:schemeClr val="tx1"/>
                </a:solidFill>
                <a:effectLst/>
                <a:latin typeface="+mn-lt"/>
                <a:ea typeface="+mn-ea"/>
                <a:cs typeface="+mn-cs"/>
              </a:rPr>
              <a:t>responsabilite</a:t>
            </a:r>
            <a:r>
              <a:rPr lang="fr-FR" sz="1200" b="0" kern="1200" dirty="0">
                <a:solidFill>
                  <a:schemeClr val="tx1"/>
                </a:solidFill>
                <a:effectLst/>
                <a:latin typeface="+mn-lt"/>
                <a:ea typeface="+mn-ea"/>
                <a:cs typeface="+mn-cs"/>
              </a:rPr>
              <a:t>́ parentale, il peut s’agir du tuteur ou du </a:t>
            </a:r>
            <a:r>
              <a:rPr lang="fr-FR" sz="1200" b="0" kern="1200" dirty="0" err="1">
                <a:solidFill>
                  <a:schemeClr val="tx1"/>
                </a:solidFill>
                <a:effectLst/>
                <a:latin typeface="+mn-lt"/>
                <a:ea typeface="+mn-ea"/>
                <a:cs typeface="+mn-cs"/>
              </a:rPr>
              <a:t>représentant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légal</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désigne</a:t>
            </a:r>
            <a:r>
              <a:rPr lang="fr-FR" sz="1200" b="0" kern="1200" dirty="0">
                <a:solidFill>
                  <a:schemeClr val="tx1"/>
                </a:solidFill>
                <a:effectLst/>
                <a:latin typeface="+mn-lt"/>
                <a:ea typeface="+mn-ea"/>
                <a:cs typeface="+mn-cs"/>
              </a:rPr>
              <a:t>́ ; </a:t>
            </a: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310441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Présenter</a:t>
            </a:r>
            <a:r>
              <a:rPr lang="en-US" dirty="0"/>
              <a:t> les 5 </a:t>
            </a:r>
            <a:r>
              <a:rPr lang="en-US" dirty="0" err="1"/>
              <a:t>principes</a:t>
            </a:r>
            <a:r>
              <a:rPr lang="en-US" dirty="0"/>
              <a:t> </a:t>
            </a:r>
            <a:r>
              <a:rPr lang="en-US" dirty="0" err="1"/>
              <a:t>fondamentaux</a:t>
            </a:r>
            <a:r>
              <a:rPr lang="en-US" dirty="0"/>
              <a:t> des </a:t>
            </a:r>
            <a:r>
              <a:rPr lang="en-US" dirty="0" err="1"/>
              <a:t>lignes</a:t>
            </a:r>
            <a:r>
              <a:rPr lang="en-US" dirty="0"/>
              <a:t> directrices du Conseil de </a:t>
            </a:r>
            <a:r>
              <a:rPr lang="en-US" dirty="0" err="1"/>
              <a:t>l’Europe</a:t>
            </a:r>
            <a:r>
              <a:rPr lang="en-US" baseline="0" dirty="0"/>
              <a:t>. (</a:t>
            </a:r>
            <a:r>
              <a:rPr lang="en-US" baseline="0" dirty="0" err="1"/>
              <a:t>CoE</a:t>
            </a:r>
            <a:r>
              <a:rPr lang="en-US" baseline="0" dirty="0"/>
              <a:t> Guidelines pages 17 to 19).</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lignes directrices s’appuient sur les principes existants consacrés par les instruments cités dans le préambule ainsi que par la jurisprudence de la Cour européenne des droits de l’homme. </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Ces principes sont développés de manière plus approfondie dans les parties ci-après et s’appliquent à tous les chapitres des présentes lignes directrices.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 Participation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a:t>
            </a:r>
            <a:r>
              <a:rPr lang="fr-FR" sz="1200" kern="1200" dirty="0">
                <a:solidFill>
                  <a:schemeClr val="tx1"/>
                </a:solidFill>
                <a:effectLst/>
                <a:latin typeface="+mn-lt"/>
                <a:ea typeface="+mn-ea"/>
                <a:cs typeface="+mn-cs"/>
              </a:rPr>
              <a:t>Le droit de chaque enfant d’être informé de ses droits, d’avoir un accès approprié à la justice, d’être consulté et entendu dans les procédures le concernant directement ou indirectement devrait être respecté. Cela inclut la prise en considération de l’avis de l’enfant, compte tenu de sa maturité et de ses éventuelles difficultés de communication, de sorte que sa participation ait un sens. </a:t>
            </a:r>
          </a:p>
          <a:p>
            <a:r>
              <a:rPr lang="fr-FR" sz="1200" b="1" kern="1200" dirty="0">
                <a:solidFill>
                  <a:schemeClr val="tx1"/>
                </a:solidFill>
                <a:effectLst/>
                <a:latin typeface="+mn-lt"/>
                <a:ea typeface="+mn-ea"/>
                <a:cs typeface="+mn-cs"/>
              </a:rPr>
              <a:t>2. </a:t>
            </a:r>
            <a:r>
              <a:rPr lang="fr-FR" sz="1200" kern="1200" dirty="0">
                <a:solidFill>
                  <a:schemeClr val="tx1"/>
                </a:solidFill>
                <a:effectLst/>
                <a:latin typeface="+mn-lt"/>
                <a:ea typeface="+mn-ea"/>
                <a:cs typeface="+mn-cs"/>
              </a:rPr>
              <a:t>Les enfants devraient être considérés et traités en tant que titulaires à part entière de leurs droits et devraient être habilités à les exercer tous d’une manière qui reconnaisse leur discernement et selon les circonstances de l’espèce.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B. Intérêt supérieur de l’enfant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Etats membres devraient garantir la mise en œuvre effective du droit des enfants à ce que leur intérêt supérieur prime sur toute autre considération dans toutes les affaires les concernant directement ou indirectement. </a:t>
            </a:r>
            <a:br>
              <a:rPr lang="fr-FR" sz="1200" b="1"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Lors de l’évaluation de l’intérêt supérieur de l’enfant concerné directement ou indirectement : </a:t>
            </a:r>
            <a:br>
              <a:rPr lang="fr-FR" sz="1200" b="1"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ses points de vue et avis devraient être dûment pris en considération ; </a:t>
            </a:r>
            <a:br>
              <a:rPr lang="fr-FR" sz="1200" b="1"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b. </a:t>
            </a:r>
            <a:r>
              <a:rPr lang="fr-FR" sz="1200" kern="1200" dirty="0">
                <a:solidFill>
                  <a:schemeClr val="tx1"/>
                </a:solidFill>
                <a:effectLst/>
                <a:latin typeface="+mn-lt"/>
                <a:ea typeface="+mn-ea"/>
                <a:cs typeface="+mn-cs"/>
              </a:rPr>
              <a:t>tous ses autres droits, tels que le droit à la dignité, à la liberté et à l’égalité de traitement devraient être respectés en toutes circonstances ; </a:t>
            </a:r>
          </a:p>
          <a:p>
            <a:r>
              <a:rPr lang="fr-FR" sz="1200" i="1" kern="1200" dirty="0">
                <a:solidFill>
                  <a:schemeClr val="tx1"/>
                </a:solidFill>
                <a:effectLst/>
                <a:latin typeface="+mn-lt"/>
                <a:ea typeface="+mn-ea"/>
                <a:cs typeface="+mn-cs"/>
              </a:rPr>
              <a:t>c. </a:t>
            </a:r>
            <a:r>
              <a:rPr lang="fr-FR" sz="1200" kern="1200" dirty="0">
                <a:solidFill>
                  <a:schemeClr val="tx1"/>
                </a:solidFill>
                <a:effectLst/>
                <a:latin typeface="+mn-lt"/>
                <a:ea typeface="+mn-ea"/>
                <a:cs typeface="+mn-cs"/>
              </a:rPr>
              <a:t>une approche globale devrait être adoptée par toutes les autorités concernées de manière à tenir dûment compte de tous les intérêts en jeu, notamment du bien-être psychologique et physique, et des intérêts juridiques, sociaux et économiques de l’enfant. </a:t>
            </a:r>
          </a:p>
          <a:p>
            <a:r>
              <a:rPr lang="fr-FR" sz="1200" b="1" kern="1200" dirty="0">
                <a:solidFill>
                  <a:schemeClr val="tx1"/>
                </a:solidFill>
                <a:effectLst/>
                <a:latin typeface="+mn-lt"/>
                <a:ea typeface="+mn-ea"/>
                <a:cs typeface="+mn-cs"/>
              </a:rPr>
              <a:t>3. </a:t>
            </a:r>
            <a:r>
              <a:rPr lang="fr-FR" sz="1200" kern="1200" dirty="0">
                <a:solidFill>
                  <a:schemeClr val="tx1"/>
                </a:solidFill>
                <a:effectLst/>
                <a:latin typeface="+mn-lt"/>
                <a:ea typeface="+mn-ea"/>
                <a:cs typeface="+mn-cs"/>
              </a:rPr>
              <a:t>L’intérêt supérieur de tous les enfants concernés par une même procédure ou affaire devrait être évalué séparément et mis en balance afin de concilier d’éventuels intérêts divergents des enfants. </a:t>
            </a:r>
          </a:p>
          <a:p>
            <a:r>
              <a:rPr lang="fr-FR" sz="1200" b="1" kern="1200" dirty="0">
                <a:solidFill>
                  <a:schemeClr val="tx1"/>
                </a:solidFill>
                <a:effectLst/>
                <a:latin typeface="+mn-lt"/>
                <a:ea typeface="+mn-ea"/>
                <a:cs typeface="+mn-cs"/>
              </a:rPr>
              <a:t>4. </a:t>
            </a:r>
            <a:r>
              <a:rPr lang="fr-FR" sz="1200" kern="1200" dirty="0">
                <a:solidFill>
                  <a:schemeClr val="tx1"/>
                </a:solidFill>
                <a:effectLst/>
                <a:latin typeface="+mn-lt"/>
                <a:ea typeface="+mn-ea"/>
                <a:cs typeface="+mn-cs"/>
              </a:rPr>
              <a:t>Bien que les décisions finales relèvent en dernier ressort de la compétence et de la responsabilité des autorités judiciaires, les Etats membres devraient, le cas échéant, s’efforcer de manière concertée de mettre en place des approches multidisciplinaires destinées à évaluer l’intérêt supérieur des enfants dans les procédures les concernant directement.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C. Dignité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enfants devraient être traités avec attention, sensibilité, équité et respect tout au long de la procédure ou de l’affaire, en accordant une attention particulière à leur situation personnelle, leur bien- être et leurs besoins spécifiques, et en respectant pleinement leur intégrité physique et psychologique. Un tel traitement devrait leur être appliqué quelle que soit la manière dont ils sont entrés en contact avec le système judiciaire, non judiciaire ou d’autres actions, et quel que soit leur statut ou leur capacité juridique dans la procédure ou l’affaire.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enfants ne peuvent être soumis à la torture ni à des peines ou traitements inhumains ou dégradants.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 Protection contre la discrimination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droits des enfants doivent être protégés de toute discrimination, fondée notamment sur le sexe, la race, la couleur ou l’origine ethnique, l’âge, la langue, la religion, les opinions politiques ou autres, l’origine nationale ou sociale, le milieu socio-économique, le statut du ou des parent(s), l’appartenance à une minorité nationale, la fortune, la naissance, l’orientation sexuelle, l’identité de genre ou toute autre situation. </a:t>
            </a:r>
          </a:p>
          <a:p>
            <a:r>
              <a:rPr lang="fr-FR" sz="1200" kern="1200" dirty="0">
                <a:solidFill>
                  <a:schemeClr val="tx1"/>
                </a:solidFill>
                <a:effectLst/>
                <a:latin typeface="+mn-lt"/>
                <a:ea typeface="+mn-ea"/>
                <a:cs typeface="+mn-cs"/>
              </a:rPr>
              <a:t>Une protection et une assistance spéciales peuvent être accordées aux enfants les plus vulnérables, tels que les enfants migrants, réfugiés et demandeurs d’asile, les enfants non accompagnés, les enfants handicapés, les enfants sans abri, les enfants des rues, les enfants Roms et les enfants placés en institution. </a:t>
            </a:r>
          </a:p>
          <a:p>
            <a:r>
              <a:rPr lang="fr-FR" sz="1200" kern="1200" dirty="0">
                <a:solidFill>
                  <a:schemeClr val="tx1"/>
                </a:solidFill>
                <a:effectLst/>
                <a:latin typeface="+mn-lt"/>
                <a:ea typeface="+mn-ea"/>
                <a:cs typeface="+mn-cs"/>
              </a:rPr>
              <a:t>Lignes directrices du Comité des Ministres du Conseil de l’Europe sur une justice adaptée aux enfants </a:t>
            </a:r>
          </a:p>
          <a:p>
            <a:r>
              <a:rPr lang="fr-FR" sz="1200" kern="1200" dirty="0">
                <a:solidFill>
                  <a:schemeClr val="tx1"/>
                </a:solidFill>
                <a:effectLst/>
                <a:latin typeface="+mn-lt"/>
                <a:ea typeface="+mn-ea"/>
                <a:cs typeface="+mn-cs"/>
              </a:rPr>
              <a:t>Lignes directrices du Comité des Ministres du Conseil de l’Europe sur une justice adaptée aux enfants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E. Primauté du droit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a:t>
            </a:r>
            <a:r>
              <a:rPr lang="fr-FR" sz="1200" kern="1200" dirty="0">
                <a:solidFill>
                  <a:schemeClr val="tx1"/>
                </a:solidFill>
                <a:effectLst/>
                <a:latin typeface="+mn-lt"/>
                <a:ea typeface="+mn-ea"/>
                <a:cs typeface="+mn-cs"/>
              </a:rPr>
              <a:t>Le principe de la primauté du droit devrait s’appliquer pleinement aux enfants, tout comme il s’applique aux adultes. </a:t>
            </a:r>
          </a:p>
          <a:p>
            <a:r>
              <a:rPr lang="fr-FR" sz="1200" b="1" kern="1200" dirty="0">
                <a:solidFill>
                  <a:schemeClr val="tx1"/>
                </a:solidFill>
                <a:effectLst/>
                <a:latin typeface="+mn-lt"/>
                <a:ea typeface="+mn-ea"/>
                <a:cs typeface="+mn-cs"/>
              </a:rPr>
              <a:t>2. </a:t>
            </a:r>
            <a:r>
              <a:rPr lang="fr-FR" sz="1200" kern="1200" dirty="0">
                <a:solidFill>
                  <a:schemeClr val="tx1"/>
                </a:solidFill>
                <a:effectLst/>
                <a:latin typeface="+mn-lt"/>
                <a:ea typeface="+mn-ea"/>
                <a:cs typeface="+mn-cs"/>
              </a:rPr>
              <a:t>Tous les éléments des garanties procédurales, tels que les principes de légalité et de proportionnalité, la présomption d’innocence, le droit à un procès équitable, le droit à un conseil juridique, le droit d’accès aux tribunaux et le droit de recours, devraient être garantis aux enfants tout comme ils le sont aux adultes et ne devraient pas être minimisés ou refusés sous prétexte de l’intérêt supérieur de l’enfant. Cela s’applique à toutes les procédures judiciaires, non judiciaires et administratives. </a:t>
            </a:r>
          </a:p>
          <a:p>
            <a:r>
              <a:rPr lang="fr-FR" sz="1200" b="1" kern="1200" dirty="0">
                <a:solidFill>
                  <a:schemeClr val="tx1"/>
                </a:solidFill>
                <a:effectLst/>
                <a:latin typeface="+mn-lt"/>
                <a:ea typeface="+mn-ea"/>
                <a:cs typeface="+mn-cs"/>
              </a:rPr>
              <a:t>3. </a:t>
            </a:r>
            <a:r>
              <a:rPr lang="fr-FR" sz="1200" kern="1200" dirty="0">
                <a:solidFill>
                  <a:schemeClr val="tx1"/>
                </a:solidFill>
                <a:effectLst/>
                <a:latin typeface="+mn-lt"/>
                <a:ea typeface="+mn-ea"/>
                <a:cs typeface="+mn-cs"/>
              </a:rPr>
              <a:t>Les enfants devraient avoir le droit à un accès approprié aux mécanismes de recours indépendants et effectifs.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216238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 </a:t>
            </a:r>
            <a:r>
              <a:rPr lang="en-US" dirty="0" err="1"/>
              <a:t>éléments</a:t>
            </a:r>
            <a:r>
              <a:rPr lang="en-US" dirty="0"/>
              <a:t> </a:t>
            </a:r>
            <a:r>
              <a:rPr lang="en-US" dirty="0" err="1"/>
              <a:t>généraux</a:t>
            </a:r>
            <a:r>
              <a:rPr lang="en-US" dirty="0"/>
              <a:t> </a:t>
            </a:r>
            <a:r>
              <a:rPr lang="en-US" dirty="0" err="1"/>
              <a:t>d'une</a:t>
            </a:r>
            <a:r>
              <a:rPr lang="en-US" dirty="0"/>
              <a:t> justice </a:t>
            </a:r>
            <a:r>
              <a:rPr lang="en-US" dirty="0" err="1"/>
              <a:t>adaptée</a:t>
            </a:r>
            <a:r>
              <a:rPr lang="en-US" dirty="0"/>
              <a:t> aux enfants </a:t>
            </a:r>
            <a:r>
              <a:rPr lang="en-US" dirty="0" err="1"/>
              <a:t>sont</a:t>
            </a:r>
            <a:r>
              <a:rPr lang="en-US" dirty="0"/>
              <a:t> </a:t>
            </a:r>
            <a:r>
              <a:rPr lang="en-US" dirty="0" err="1"/>
              <a:t>présentés</a:t>
            </a:r>
            <a:r>
              <a:rPr lang="en-US" dirty="0"/>
              <a:t> de la page 20 </a:t>
            </a:r>
            <a:r>
              <a:rPr lang="en-US" dirty="0" err="1"/>
              <a:t>à</a:t>
            </a:r>
            <a:r>
              <a:rPr lang="en-US" dirty="0"/>
              <a:t> 24 des </a:t>
            </a:r>
            <a:r>
              <a:rPr lang="en-US" dirty="0" err="1"/>
              <a:t>Lignes</a:t>
            </a:r>
            <a:r>
              <a:rPr lang="en-US" dirty="0"/>
              <a:t> directrices. </a:t>
            </a:r>
            <a:r>
              <a:rPr lang="en-US" dirty="0" err="1"/>
              <a:t>Ces</a:t>
            </a:r>
            <a:r>
              <a:rPr lang="en-US" dirty="0"/>
              <a:t> </a:t>
            </a:r>
            <a:r>
              <a:rPr lang="en-US" dirty="0" err="1"/>
              <a:t>éléments</a:t>
            </a:r>
            <a:r>
              <a:rPr lang="en-US" dirty="0"/>
              <a:t> </a:t>
            </a:r>
            <a:r>
              <a:rPr lang="en-US" dirty="0" err="1"/>
              <a:t>sont</a:t>
            </a:r>
            <a:r>
              <a:rPr lang="en-US" dirty="0"/>
              <a:t> </a:t>
            </a:r>
            <a:r>
              <a:rPr lang="en-US" dirty="0" err="1"/>
              <a:t>applicables</a:t>
            </a:r>
            <a:r>
              <a:rPr lang="en-US" dirty="0"/>
              <a:t> </a:t>
            </a:r>
            <a:r>
              <a:rPr lang="en-US" dirty="0" err="1"/>
              <a:t>à</a:t>
            </a:r>
            <a:r>
              <a:rPr lang="en-US" dirty="0"/>
              <a:t> </a:t>
            </a:r>
            <a:r>
              <a:rPr lang="en-US" dirty="0" err="1"/>
              <a:t>chaque</a:t>
            </a:r>
            <a:r>
              <a:rPr lang="en-US" dirty="0"/>
              <a:t> étape de la </a:t>
            </a:r>
            <a:r>
              <a:rPr lang="en-US" dirty="0" err="1"/>
              <a:t>procédure</a:t>
            </a:r>
            <a:r>
              <a:rPr lang="en-US" dirty="0"/>
              <a:t> et </a:t>
            </a:r>
            <a:r>
              <a:rPr lang="en-US" dirty="0" err="1"/>
              <a:t>même</a:t>
            </a:r>
            <a:r>
              <a:rPr lang="en-US" dirty="0"/>
              <a:t> </a:t>
            </a:r>
            <a:r>
              <a:rPr lang="en-US" dirty="0" err="1"/>
              <a:t>avant</a:t>
            </a:r>
            <a:r>
              <a:rPr lang="en-US" dirty="0"/>
              <a:t> et après. </a:t>
            </a:r>
            <a:r>
              <a:rPr lang="en-US" dirty="0" err="1"/>
              <a:t>Vous</a:t>
            </a:r>
            <a:r>
              <a:rPr lang="en-US" dirty="0"/>
              <a:t> </a:t>
            </a:r>
            <a:r>
              <a:rPr lang="en-US" dirty="0" err="1"/>
              <a:t>pouvez</a:t>
            </a:r>
            <a:r>
              <a:rPr lang="en-US" dirty="0"/>
              <a:t> </a:t>
            </a:r>
            <a:r>
              <a:rPr lang="en-US" dirty="0" err="1"/>
              <a:t>choisir</a:t>
            </a:r>
            <a:r>
              <a:rPr lang="en-US" dirty="0"/>
              <a:t> de </a:t>
            </a:r>
            <a:r>
              <a:rPr lang="en-US" dirty="0" err="1"/>
              <a:t>présenter</a:t>
            </a:r>
            <a:r>
              <a:rPr lang="en-US" dirty="0"/>
              <a:t> </a:t>
            </a:r>
            <a:r>
              <a:rPr lang="en-US" dirty="0" err="1"/>
              <a:t>certains</a:t>
            </a:r>
            <a:r>
              <a:rPr lang="en-US" dirty="0"/>
              <a:t> </a:t>
            </a:r>
            <a:r>
              <a:rPr lang="en-US" dirty="0" err="1"/>
              <a:t>d'entre</a:t>
            </a:r>
            <a:r>
              <a:rPr lang="en-US" dirty="0"/>
              <a:t> </a:t>
            </a:r>
            <a:r>
              <a:rPr lang="en-US" dirty="0" err="1"/>
              <a:t>eux</a:t>
            </a:r>
            <a:r>
              <a:rPr lang="en-US" dirty="0"/>
              <a:t> sur la base de </a:t>
            </a:r>
            <a:r>
              <a:rPr lang="en-US" dirty="0" err="1"/>
              <a:t>leur</a:t>
            </a:r>
            <a:r>
              <a:rPr lang="en-US" dirty="0"/>
              <a:t> description dans les </a:t>
            </a:r>
            <a:r>
              <a:rPr lang="en-US" dirty="0" err="1"/>
              <a:t>lignes</a:t>
            </a:r>
            <a:r>
              <a:rPr lang="en-US" dirty="0"/>
              <a:t> directrices, </a:t>
            </a:r>
            <a:r>
              <a:rPr lang="en-US" dirty="0" err="1"/>
              <a:t>ceux</a:t>
            </a:r>
            <a:r>
              <a:rPr lang="en-US" dirty="0"/>
              <a:t> qui </a:t>
            </a:r>
            <a:r>
              <a:rPr lang="en-US" dirty="0" err="1"/>
              <a:t>figurent</a:t>
            </a:r>
            <a:r>
              <a:rPr lang="en-US" dirty="0"/>
              <a:t> sur la diapositive </a:t>
            </a:r>
            <a:r>
              <a:rPr lang="en-US" dirty="0" err="1"/>
              <a:t>sont</a:t>
            </a:r>
            <a:r>
              <a:rPr lang="en-US" dirty="0"/>
              <a:t> </a:t>
            </a:r>
            <a:r>
              <a:rPr lang="en-US" dirty="0" err="1"/>
              <a:t>une</a:t>
            </a:r>
            <a:r>
              <a:rPr lang="en-US" dirty="0"/>
              <a:t> suggestion.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210686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Demander </a:t>
            </a:r>
            <a:r>
              <a:rPr lang="en-US" baseline="0" dirty="0" err="1"/>
              <a:t>à</a:t>
            </a:r>
            <a:r>
              <a:rPr lang="en-US" baseline="0" dirty="0"/>
              <a:t> </a:t>
            </a:r>
            <a:r>
              <a:rPr lang="en-US" baseline="0" dirty="0" err="1"/>
              <a:t>chaque</a:t>
            </a:r>
            <a:r>
              <a:rPr lang="en-US" baseline="0" dirty="0"/>
              <a:t> </a:t>
            </a:r>
            <a:r>
              <a:rPr lang="en-US" baseline="0" dirty="0" err="1"/>
              <a:t>groupe</a:t>
            </a:r>
            <a:r>
              <a:rPr lang="en-US" baseline="0" dirty="0"/>
              <a:t> : </a:t>
            </a:r>
            <a:r>
              <a:rPr lang="en-US" baseline="0" dirty="0" err="1"/>
              <a:t>Selon</a:t>
            </a:r>
            <a:r>
              <a:rPr lang="en-US" baseline="0" dirty="0"/>
              <a:t> </a:t>
            </a:r>
            <a:r>
              <a:rPr lang="en-US" baseline="0" dirty="0" err="1"/>
              <a:t>vous</a:t>
            </a:r>
            <a:r>
              <a:rPr lang="en-US" baseline="0" dirty="0"/>
              <a:t>, </a:t>
            </a:r>
            <a:r>
              <a:rPr lang="fr-FR" sz="1200" baseline="0" dirty="0"/>
              <a:t>q</a:t>
            </a:r>
            <a:r>
              <a:rPr lang="fr-FR" sz="1200" dirty="0"/>
              <a:t>uelles recommandations sont énoncées par les lignes directrices en amont de la procédure judiciaire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49642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Lignes</a:t>
            </a:r>
            <a:r>
              <a:rPr lang="en-US" baseline="0" dirty="0"/>
              <a:t> directrices 23 – 26  sur la justice </a:t>
            </a:r>
            <a:r>
              <a:rPr lang="en-US" baseline="0" dirty="0" err="1"/>
              <a:t>adaptée</a:t>
            </a:r>
            <a:r>
              <a:rPr lang="en-US" baseline="0" dirty="0"/>
              <a:t> aux enfants </a:t>
            </a:r>
            <a:r>
              <a:rPr lang="en-US" baseline="0" dirty="0" err="1"/>
              <a:t>avant</a:t>
            </a:r>
            <a:r>
              <a:rPr lang="en-US" baseline="0" dirty="0"/>
              <a:t> la </a:t>
            </a:r>
            <a:r>
              <a:rPr lang="en-US" baseline="0" dirty="0" err="1"/>
              <a:t>procédure</a:t>
            </a:r>
            <a:r>
              <a:rPr lang="en-US" baseline="0" dirty="0"/>
              <a:t> </a:t>
            </a:r>
            <a:r>
              <a:rPr lang="en-US" baseline="0" dirty="0" err="1"/>
              <a:t>judiciaire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fr-FR" sz="1200" kern="1200" dirty="0">
                <a:solidFill>
                  <a:schemeClr val="tx1"/>
                </a:solidFill>
                <a:effectLst/>
                <a:latin typeface="+mn-lt"/>
                <a:ea typeface="+mn-ea"/>
                <a:cs typeface="+mn-cs"/>
              </a:rPr>
              <a:t>23. L’âge minimal de la responsabilité pénale ne devrait pas être trop bas et devrait être établi par la loi.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24. Les solutions de remplacement aux procédures judiciaires telles que la médiation, la déjudiciarisation et les modes alternatifs de règlement des litiges devraient être encouragées dès lors qu’elles peuvent servir au mieux l’intérêt supérieur de l’enfant. Le recours préalable à ces solutions de remplacement ne devrait pas être utilisé pour faire obstacle à l’accès de l’enfant à la justice.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25. Les enfants devraient être parfaitement informés et consultés sur la possibilité d’avoir recours soit à une procédure judiciaire, soit à un dispositif externe au cadre judiciaire. Ces informations devraient également porter sur les conséquences possibles de chaque option. Sur la base d’informations appropriées, aussi bien juridiques que d’une autre nature, le choix devrait être donné de recourir soit à une procédure judiciaire, soit à une autre solution lorsqu’il en existe une. Les enfants devraient avoir la possibilité d’obtenir des conseils juridiques et d’autres formes d’assistance afin de juger de la pertinence et de l’opportunité des autres solutions proposées. Le point de vue de l’enfant devrait être pris en compte au moment de prendre une telle décision.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26. Les solutions de remplacement aux procédures judiciaires devraient offrir un niveau équivalent de garanties juridiques. Le respect des droits de l’enfant, tel que décrit dans les présentes lignes directrices et dans l’ensemble des instruments juridiques pertinents relatifs aux droits de l’enfant, devrait être garanti dans la même mesure dans les procédures judiciaires et non judiciaires.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260041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Lignes</a:t>
            </a:r>
            <a:r>
              <a:rPr lang="en-US" baseline="0" dirty="0"/>
              <a:t> directrices 23 – 26  sur la justice </a:t>
            </a:r>
            <a:r>
              <a:rPr lang="en-US" baseline="0" dirty="0" err="1"/>
              <a:t>adaptée</a:t>
            </a:r>
            <a:r>
              <a:rPr lang="en-US" baseline="0" dirty="0"/>
              <a:t> aux enfants </a:t>
            </a:r>
            <a:r>
              <a:rPr lang="en-US" baseline="0" dirty="0" err="1"/>
              <a:t>avant</a:t>
            </a:r>
            <a:r>
              <a:rPr lang="en-US" baseline="0" dirty="0"/>
              <a:t> la procedure </a:t>
            </a:r>
            <a:r>
              <a:rPr lang="en-US" baseline="0" dirty="0" err="1"/>
              <a:t>judiciaire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fr-FR" sz="1200" kern="1200" dirty="0">
                <a:solidFill>
                  <a:schemeClr val="tx1"/>
                </a:solidFill>
                <a:effectLst/>
                <a:latin typeface="+mn-lt"/>
                <a:ea typeface="+mn-ea"/>
                <a:cs typeface="+mn-cs"/>
              </a:rPr>
              <a:t>23. L’âge minimal de la responsabilité pénale ne devrait pas être trop bas et devrait être établi par la loi.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24. Les solutions de remplacement aux procédures judiciaires telles que la médiation, la déjudiciarisation et les modes alternatifs de règlement des litiges devraient être encouragées dès lors qu’elles peuvent servir au mieux l’intérêt supérieur de l’enfant. Le recours préalable à ces solutions de remplacement ne devrait pas être utilisé pour faire obstacle à l’accès de l’enfant à la justice.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25. Les enfants devraient être parfaitement informés et consultés sur la possibilité d’avoir recours soit à une procédure judiciaire, soit à un dispositif externe au cadre judiciaire. Ces informations devraient également porter sur les conséquences possibles de chaque option. Sur la base d’informations appropriées, aussi bien juridiques que d’une autre nature, le choix devrait être donné de recourir soit à une procédure judiciaire, soit à une autre solution lorsqu’il en existe une. Les enfants devraient avoir la possibilité d’obtenir des conseils juridiques et d’autres formes d’assistance afin de juger de la pertinence et de l’opportunité des autres solutions proposées. Le point de vue de l’enfant devrait être pris en compte au moment de prendre une telle décision.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26. Les solutions de remplacement aux procédures judiciaires devraient offrir un niveau équivalent de garanties juridiques. Le respect des droits de l’enfant, tel que décrit dans les présentes lignes directrices et dans l’ensemble des instruments juridiques pertinents relatifs aux droits de l’enfant, devrait être garanti dans la même mesure dans les procédures judiciaires et non judiciaires.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109471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133006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Présentez</a:t>
            </a:r>
            <a:r>
              <a:rPr lang="en-US" baseline="0" dirty="0"/>
              <a:t> les </a:t>
            </a:r>
            <a:r>
              <a:rPr lang="en-US" baseline="0" dirty="0" err="1"/>
              <a:t>mesures</a:t>
            </a:r>
            <a:r>
              <a:rPr lang="en-US" baseline="0" dirty="0"/>
              <a:t> que les </a:t>
            </a:r>
            <a:r>
              <a:rPr lang="en-US" baseline="0" dirty="0" err="1"/>
              <a:t>Lignes</a:t>
            </a:r>
            <a:r>
              <a:rPr lang="en-US" baseline="0" dirty="0"/>
              <a:t> directrices </a:t>
            </a:r>
            <a:r>
              <a:rPr lang="en-US" baseline="0" dirty="0" err="1"/>
              <a:t>prévoient</a:t>
            </a:r>
            <a:r>
              <a:rPr lang="en-US" baseline="0" dirty="0"/>
              <a:t> pour les enfants et la police sur la base des </a:t>
            </a:r>
            <a:r>
              <a:rPr lang="en-US" baseline="0" dirty="0" err="1"/>
              <a:t>informations</a:t>
            </a:r>
            <a:r>
              <a:rPr lang="en-US" baseline="0" dirty="0"/>
              <a:t> </a:t>
            </a:r>
            <a:r>
              <a:rPr lang="en-US" baseline="0" dirty="0" err="1"/>
              <a:t>contenues</a:t>
            </a:r>
            <a:r>
              <a:rPr lang="en-US" baseline="0" dirty="0"/>
              <a:t> dans les </a:t>
            </a:r>
            <a:r>
              <a:rPr lang="en-US" baseline="0" dirty="0" err="1"/>
              <a:t>Lignes</a:t>
            </a:r>
            <a:r>
              <a:rPr lang="en-US" baseline="0" dirty="0"/>
              <a:t> directrices, pages 25 et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t>
            </a:r>
          </a:p>
          <a:p>
            <a:r>
              <a:rPr lang="en-US" sz="1200" kern="1200" baseline="0" dirty="0">
                <a:solidFill>
                  <a:schemeClr val="tx1"/>
                </a:solidFill>
                <a:effectLst/>
                <a:latin typeface="+mn-lt"/>
                <a:ea typeface="+mn-ea"/>
                <a:cs typeface="+mn-cs"/>
              </a:rPr>
              <a:t>27. </a:t>
            </a:r>
            <a:r>
              <a:rPr lang="fr-FR" sz="1200" kern="1200" dirty="0">
                <a:solidFill>
                  <a:schemeClr val="tx1"/>
                </a:solidFill>
                <a:effectLst/>
                <a:latin typeface="+mn-lt"/>
                <a:ea typeface="+mn-ea"/>
                <a:cs typeface="+mn-cs"/>
              </a:rPr>
              <a:t>La police devrait respecter les droits individuels et la dignité de tous les enfants, et prendre en considération leur vulnérabilité, c’est-à-dire tenir compte de leur âge et de leur maturité, ainsi que des besoins particuliers des enfants ayant un handicap physique ou mental, ou des difficultés de communication.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28. Lorsqu’un enfant est arrêté par la police, il devrait être informé d’une manière et dans un langage adapté à son âge et à son niveau de compréhension des raisons pour lesquelles il a été placé en garde à vue. Les enfants devraient avoir accès à un avocat et avoir la possibilité de contacter leurs parents ou une personne en qui ils ont confiance.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29. Sauf dans des circonstances exceptionnelles, le(s) parent(s) devrai(en)</a:t>
            </a:r>
            <a:r>
              <a:rPr lang="fr-FR" sz="1200" b="0" kern="1200" dirty="0" err="1">
                <a:solidFill>
                  <a:schemeClr val="tx1"/>
                </a:solidFill>
                <a:effectLst/>
                <a:latin typeface="+mn-lt"/>
                <a:ea typeface="+mn-ea"/>
                <a:cs typeface="+mn-cs"/>
              </a:rPr>
              <a:t>t</a:t>
            </a:r>
            <a:r>
              <a:rPr lang="fr-FR" sz="1200" b="0" kern="1200" dirty="0">
                <a:solidFill>
                  <a:schemeClr val="tx1"/>
                </a:solidFill>
                <a:effectLst/>
                <a:latin typeface="+mn-lt"/>
                <a:ea typeface="+mn-ea"/>
                <a:cs typeface="+mn-cs"/>
              </a:rPr>
              <a:t> être informé(s) de la présence de l’enfant au poste de police ainsi que des détails de la raison du placement en garde à vue de l’enfant, et être priés de se rendre au poste de police. </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30. Un enfant placé en garde à vue ne devrait pas être interrogé sur un acte délictueux ou tenu de faire ou de signer une déclaration portant sur son implication, sauf en présence d’un avocat ou d’un des parents de l’enfant ou, si aucun parent n’est disponible, d’un autre adulte en qui l’enfant a confiance. Le parent ou cette personne peut être exclu(e) s’il ou elle est soupçonné(e) d’avoir participé à l’acte délictueux ou s’il présente un comportement susceptible d’entraver la justice. </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31. La police devrait veiller, autant que possible, à ce qu’aucun enfant placé en garde à vue ne soit détenu avec des adultes. </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32. Les autorités devraient s’assurer que les enfants placés en garde à vue le sont dans des conditions sûres et appropriées à leurs besoins. </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33. Dans les Etats membres où cela relève de leur mandat, les procureurs devraient s’assurer que des approches adaptées aux enfants sont utilisées tout au long de la phase d’enquête.  » </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266381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Demander </a:t>
            </a:r>
            <a:r>
              <a:rPr lang="en-US" baseline="0" dirty="0" err="1"/>
              <a:t>à</a:t>
            </a:r>
            <a:r>
              <a:rPr lang="en-US" baseline="0" dirty="0"/>
              <a:t> </a:t>
            </a:r>
            <a:r>
              <a:rPr lang="en-US" baseline="0" dirty="0" err="1"/>
              <a:t>chaque</a:t>
            </a:r>
            <a:r>
              <a:rPr lang="en-US" baseline="0" dirty="0"/>
              <a:t> </a:t>
            </a:r>
            <a:r>
              <a:rPr lang="en-US" baseline="0" dirty="0" err="1"/>
              <a:t>groupe</a:t>
            </a:r>
            <a:r>
              <a:rPr lang="en-US" baseline="0" dirty="0"/>
              <a:t> : </a:t>
            </a:r>
            <a:r>
              <a:rPr lang="en-US" baseline="0" dirty="0" err="1"/>
              <a:t>Selon</a:t>
            </a:r>
            <a:r>
              <a:rPr lang="en-US" baseline="0" dirty="0"/>
              <a:t> </a:t>
            </a:r>
            <a:r>
              <a:rPr lang="en-US" baseline="0" dirty="0" err="1"/>
              <a:t>vous</a:t>
            </a:r>
            <a:r>
              <a:rPr lang="en-US" baseline="0" dirty="0"/>
              <a:t>, </a:t>
            </a:r>
            <a:r>
              <a:rPr lang="fr-FR" sz="1200" b="0" baseline="0" dirty="0"/>
              <a:t>q</a:t>
            </a:r>
            <a:r>
              <a:rPr lang="fr-FR" sz="1200" b="0" dirty="0"/>
              <a:t>ue prévoient les lignes directrices pendant la procédure judiciaire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377246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 la base des </a:t>
            </a:r>
            <a:r>
              <a:rPr lang="en-US" dirty="0" err="1"/>
              <a:t>informations</a:t>
            </a:r>
            <a:r>
              <a:rPr lang="en-US" dirty="0"/>
              <a:t> </a:t>
            </a:r>
            <a:r>
              <a:rPr lang="en-US" dirty="0" err="1"/>
              <a:t>contenues</a:t>
            </a:r>
            <a:r>
              <a:rPr lang="en-US" dirty="0"/>
              <a:t> dans les Directives, pages 26 </a:t>
            </a:r>
            <a:r>
              <a:rPr lang="en-US" dirty="0" err="1"/>
              <a:t>à</a:t>
            </a:r>
            <a:r>
              <a:rPr lang="en-US" dirty="0"/>
              <a:t> 31, </a:t>
            </a:r>
            <a:r>
              <a:rPr lang="en-US" dirty="0" err="1"/>
              <a:t>présentez</a:t>
            </a:r>
            <a:r>
              <a:rPr lang="en-US" dirty="0"/>
              <a:t> les 6 </a:t>
            </a:r>
            <a:r>
              <a:rPr lang="en-US" dirty="0" err="1"/>
              <a:t>principaux</a:t>
            </a:r>
            <a:r>
              <a:rPr lang="en-US" dirty="0"/>
              <a:t> </a:t>
            </a:r>
            <a:r>
              <a:rPr lang="en-US" dirty="0" err="1"/>
              <a:t>domaines</a:t>
            </a:r>
            <a:r>
              <a:rPr lang="en-US" dirty="0"/>
              <a:t> de la justice </a:t>
            </a:r>
            <a:r>
              <a:rPr lang="en-US" dirty="0" err="1"/>
              <a:t>adaptée</a:t>
            </a:r>
            <a:r>
              <a:rPr lang="en-US" dirty="0"/>
              <a:t> aux enfants pendant la </a:t>
            </a:r>
            <a:r>
              <a:rPr lang="en-US" dirty="0" err="1"/>
              <a:t>procédure</a:t>
            </a:r>
            <a:r>
              <a:rPr lang="en-US" dirty="0"/>
              <a:t>. </a:t>
            </a:r>
            <a:r>
              <a:rPr lang="en-US" dirty="0" err="1"/>
              <a:t>Concentrez-vous</a:t>
            </a:r>
            <a:r>
              <a:rPr lang="en-US" dirty="0"/>
              <a:t> sur 2 </a:t>
            </a:r>
            <a:r>
              <a:rPr lang="en-US" dirty="0" err="1"/>
              <a:t>ou</a:t>
            </a:r>
            <a:r>
              <a:rPr lang="en-US" dirty="0"/>
              <a:t> 3 </a:t>
            </a:r>
            <a:r>
              <a:rPr lang="en-US" dirty="0" err="1"/>
              <a:t>domaines</a:t>
            </a:r>
            <a:r>
              <a:rPr lang="en-US" dirty="0"/>
              <a:t>.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315440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noProof="0" dirty="0"/>
              <a:t>Ce module a pour objectif de: </a:t>
            </a:r>
          </a:p>
          <a:p>
            <a:r>
              <a:rPr lang="fr-FR" baseline="0" noProof="0" dirty="0"/>
              <a:t>- Présenter les lignes directrices du Conseil de l'Europe sur une justice adaptée aux enfants, leurs principes et la manière de les mettre en œuvre pendant la procédure ;</a:t>
            </a:r>
          </a:p>
          <a:p>
            <a:r>
              <a:rPr lang="fr-FR" baseline="0" noProof="0" dirty="0"/>
              <a:t> - Expliquer comment mettre en œuvre ces principes dans la pratique des avocats avec les enfants en conflit avec la loi.</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a:t>
            </a:fld>
            <a:endParaRPr lang="fr-BE">
              <a:solidFill>
                <a:prstClr val="black"/>
              </a:solidFill>
            </a:endParaRPr>
          </a:p>
        </p:txBody>
      </p:sp>
    </p:spTree>
    <p:extLst>
      <p:ext uri="{BB962C8B-B14F-4D97-AF65-F5344CB8AC3E}">
        <p14:creationId xmlns:p14="http://schemas.microsoft.com/office/powerpoint/2010/main" val="94808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t>
            </a:r>
            <a:r>
              <a:rPr lang="fr-FR" sz="1200" kern="1200" dirty="0">
                <a:solidFill>
                  <a:schemeClr val="tx1"/>
                </a:solidFill>
                <a:effectLst/>
                <a:latin typeface="+mn-lt"/>
                <a:ea typeface="+mn-ea"/>
                <a:cs typeface="+mn-cs"/>
              </a:rPr>
              <a:t>1. </a:t>
            </a:r>
            <a:r>
              <a:rPr lang="fr-FR" sz="1200" kern="1200" dirty="0" err="1">
                <a:solidFill>
                  <a:schemeClr val="tx1"/>
                </a:solidFill>
                <a:effectLst/>
                <a:latin typeface="+mn-lt"/>
                <a:ea typeface="+mn-ea"/>
                <a:cs typeface="+mn-cs"/>
              </a:rPr>
              <a:t>Accès</a:t>
            </a:r>
            <a:r>
              <a:rPr lang="fr-FR" sz="1200" kern="1200" dirty="0">
                <a:solidFill>
                  <a:schemeClr val="tx1"/>
                </a:solidFill>
                <a:effectLst/>
                <a:latin typeface="+mn-lt"/>
                <a:ea typeface="+mn-ea"/>
                <a:cs typeface="+mn-cs"/>
              </a:rPr>
              <a:t> au tribunal et à la </a:t>
            </a:r>
            <a:r>
              <a:rPr lang="fr-FR" sz="1200" kern="1200" dirty="0" err="1">
                <a:solidFill>
                  <a:schemeClr val="tx1"/>
                </a:solidFill>
                <a:effectLst/>
                <a:latin typeface="+mn-lt"/>
                <a:ea typeface="+mn-ea"/>
                <a:cs typeface="+mn-cs"/>
              </a:rPr>
              <a:t>procédure</a:t>
            </a:r>
            <a:r>
              <a:rPr lang="fr-FR" sz="1200" kern="1200" dirty="0">
                <a:solidFill>
                  <a:schemeClr val="tx1"/>
                </a:solidFill>
                <a:effectLst/>
                <a:latin typeface="+mn-lt"/>
                <a:ea typeface="+mn-ea"/>
                <a:cs typeface="+mn-cs"/>
              </a:rPr>
              <a:t> judiciaire </a:t>
            </a:r>
            <a:endParaRPr lang="fr-FR" dirty="0"/>
          </a:p>
          <a:p>
            <a:r>
              <a:rPr lang="fr-FR" sz="1200" b="1" kern="1200" dirty="0">
                <a:solidFill>
                  <a:schemeClr val="tx1"/>
                </a:solidFill>
                <a:effectLst/>
                <a:latin typeface="+mn-lt"/>
                <a:ea typeface="+mn-ea"/>
                <a:cs typeface="+mn-cs"/>
              </a:rPr>
              <a:t>34. </a:t>
            </a:r>
            <a:r>
              <a:rPr lang="fr-FR" sz="1200" b="0" kern="1200" dirty="0">
                <a:solidFill>
                  <a:schemeClr val="tx1"/>
                </a:solidFill>
                <a:effectLst/>
                <a:latin typeface="+mn-lt"/>
                <a:ea typeface="+mn-ea"/>
                <a:cs typeface="+mn-cs"/>
              </a:rPr>
              <a:t>En tant que titulaires de droits, les enfants devraient avoir </a:t>
            </a:r>
            <a:r>
              <a:rPr lang="fr-FR" sz="1200" b="0" kern="1200" dirty="0" err="1">
                <a:solidFill>
                  <a:schemeClr val="tx1"/>
                </a:solidFill>
                <a:effectLst/>
                <a:latin typeface="+mn-lt"/>
                <a:ea typeface="+mn-ea"/>
                <a:cs typeface="+mn-cs"/>
              </a:rPr>
              <a:t>accès</a:t>
            </a:r>
            <a:r>
              <a:rPr lang="fr-FR" sz="1200" b="0" kern="1200" dirty="0">
                <a:solidFill>
                  <a:schemeClr val="tx1"/>
                </a:solidFill>
                <a:effectLst/>
                <a:latin typeface="+mn-lt"/>
                <a:ea typeface="+mn-ea"/>
                <a:cs typeface="+mn-cs"/>
              </a:rPr>
              <a:t> à des voies de recours pour exercer effectivement leurs droits ou </a:t>
            </a:r>
            <a:r>
              <a:rPr lang="fr-FR" sz="1200" b="0" kern="1200" dirty="0" err="1">
                <a:solidFill>
                  <a:schemeClr val="tx1"/>
                </a:solidFill>
                <a:effectLst/>
                <a:latin typeface="+mn-lt"/>
                <a:ea typeface="+mn-ea"/>
                <a:cs typeface="+mn-cs"/>
              </a:rPr>
              <a:t>répondre</a:t>
            </a:r>
            <a:r>
              <a:rPr lang="fr-FR" sz="1200" b="0" kern="1200" dirty="0">
                <a:solidFill>
                  <a:schemeClr val="tx1"/>
                </a:solidFill>
                <a:effectLst/>
                <a:latin typeface="+mn-lt"/>
                <a:ea typeface="+mn-ea"/>
                <a:cs typeface="+mn-cs"/>
              </a:rPr>
              <a:t> à une violation de ces droits. Le droit interne devrait faciliter lorsque cela est approprié la </a:t>
            </a:r>
            <a:r>
              <a:rPr lang="fr-FR" sz="1200" b="0" kern="1200" dirty="0" err="1">
                <a:solidFill>
                  <a:schemeClr val="tx1"/>
                </a:solidFill>
                <a:effectLst/>
                <a:latin typeface="+mn-lt"/>
                <a:ea typeface="+mn-ea"/>
                <a:cs typeface="+mn-cs"/>
              </a:rPr>
              <a:t>possibilite</a:t>
            </a:r>
            <a:r>
              <a:rPr lang="fr-FR" sz="1200" b="0" kern="1200" dirty="0">
                <a:solidFill>
                  <a:schemeClr val="tx1"/>
                </a:solidFill>
                <a:effectLst/>
                <a:latin typeface="+mn-lt"/>
                <a:ea typeface="+mn-ea"/>
                <a:cs typeface="+mn-cs"/>
              </a:rPr>
              <a:t>́ d’un </a:t>
            </a:r>
            <a:r>
              <a:rPr lang="fr-FR" sz="1200" b="0" kern="1200" dirty="0" err="1">
                <a:solidFill>
                  <a:schemeClr val="tx1"/>
                </a:solidFill>
                <a:effectLst/>
                <a:latin typeface="+mn-lt"/>
                <a:ea typeface="+mn-ea"/>
                <a:cs typeface="+mn-cs"/>
              </a:rPr>
              <a:t>accès</a:t>
            </a:r>
            <a:r>
              <a:rPr lang="fr-FR" sz="1200" b="0" kern="1200" dirty="0">
                <a:solidFill>
                  <a:schemeClr val="tx1"/>
                </a:solidFill>
                <a:effectLst/>
                <a:latin typeface="+mn-lt"/>
                <a:ea typeface="+mn-ea"/>
                <a:cs typeface="+mn-cs"/>
              </a:rPr>
              <a:t> au tribunal des enfants qui ont une </a:t>
            </a:r>
            <a:r>
              <a:rPr lang="fr-FR" sz="1200" b="0" kern="1200" dirty="0" err="1">
                <a:solidFill>
                  <a:schemeClr val="tx1"/>
                </a:solidFill>
                <a:effectLst/>
                <a:latin typeface="+mn-lt"/>
                <a:ea typeface="+mn-ea"/>
                <a:cs typeface="+mn-cs"/>
              </a:rPr>
              <a:t>compréhension</a:t>
            </a:r>
            <a:r>
              <a:rPr lang="fr-FR" sz="1200" b="0" kern="1200" dirty="0">
                <a:solidFill>
                  <a:schemeClr val="tx1"/>
                </a:solidFill>
                <a:effectLst/>
                <a:latin typeface="+mn-lt"/>
                <a:ea typeface="+mn-ea"/>
                <a:cs typeface="+mn-cs"/>
              </a:rPr>
              <a:t> suffisante de leurs droits et des voies de recours dont ils disposent pour </a:t>
            </a:r>
            <a:r>
              <a:rPr lang="fr-FR" sz="1200" b="0" kern="1200" dirty="0" err="1">
                <a:solidFill>
                  <a:schemeClr val="tx1"/>
                </a:solidFill>
                <a:effectLst/>
                <a:latin typeface="+mn-lt"/>
                <a:ea typeface="+mn-ea"/>
                <a:cs typeface="+mn-cs"/>
              </a:rPr>
              <a:t>protéger</a:t>
            </a:r>
            <a:r>
              <a:rPr lang="fr-FR" sz="1200" b="0" kern="1200" dirty="0">
                <a:solidFill>
                  <a:schemeClr val="tx1"/>
                </a:solidFill>
                <a:effectLst/>
                <a:latin typeface="+mn-lt"/>
                <a:ea typeface="+mn-ea"/>
                <a:cs typeface="+mn-cs"/>
              </a:rPr>
              <a:t> ces droits, en s’appuyant sur des conseils juridiques </a:t>
            </a:r>
            <a:r>
              <a:rPr lang="fr-FR" sz="1200" b="0" kern="1200" dirty="0" err="1">
                <a:solidFill>
                  <a:schemeClr val="tx1"/>
                </a:solidFill>
                <a:effectLst/>
                <a:latin typeface="+mn-lt"/>
                <a:ea typeface="+mn-ea"/>
                <a:cs typeface="+mn-cs"/>
              </a:rPr>
              <a:t>adéquats</a:t>
            </a:r>
            <a:r>
              <a:rPr lang="fr-FR" sz="1200" b="0" kern="1200" dirty="0">
                <a:solidFill>
                  <a:schemeClr val="tx1"/>
                </a:solidFill>
                <a:effectLst/>
                <a:latin typeface="+mn-lt"/>
                <a:ea typeface="+mn-ea"/>
                <a:cs typeface="+mn-cs"/>
              </a:rPr>
              <a:t>. </a:t>
            </a:r>
            <a:endParaRPr lang="fr-FR" dirty="0"/>
          </a:p>
          <a:p>
            <a:r>
              <a:rPr lang="fr-FR" sz="1200" b="1" kern="1200" dirty="0">
                <a:solidFill>
                  <a:schemeClr val="tx1"/>
                </a:solidFill>
                <a:effectLst/>
                <a:latin typeface="+mn-lt"/>
                <a:ea typeface="+mn-ea"/>
                <a:cs typeface="+mn-cs"/>
              </a:rPr>
              <a:t>35. </a:t>
            </a:r>
            <a:r>
              <a:rPr lang="fr-FR" sz="1200" b="0" kern="1200" dirty="0">
                <a:solidFill>
                  <a:schemeClr val="tx1"/>
                </a:solidFill>
                <a:effectLst/>
                <a:latin typeface="+mn-lt"/>
                <a:ea typeface="+mn-ea"/>
                <a:cs typeface="+mn-cs"/>
              </a:rPr>
              <a:t>Tous les obstacles à l’</a:t>
            </a:r>
            <a:r>
              <a:rPr lang="fr-FR" sz="1200" b="0" kern="1200" dirty="0" err="1">
                <a:solidFill>
                  <a:schemeClr val="tx1"/>
                </a:solidFill>
                <a:effectLst/>
                <a:latin typeface="+mn-lt"/>
                <a:ea typeface="+mn-ea"/>
                <a:cs typeface="+mn-cs"/>
              </a:rPr>
              <a:t>accès</a:t>
            </a:r>
            <a:r>
              <a:rPr lang="fr-FR" sz="1200" b="0" kern="1200" dirty="0">
                <a:solidFill>
                  <a:schemeClr val="tx1"/>
                </a:solidFill>
                <a:effectLst/>
                <a:latin typeface="+mn-lt"/>
                <a:ea typeface="+mn-ea"/>
                <a:cs typeface="+mn-cs"/>
              </a:rPr>
              <a:t> au tribunal, tels que le </a:t>
            </a:r>
            <a:r>
              <a:rPr lang="fr-FR" sz="1200" b="0" kern="1200" dirty="0" err="1">
                <a:solidFill>
                  <a:schemeClr val="tx1"/>
                </a:solidFill>
                <a:effectLst/>
                <a:latin typeface="+mn-lt"/>
                <a:ea typeface="+mn-ea"/>
                <a:cs typeface="+mn-cs"/>
              </a:rPr>
              <a:t>coût</a:t>
            </a:r>
            <a:r>
              <a:rPr lang="fr-FR" sz="1200" b="0" kern="1200" dirty="0">
                <a:solidFill>
                  <a:schemeClr val="tx1"/>
                </a:solidFill>
                <a:effectLst/>
                <a:latin typeface="+mn-lt"/>
                <a:ea typeface="+mn-ea"/>
                <a:cs typeface="+mn-cs"/>
              </a:rPr>
              <a:t> de la </a:t>
            </a:r>
            <a:r>
              <a:rPr lang="fr-FR" sz="1200" b="0" kern="1200" dirty="0" err="1">
                <a:solidFill>
                  <a:schemeClr val="tx1"/>
                </a:solidFill>
                <a:effectLst/>
                <a:latin typeface="+mn-lt"/>
                <a:ea typeface="+mn-ea"/>
                <a:cs typeface="+mn-cs"/>
              </a:rPr>
              <a:t>procédure</a:t>
            </a:r>
            <a:r>
              <a:rPr lang="fr-FR" sz="1200" b="0" kern="1200" dirty="0">
                <a:solidFill>
                  <a:schemeClr val="tx1"/>
                </a:solidFill>
                <a:effectLst/>
                <a:latin typeface="+mn-lt"/>
                <a:ea typeface="+mn-ea"/>
                <a:cs typeface="+mn-cs"/>
              </a:rPr>
              <a:t> ou l’absence de conseil juridique,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supprimés</a:t>
            </a:r>
            <a:r>
              <a:rPr lang="fr-FR" sz="1200" b="0" kern="1200" dirty="0">
                <a:solidFill>
                  <a:schemeClr val="tx1"/>
                </a:solidFill>
                <a:effectLst/>
                <a:latin typeface="+mn-lt"/>
                <a:ea typeface="+mn-ea"/>
                <a:cs typeface="+mn-cs"/>
              </a:rPr>
              <a:t>. </a:t>
            </a:r>
            <a:endParaRPr lang="fr-FR" dirty="0"/>
          </a:p>
          <a:p>
            <a:r>
              <a:rPr lang="fr-FR" sz="1200" b="1" kern="1200" dirty="0">
                <a:solidFill>
                  <a:schemeClr val="tx1"/>
                </a:solidFill>
                <a:effectLst/>
                <a:latin typeface="+mn-lt"/>
                <a:ea typeface="+mn-ea"/>
                <a:cs typeface="+mn-cs"/>
              </a:rPr>
              <a:t>36. </a:t>
            </a:r>
            <a:r>
              <a:rPr lang="fr-FR" sz="1200" b="0" kern="1200" dirty="0">
                <a:solidFill>
                  <a:schemeClr val="tx1"/>
                </a:solidFill>
                <a:effectLst/>
                <a:latin typeface="+mn-lt"/>
                <a:ea typeface="+mn-ea"/>
                <a:cs typeface="+mn-cs"/>
              </a:rPr>
              <a:t>Dans le cas de certaines infractions </a:t>
            </a:r>
            <a:r>
              <a:rPr lang="fr-FR" sz="1200" b="0" kern="1200" dirty="0" err="1">
                <a:solidFill>
                  <a:schemeClr val="tx1"/>
                </a:solidFill>
                <a:effectLst/>
                <a:latin typeface="+mn-lt"/>
                <a:ea typeface="+mn-ea"/>
                <a:cs typeface="+mn-cs"/>
              </a:rPr>
              <a:t>spécifiques</a:t>
            </a:r>
            <a:r>
              <a:rPr lang="fr-FR" sz="1200" b="0" kern="1200" dirty="0">
                <a:solidFill>
                  <a:schemeClr val="tx1"/>
                </a:solidFill>
                <a:effectLst/>
                <a:latin typeface="+mn-lt"/>
                <a:ea typeface="+mn-ea"/>
                <a:cs typeface="+mn-cs"/>
              </a:rPr>
              <a:t> commises à l’encontre d’enfants ou de certains aspects du droit civil ou du droit de la famille, l’</a:t>
            </a:r>
            <a:r>
              <a:rPr lang="fr-FR" sz="1200" b="0" kern="1200" dirty="0" err="1">
                <a:solidFill>
                  <a:schemeClr val="tx1"/>
                </a:solidFill>
                <a:effectLst/>
                <a:latin typeface="+mn-lt"/>
                <a:ea typeface="+mn-ea"/>
                <a:cs typeface="+mn-cs"/>
              </a:rPr>
              <a:t>accès</a:t>
            </a:r>
            <a:r>
              <a:rPr lang="fr-FR" sz="1200" b="0" kern="1200" dirty="0">
                <a:solidFill>
                  <a:schemeClr val="tx1"/>
                </a:solidFill>
                <a:effectLst/>
                <a:latin typeface="+mn-lt"/>
                <a:ea typeface="+mn-ea"/>
                <a:cs typeface="+mn-cs"/>
              </a:rPr>
              <a:t> au tribunal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accordé, le cas </a:t>
            </a:r>
            <a:r>
              <a:rPr lang="fr-FR" sz="1200" b="0" kern="1200" dirty="0" err="1">
                <a:solidFill>
                  <a:schemeClr val="tx1"/>
                </a:solidFill>
                <a:effectLst/>
                <a:latin typeface="+mn-lt"/>
                <a:ea typeface="+mn-ea"/>
                <a:cs typeface="+mn-cs"/>
              </a:rPr>
              <a:t>échéant</a:t>
            </a:r>
            <a:r>
              <a:rPr lang="fr-FR" sz="1200" b="0" kern="1200" dirty="0">
                <a:solidFill>
                  <a:schemeClr val="tx1"/>
                </a:solidFill>
                <a:effectLst/>
                <a:latin typeface="+mn-lt"/>
                <a:ea typeface="+mn-ea"/>
                <a:cs typeface="+mn-cs"/>
              </a:rPr>
              <a:t>, pendant une </a:t>
            </a:r>
            <a:r>
              <a:rPr lang="fr-FR" sz="1200" b="0" kern="1200" dirty="0" err="1">
                <a:solidFill>
                  <a:schemeClr val="tx1"/>
                </a:solidFill>
                <a:effectLst/>
                <a:latin typeface="+mn-lt"/>
                <a:ea typeface="+mn-ea"/>
                <a:cs typeface="+mn-cs"/>
              </a:rPr>
              <a:t>période</a:t>
            </a:r>
            <a:r>
              <a:rPr lang="fr-FR" sz="1200" b="0" kern="1200" dirty="0">
                <a:solidFill>
                  <a:schemeClr val="tx1"/>
                </a:solidFill>
                <a:effectLst/>
                <a:latin typeface="+mn-lt"/>
                <a:ea typeface="+mn-ea"/>
                <a:cs typeface="+mn-cs"/>
              </a:rPr>
              <a:t> de temps </a:t>
            </a:r>
            <a:r>
              <a:rPr lang="fr-FR" sz="1200" b="0" kern="1200" dirty="0" err="1">
                <a:solidFill>
                  <a:schemeClr val="tx1"/>
                </a:solidFill>
                <a:effectLst/>
                <a:latin typeface="+mn-lt"/>
                <a:ea typeface="+mn-ea"/>
                <a:cs typeface="+mn-cs"/>
              </a:rPr>
              <a:t>déterminée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après</a:t>
            </a:r>
            <a:r>
              <a:rPr lang="fr-FR" sz="1200" b="0" kern="1200" dirty="0">
                <a:solidFill>
                  <a:schemeClr val="tx1"/>
                </a:solidFill>
                <a:effectLst/>
                <a:latin typeface="+mn-lt"/>
                <a:ea typeface="+mn-ea"/>
                <a:cs typeface="+mn-cs"/>
              </a:rPr>
              <a:t> que l’enfant ait atteint l’</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de la </a:t>
            </a:r>
            <a:r>
              <a:rPr lang="fr-FR" sz="1200" b="0" kern="1200" dirty="0" err="1">
                <a:solidFill>
                  <a:schemeClr val="tx1"/>
                </a:solidFill>
                <a:effectLst/>
                <a:latin typeface="+mn-lt"/>
                <a:ea typeface="+mn-ea"/>
                <a:cs typeface="+mn-cs"/>
              </a:rPr>
              <a:t>majorite</a:t>
            </a:r>
            <a:r>
              <a:rPr lang="fr-FR" sz="1200" b="0" kern="1200" dirty="0">
                <a:solidFill>
                  <a:schemeClr val="tx1"/>
                </a:solidFill>
                <a:effectLst/>
                <a:latin typeface="+mn-lt"/>
                <a:ea typeface="+mn-ea"/>
                <a:cs typeface="+mn-cs"/>
              </a:rPr>
              <a:t>́. Les Etats membres sont </a:t>
            </a:r>
            <a:r>
              <a:rPr lang="fr-FR" sz="1200" b="0" kern="1200" dirty="0" err="1">
                <a:solidFill>
                  <a:schemeClr val="tx1"/>
                </a:solidFill>
                <a:effectLst/>
                <a:latin typeface="+mn-lt"/>
                <a:ea typeface="+mn-ea"/>
                <a:cs typeface="+mn-cs"/>
              </a:rPr>
              <a:t>encouragés</a:t>
            </a:r>
            <a:r>
              <a:rPr lang="fr-FR" sz="1200" b="0" kern="1200" dirty="0">
                <a:solidFill>
                  <a:schemeClr val="tx1"/>
                </a:solidFill>
                <a:effectLst/>
                <a:latin typeface="+mn-lt"/>
                <a:ea typeface="+mn-ea"/>
                <a:cs typeface="+mn-cs"/>
              </a:rPr>
              <a:t> à </a:t>
            </a:r>
            <a:r>
              <a:rPr lang="fr-FR" sz="1200" b="0" kern="1200" dirty="0" err="1">
                <a:solidFill>
                  <a:schemeClr val="tx1"/>
                </a:solidFill>
                <a:effectLst/>
                <a:latin typeface="+mn-lt"/>
                <a:ea typeface="+mn-ea"/>
                <a:cs typeface="+mn-cs"/>
              </a:rPr>
              <a:t>réexaminer</a:t>
            </a:r>
            <a:r>
              <a:rPr lang="fr-FR" sz="1200" b="0" kern="1200" dirty="0">
                <a:solidFill>
                  <a:schemeClr val="tx1"/>
                </a:solidFill>
                <a:effectLst/>
                <a:latin typeface="+mn-lt"/>
                <a:ea typeface="+mn-ea"/>
                <a:cs typeface="+mn-cs"/>
              </a:rPr>
              <a:t> leurs </a:t>
            </a:r>
            <a:r>
              <a:rPr lang="fr-FR" sz="1200" b="0" kern="1200" dirty="0" err="1">
                <a:solidFill>
                  <a:schemeClr val="tx1"/>
                </a:solidFill>
                <a:effectLst/>
                <a:latin typeface="+mn-lt"/>
                <a:ea typeface="+mn-ea"/>
                <a:cs typeface="+mn-cs"/>
              </a:rPr>
              <a:t>règles</a:t>
            </a:r>
            <a:r>
              <a:rPr lang="fr-FR" sz="1200" b="0" kern="1200" dirty="0">
                <a:solidFill>
                  <a:schemeClr val="tx1"/>
                </a:solidFill>
                <a:effectLst/>
                <a:latin typeface="+mn-lt"/>
                <a:ea typeface="+mn-ea"/>
                <a:cs typeface="+mn-cs"/>
              </a:rPr>
              <a:t> de prescription. </a:t>
            </a: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32166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Conseil et représentation juridiques </a:t>
            </a:r>
          </a:p>
          <a:p>
            <a:endParaRPr lang="fr-FR" dirty="0"/>
          </a:p>
          <a:p>
            <a:r>
              <a:rPr lang="fr-FR" sz="1200" b="1" kern="1200" dirty="0">
                <a:solidFill>
                  <a:schemeClr val="tx1"/>
                </a:solidFill>
                <a:effectLst/>
                <a:latin typeface="+mn-lt"/>
                <a:ea typeface="+mn-ea"/>
                <a:cs typeface="+mn-cs"/>
              </a:rPr>
              <a:t>37. </a:t>
            </a:r>
            <a:r>
              <a:rPr lang="fr-FR" sz="1200" b="0" kern="1200" dirty="0">
                <a:solidFill>
                  <a:schemeClr val="tx1"/>
                </a:solidFill>
                <a:effectLst/>
                <a:latin typeface="+mn-lt"/>
                <a:ea typeface="+mn-ea"/>
                <a:cs typeface="+mn-cs"/>
              </a:rPr>
              <a:t>Les enfants devraient avoir le droit d’être représentés par un avocat en leur propre nom, en particulier dans les procédures où un conflit d’</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est susceptible de survenir entre l’enfant et ses parents ou d’autres parties concernées.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38</a:t>
            </a:r>
            <a:r>
              <a:rPr lang="fr-FR" sz="1200" b="0" kern="1200" dirty="0">
                <a:solidFill>
                  <a:schemeClr val="tx1"/>
                </a:solidFill>
                <a:effectLst/>
                <a:latin typeface="+mn-lt"/>
                <a:ea typeface="+mn-ea"/>
                <a:cs typeface="+mn-cs"/>
              </a:rPr>
              <a:t>. Les enfants devraient avoir accès à une aide judiciaire gratuite, sous les mêmes conditions ou sous des conditions plus indulgentes que pour les adultes.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39. </a:t>
            </a:r>
            <a:r>
              <a:rPr lang="fr-FR" sz="1200" b="0" kern="1200" dirty="0">
                <a:solidFill>
                  <a:schemeClr val="tx1"/>
                </a:solidFill>
                <a:effectLst/>
                <a:latin typeface="+mn-lt"/>
                <a:ea typeface="+mn-ea"/>
                <a:cs typeface="+mn-cs"/>
              </a:rPr>
              <a:t>Les avocats qui représentent des enfants devraient être formés et bien connaitre les droits des enfants et les questions s’y rapportant, suivre des formations régulières et approfondies, et être capables de communiquer avec des enfants en s’adaptant à leur niveau de compréhension.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40.</a:t>
            </a:r>
            <a:r>
              <a:rPr lang="fr-FR" sz="1200" b="0" kern="1200" dirty="0">
                <a:solidFill>
                  <a:schemeClr val="tx1"/>
                </a:solidFill>
                <a:effectLst/>
                <a:latin typeface="+mn-lt"/>
                <a:ea typeface="+mn-ea"/>
                <a:cs typeface="+mn-cs"/>
              </a:rPr>
              <a:t> Les enfants devraient être considérés comme des clients à part entière ayant leurs propres droits, et les avocats qui les représentent devraient mettre en avant l’avis de ces derniers.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41. </a:t>
            </a:r>
            <a:r>
              <a:rPr lang="fr-FR" sz="1200" b="0" kern="1200" dirty="0">
                <a:solidFill>
                  <a:schemeClr val="tx1"/>
                </a:solidFill>
                <a:effectLst/>
                <a:latin typeface="+mn-lt"/>
                <a:ea typeface="+mn-ea"/>
                <a:cs typeface="+mn-cs"/>
              </a:rPr>
              <a:t>Les avocats devraient communiquer à l’enfant toutes les informations et explications </a:t>
            </a:r>
            <a:r>
              <a:rPr lang="fr-FR" sz="1200" b="0" kern="1200" dirty="0" err="1">
                <a:solidFill>
                  <a:schemeClr val="tx1"/>
                </a:solidFill>
                <a:effectLst/>
                <a:latin typeface="+mn-lt"/>
                <a:ea typeface="+mn-ea"/>
                <a:cs typeface="+mn-cs"/>
              </a:rPr>
              <a:t>nécessaires</a:t>
            </a:r>
            <a:r>
              <a:rPr lang="fr-FR" sz="1200" b="0" kern="1200" dirty="0">
                <a:solidFill>
                  <a:schemeClr val="tx1"/>
                </a:solidFill>
                <a:effectLst/>
                <a:latin typeface="+mn-lt"/>
                <a:ea typeface="+mn-ea"/>
                <a:cs typeface="+mn-cs"/>
              </a:rPr>
              <a:t> sur les </a:t>
            </a:r>
            <a:r>
              <a:rPr lang="fr-FR" sz="1200" b="0" kern="1200" dirty="0" err="1">
                <a:solidFill>
                  <a:schemeClr val="tx1"/>
                </a:solidFill>
                <a:effectLst/>
                <a:latin typeface="+mn-lt"/>
                <a:ea typeface="+mn-ea"/>
                <a:cs typeface="+mn-cs"/>
              </a:rPr>
              <a:t>conséquences</a:t>
            </a:r>
            <a:r>
              <a:rPr lang="fr-FR" sz="1200" b="0" kern="1200" dirty="0">
                <a:solidFill>
                  <a:schemeClr val="tx1"/>
                </a:solidFill>
                <a:effectLst/>
                <a:latin typeface="+mn-lt"/>
                <a:ea typeface="+mn-ea"/>
                <a:cs typeface="+mn-cs"/>
              </a:rPr>
              <a:t> possibles de ses points de vue et/ou avis. </a:t>
            </a:r>
            <a:endParaRPr lang="fr-FR" dirty="0"/>
          </a:p>
          <a:p>
            <a:r>
              <a:rPr lang="fr-FR" sz="1200" b="0" kern="1200" dirty="0">
                <a:solidFill>
                  <a:schemeClr val="tx1"/>
                </a:solidFill>
                <a:effectLst/>
                <a:latin typeface="+mn-lt"/>
                <a:ea typeface="+mn-ea"/>
                <a:cs typeface="+mn-cs"/>
              </a:rPr>
              <a:t>En cas de conflit d’</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entre les parents et les enfants, l’</a:t>
            </a:r>
            <a:r>
              <a:rPr lang="fr-FR" sz="1200" b="0" kern="1200" dirty="0" err="1">
                <a:solidFill>
                  <a:schemeClr val="tx1"/>
                </a:solidFill>
                <a:effectLst/>
                <a:latin typeface="+mn-lt"/>
                <a:ea typeface="+mn-ea"/>
                <a:cs typeface="+mn-cs"/>
              </a:rPr>
              <a:t>autorite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compétente</a:t>
            </a:r>
            <a:r>
              <a:rPr lang="fr-FR" sz="1200" b="0" kern="1200" dirty="0">
                <a:solidFill>
                  <a:schemeClr val="tx1"/>
                </a:solidFill>
                <a:effectLst/>
                <a:latin typeface="+mn-lt"/>
                <a:ea typeface="+mn-ea"/>
                <a:cs typeface="+mn-cs"/>
              </a:rPr>
              <a:t> devrait </a:t>
            </a:r>
            <a:r>
              <a:rPr lang="fr-FR" sz="1200" b="0" kern="1200" dirty="0" err="1">
                <a:solidFill>
                  <a:schemeClr val="tx1"/>
                </a:solidFill>
                <a:effectLst/>
                <a:latin typeface="+mn-lt"/>
                <a:ea typeface="+mn-ea"/>
                <a:cs typeface="+mn-cs"/>
              </a:rPr>
              <a:t>désigner</a:t>
            </a:r>
            <a:r>
              <a:rPr lang="fr-FR" sz="1200" b="0" kern="1200" dirty="0">
                <a:solidFill>
                  <a:schemeClr val="tx1"/>
                </a:solidFill>
                <a:effectLst/>
                <a:latin typeface="+mn-lt"/>
                <a:ea typeface="+mn-ea"/>
                <a:cs typeface="+mn-cs"/>
              </a:rPr>
              <a:t> un tuteur </a:t>
            </a:r>
            <a:r>
              <a:rPr lang="fr-FR" sz="1200" b="0" i="1" kern="1200" dirty="0">
                <a:solidFill>
                  <a:schemeClr val="tx1"/>
                </a:solidFill>
                <a:effectLst/>
                <a:latin typeface="+mn-lt"/>
                <a:ea typeface="+mn-ea"/>
                <a:cs typeface="+mn-cs"/>
              </a:rPr>
              <a:t>ad litem </a:t>
            </a:r>
            <a:r>
              <a:rPr lang="fr-FR" sz="1200" b="0" kern="1200" dirty="0">
                <a:solidFill>
                  <a:schemeClr val="tx1"/>
                </a:solidFill>
                <a:effectLst/>
                <a:latin typeface="+mn-lt"/>
                <a:ea typeface="+mn-ea"/>
                <a:cs typeface="+mn-cs"/>
              </a:rPr>
              <a:t>ou un autre </a:t>
            </a:r>
            <a:r>
              <a:rPr lang="fr-FR" sz="1200" b="0" kern="1200" dirty="0" err="1">
                <a:solidFill>
                  <a:schemeClr val="tx1"/>
                </a:solidFill>
                <a:effectLst/>
                <a:latin typeface="+mn-lt"/>
                <a:ea typeface="+mn-ea"/>
                <a:cs typeface="+mn-cs"/>
              </a:rPr>
              <a:t>représentant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indépendant</a:t>
            </a:r>
            <a:r>
              <a:rPr lang="fr-FR" sz="1200" b="0" kern="1200" dirty="0">
                <a:solidFill>
                  <a:schemeClr val="tx1"/>
                </a:solidFill>
                <a:effectLst/>
                <a:latin typeface="+mn-lt"/>
                <a:ea typeface="+mn-ea"/>
                <a:cs typeface="+mn-cs"/>
              </a:rPr>
              <a:t> afin de </a:t>
            </a:r>
            <a:r>
              <a:rPr lang="fr-FR" sz="1200" b="0" kern="1200" dirty="0" err="1">
                <a:solidFill>
                  <a:schemeClr val="tx1"/>
                </a:solidFill>
                <a:effectLst/>
                <a:latin typeface="+mn-lt"/>
                <a:ea typeface="+mn-ea"/>
                <a:cs typeface="+mn-cs"/>
              </a:rPr>
              <a:t>représenter</a:t>
            </a:r>
            <a:r>
              <a:rPr lang="fr-FR" sz="1200" b="0" kern="1200" dirty="0">
                <a:solidFill>
                  <a:schemeClr val="tx1"/>
                </a:solidFill>
                <a:effectLst/>
                <a:latin typeface="+mn-lt"/>
                <a:ea typeface="+mn-ea"/>
                <a:cs typeface="+mn-cs"/>
              </a:rPr>
              <a:t> les points de vue et </a:t>
            </a:r>
            <a:r>
              <a:rPr lang="fr-FR" sz="1200" b="0" kern="1200" dirty="0" err="1">
                <a:solidFill>
                  <a:schemeClr val="tx1"/>
                </a:solidFill>
                <a:effectLst/>
                <a:latin typeface="+mn-lt"/>
                <a:ea typeface="+mn-ea"/>
                <a:cs typeface="+mn-cs"/>
              </a:rPr>
              <a:t>intérêts</a:t>
            </a:r>
            <a:r>
              <a:rPr lang="fr-FR" sz="1200" b="0" kern="1200" dirty="0">
                <a:solidFill>
                  <a:schemeClr val="tx1"/>
                </a:solidFill>
                <a:effectLst/>
                <a:latin typeface="+mn-lt"/>
                <a:ea typeface="+mn-ea"/>
                <a:cs typeface="+mn-cs"/>
              </a:rPr>
              <a:t> de l’enfant. </a:t>
            </a:r>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Une </a:t>
            </a:r>
            <a:r>
              <a:rPr lang="fr-FR" sz="1200" b="0" kern="1200" dirty="0" err="1">
                <a:solidFill>
                  <a:schemeClr val="tx1"/>
                </a:solidFill>
                <a:effectLst/>
                <a:latin typeface="+mn-lt"/>
                <a:ea typeface="+mn-ea"/>
                <a:cs typeface="+mn-cs"/>
              </a:rPr>
              <a:t>représentation</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adéquate</a:t>
            </a:r>
            <a:r>
              <a:rPr lang="fr-FR" sz="1200" b="0" kern="1200" dirty="0">
                <a:solidFill>
                  <a:schemeClr val="tx1"/>
                </a:solidFill>
                <a:effectLst/>
                <a:latin typeface="+mn-lt"/>
                <a:ea typeface="+mn-ea"/>
                <a:cs typeface="+mn-cs"/>
              </a:rPr>
              <a:t> et le droit d’</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représente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indépendamment</a:t>
            </a:r>
            <a:r>
              <a:rPr lang="fr-FR" sz="1200" b="0" kern="1200" dirty="0">
                <a:solidFill>
                  <a:schemeClr val="tx1"/>
                </a:solidFill>
                <a:effectLst/>
                <a:latin typeface="+mn-lt"/>
                <a:ea typeface="+mn-ea"/>
                <a:cs typeface="+mn-cs"/>
              </a:rPr>
              <a:t> des parents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garantis, notamment dans les </a:t>
            </a:r>
            <a:r>
              <a:rPr lang="fr-FR" sz="1200" b="0" kern="1200" dirty="0" err="1">
                <a:solidFill>
                  <a:schemeClr val="tx1"/>
                </a:solidFill>
                <a:effectLst/>
                <a:latin typeface="+mn-lt"/>
                <a:ea typeface="+mn-ea"/>
                <a:cs typeface="+mn-cs"/>
              </a:rPr>
              <a:t>procédures</a:t>
            </a:r>
            <a:r>
              <a:rPr lang="fr-FR" sz="1200" b="0" kern="1200" dirty="0">
                <a:solidFill>
                  <a:schemeClr val="tx1"/>
                </a:solidFill>
                <a:effectLst/>
                <a:latin typeface="+mn-lt"/>
                <a:ea typeface="+mn-ea"/>
                <a:cs typeface="+mn-cs"/>
              </a:rPr>
              <a:t> où les parents, les membres de la famille ou les personnes qui s’occupaient de l’enfant sont les auteurs </a:t>
            </a:r>
            <a:r>
              <a:rPr lang="fr-FR" sz="1200" b="0" kern="1200" dirty="0" err="1">
                <a:solidFill>
                  <a:schemeClr val="tx1"/>
                </a:solidFill>
                <a:effectLst/>
                <a:latin typeface="+mn-lt"/>
                <a:ea typeface="+mn-ea"/>
                <a:cs typeface="+mn-cs"/>
              </a:rPr>
              <a:t>présumés</a:t>
            </a:r>
            <a:r>
              <a:rPr lang="fr-FR" sz="1200" b="0" kern="1200" dirty="0">
                <a:solidFill>
                  <a:schemeClr val="tx1"/>
                </a:solidFill>
                <a:effectLst/>
                <a:latin typeface="+mn-lt"/>
                <a:ea typeface="+mn-ea"/>
                <a:cs typeface="+mn-cs"/>
              </a:rPr>
              <a:t> de l’infraction. »</a:t>
            </a: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57237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Droit d’être </a:t>
            </a:r>
            <a:r>
              <a:rPr lang="en-US" dirty="0" err="1"/>
              <a:t>entendu</a:t>
            </a:r>
            <a:r>
              <a:rPr lang="en-US" dirty="0"/>
              <a:t> et </a:t>
            </a:r>
            <a:r>
              <a:rPr lang="en-US" dirty="0" err="1"/>
              <a:t>d’exprimer</a:t>
            </a:r>
            <a:r>
              <a:rPr lang="en-US" dirty="0"/>
              <a:t> son point de </a:t>
            </a:r>
            <a:r>
              <a:rPr lang="en-US" dirty="0" err="1"/>
              <a:t>vue</a:t>
            </a:r>
            <a:r>
              <a:rPr lang="en-US" dirty="0"/>
              <a:t> </a:t>
            </a:r>
          </a:p>
          <a:p>
            <a:r>
              <a:rPr lang="en-US" dirty="0"/>
              <a:t>“ </a:t>
            </a:r>
          </a:p>
          <a:p>
            <a:r>
              <a:rPr lang="en-US" b="1" dirty="0"/>
              <a:t>44. </a:t>
            </a:r>
            <a:r>
              <a:rPr lang="fr-FR" sz="1200" b="0" kern="1200" dirty="0">
                <a:solidFill>
                  <a:schemeClr val="tx1"/>
                </a:solidFill>
                <a:effectLst/>
                <a:latin typeface="+mn-lt"/>
                <a:ea typeface="+mn-ea"/>
                <a:cs typeface="+mn-cs"/>
              </a:rPr>
              <a:t>Les juges devraient respecter le droit des enfants d’</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entendus dans toutes les affaires les concernant, ou à tout le moins de l’</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dès</a:t>
            </a:r>
            <a:r>
              <a:rPr lang="fr-FR" sz="1200" b="0" kern="1200" dirty="0">
                <a:solidFill>
                  <a:schemeClr val="tx1"/>
                </a:solidFill>
                <a:effectLst/>
                <a:latin typeface="+mn-lt"/>
                <a:ea typeface="+mn-ea"/>
                <a:cs typeface="+mn-cs"/>
              </a:rPr>
              <a:t> lors qu’ils sont </a:t>
            </a:r>
            <a:r>
              <a:rPr lang="fr-FR" sz="1200" b="0" kern="1200" dirty="0" err="1">
                <a:solidFill>
                  <a:schemeClr val="tx1"/>
                </a:solidFill>
                <a:effectLst/>
                <a:latin typeface="+mn-lt"/>
                <a:ea typeface="+mn-ea"/>
                <a:cs typeface="+mn-cs"/>
              </a:rPr>
              <a:t>censés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capables de discernement </a:t>
            </a:r>
            <a:endParaRPr lang="fr-FR" dirty="0"/>
          </a:p>
          <a:p>
            <a:r>
              <a:rPr lang="fr-FR" sz="1200" b="0" kern="1200" dirty="0">
                <a:solidFill>
                  <a:schemeClr val="tx1"/>
                </a:solidFill>
                <a:effectLst/>
                <a:latin typeface="+mn-lt"/>
                <a:ea typeface="+mn-ea"/>
                <a:cs typeface="+mn-cs"/>
              </a:rPr>
              <a:t>pour ce qui est des affaires en question. Les moyens </a:t>
            </a:r>
            <a:r>
              <a:rPr lang="fr-FR" sz="1200" b="0" kern="1200" dirty="0" err="1">
                <a:solidFill>
                  <a:schemeClr val="tx1"/>
                </a:solidFill>
                <a:effectLst/>
                <a:latin typeface="+mn-lt"/>
                <a:ea typeface="+mn-ea"/>
                <a:cs typeface="+mn-cs"/>
              </a:rPr>
              <a:t>utilisés</a:t>
            </a:r>
            <a:r>
              <a:rPr lang="fr-FR" sz="1200" b="0" kern="1200" dirty="0">
                <a:solidFill>
                  <a:schemeClr val="tx1"/>
                </a:solidFill>
                <a:effectLst/>
                <a:latin typeface="+mn-lt"/>
                <a:ea typeface="+mn-ea"/>
                <a:cs typeface="+mn-cs"/>
              </a:rPr>
              <a:t> à cette fin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adaptés</a:t>
            </a:r>
            <a:r>
              <a:rPr lang="fr-FR" sz="1200" b="0" kern="1200" dirty="0">
                <a:solidFill>
                  <a:schemeClr val="tx1"/>
                </a:solidFill>
                <a:effectLst/>
                <a:latin typeface="+mn-lt"/>
                <a:ea typeface="+mn-ea"/>
                <a:cs typeface="+mn-cs"/>
              </a:rPr>
              <a:t> au niveau de </a:t>
            </a:r>
            <a:r>
              <a:rPr lang="fr-FR" sz="1200" b="0" kern="1200" dirty="0" err="1">
                <a:solidFill>
                  <a:schemeClr val="tx1"/>
                </a:solidFill>
                <a:effectLst/>
                <a:latin typeface="+mn-lt"/>
                <a:ea typeface="+mn-ea"/>
                <a:cs typeface="+mn-cs"/>
              </a:rPr>
              <a:t>compréhension</a:t>
            </a:r>
            <a:r>
              <a:rPr lang="fr-FR" sz="1200" b="0" kern="1200" dirty="0">
                <a:solidFill>
                  <a:schemeClr val="tx1"/>
                </a:solidFill>
                <a:effectLst/>
                <a:latin typeface="+mn-lt"/>
                <a:ea typeface="+mn-ea"/>
                <a:cs typeface="+mn-cs"/>
              </a:rPr>
              <a:t> de l’enfant et à sa </a:t>
            </a:r>
            <a:r>
              <a:rPr lang="fr-FR" sz="1200" b="0" kern="1200" dirty="0" err="1">
                <a:solidFill>
                  <a:schemeClr val="tx1"/>
                </a:solidFill>
                <a:effectLst/>
                <a:latin typeface="+mn-lt"/>
                <a:ea typeface="+mn-ea"/>
                <a:cs typeface="+mn-cs"/>
              </a:rPr>
              <a:t>capacite</a:t>
            </a:r>
            <a:r>
              <a:rPr lang="fr-FR" sz="1200" b="0" kern="1200" dirty="0">
                <a:solidFill>
                  <a:schemeClr val="tx1"/>
                </a:solidFill>
                <a:effectLst/>
                <a:latin typeface="+mn-lt"/>
                <a:ea typeface="+mn-ea"/>
                <a:cs typeface="+mn-cs"/>
              </a:rPr>
              <a:t>́ à communiquer, et prendre en </a:t>
            </a:r>
            <a:r>
              <a:rPr lang="fr-FR" sz="1200" b="0" kern="1200" dirty="0" err="1">
                <a:solidFill>
                  <a:schemeClr val="tx1"/>
                </a:solidFill>
                <a:effectLst/>
                <a:latin typeface="+mn-lt"/>
                <a:ea typeface="+mn-ea"/>
                <a:cs typeface="+mn-cs"/>
              </a:rPr>
              <a:t>considération</a:t>
            </a:r>
            <a:r>
              <a:rPr lang="fr-FR" sz="1200" b="0" kern="1200" dirty="0">
                <a:solidFill>
                  <a:schemeClr val="tx1"/>
                </a:solidFill>
                <a:effectLst/>
                <a:latin typeface="+mn-lt"/>
                <a:ea typeface="+mn-ea"/>
                <a:cs typeface="+mn-cs"/>
              </a:rPr>
              <a:t> les circonstances </a:t>
            </a:r>
            <a:r>
              <a:rPr lang="fr-FR" sz="1200" b="0" kern="1200" dirty="0" err="1">
                <a:solidFill>
                  <a:schemeClr val="tx1"/>
                </a:solidFill>
                <a:effectLst/>
                <a:latin typeface="+mn-lt"/>
                <a:ea typeface="+mn-ea"/>
                <a:cs typeface="+mn-cs"/>
              </a:rPr>
              <a:t>particulières</a:t>
            </a:r>
            <a:r>
              <a:rPr lang="fr-FR" sz="1200" b="0" kern="1200" dirty="0">
                <a:solidFill>
                  <a:schemeClr val="tx1"/>
                </a:solidFill>
                <a:effectLst/>
                <a:latin typeface="+mn-lt"/>
                <a:ea typeface="+mn-ea"/>
                <a:cs typeface="+mn-cs"/>
              </a:rPr>
              <a:t> de l’</a:t>
            </a:r>
            <a:r>
              <a:rPr lang="fr-FR" sz="1200" b="0" kern="1200" dirty="0" err="1">
                <a:solidFill>
                  <a:schemeClr val="tx1"/>
                </a:solidFill>
                <a:effectLst/>
                <a:latin typeface="+mn-lt"/>
                <a:ea typeface="+mn-ea"/>
                <a:cs typeface="+mn-cs"/>
              </a:rPr>
              <a:t>espèce</a:t>
            </a:r>
            <a:r>
              <a:rPr lang="fr-FR" sz="1200" b="0" kern="1200" dirty="0">
                <a:solidFill>
                  <a:schemeClr val="tx1"/>
                </a:solidFill>
                <a:effectLst/>
                <a:latin typeface="+mn-lt"/>
                <a:ea typeface="+mn-ea"/>
                <a:cs typeface="+mn-cs"/>
              </a:rPr>
              <a:t>. Les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consultés</a:t>
            </a:r>
            <a:r>
              <a:rPr lang="fr-FR" sz="1200" b="0" kern="1200" dirty="0">
                <a:solidFill>
                  <a:schemeClr val="tx1"/>
                </a:solidFill>
                <a:effectLst/>
                <a:latin typeface="+mn-lt"/>
                <a:ea typeface="+mn-ea"/>
                <a:cs typeface="+mn-cs"/>
              </a:rPr>
              <a:t> sur la </a:t>
            </a:r>
            <a:r>
              <a:rPr lang="fr-FR" sz="1200" b="0" kern="1200" dirty="0" err="1">
                <a:solidFill>
                  <a:schemeClr val="tx1"/>
                </a:solidFill>
                <a:effectLst/>
                <a:latin typeface="+mn-lt"/>
                <a:ea typeface="+mn-ea"/>
                <a:cs typeface="+mn-cs"/>
              </a:rPr>
              <a:t>manière</a:t>
            </a:r>
            <a:r>
              <a:rPr lang="fr-FR" sz="1200" b="0" kern="1200" dirty="0">
                <a:solidFill>
                  <a:schemeClr val="tx1"/>
                </a:solidFill>
                <a:effectLst/>
                <a:latin typeface="+mn-lt"/>
                <a:ea typeface="+mn-ea"/>
                <a:cs typeface="+mn-cs"/>
              </a:rPr>
              <a:t> dont ils souhaitent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entendus. </a:t>
            </a:r>
          </a:p>
          <a:p>
            <a:endParaRPr lang="fr-FR" dirty="0"/>
          </a:p>
          <a:p>
            <a:r>
              <a:rPr lang="fr-FR" sz="1200" b="1" kern="1200" dirty="0">
                <a:solidFill>
                  <a:schemeClr val="tx1"/>
                </a:solidFill>
                <a:effectLst/>
                <a:latin typeface="+mn-lt"/>
                <a:ea typeface="+mn-ea"/>
                <a:cs typeface="+mn-cs"/>
              </a:rPr>
              <a:t>45</a:t>
            </a:r>
            <a:r>
              <a:rPr lang="fr-FR" sz="1200" b="0" kern="1200" dirty="0">
                <a:solidFill>
                  <a:schemeClr val="tx1"/>
                </a:solidFill>
                <a:effectLst/>
                <a:latin typeface="+mn-lt"/>
                <a:ea typeface="+mn-ea"/>
                <a:cs typeface="+mn-cs"/>
              </a:rPr>
              <a:t>. Une place importante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accordée</a:t>
            </a:r>
            <a:r>
              <a:rPr lang="fr-FR" sz="1200" b="0" kern="1200" dirty="0">
                <a:solidFill>
                  <a:schemeClr val="tx1"/>
                </a:solidFill>
                <a:effectLst/>
                <a:latin typeface="+mn-lt"/>
                <a:ea typeface="+mn-ea"/>
                <a:cs typeface="+mn-cs"/>
              </a:rPr>
              <a:t> aux points de vue et avis de l’enfant en fonction de son </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et de sa </a:t>
            </a:r>
            <a:r>
              <a:rPr lang="fr-FR" sz="1200" b="0" kern="1200" dirty="0" err="1">
                <a:solidFill>
                  <a:schemeClr val="tx1"/>
                </a:solidFill>
                <a:effectLst/>
                <a:latin typeface="+mn-lt"/>
                <a:ea typeface="+mn-ea"/>
                <a:cs typeface="+mn-cs"/>
              </a:rPr>
              <a:t>maturite</a:t>
            </a:r>
            <a:r>
              <a:rPr lang="fr-FR" sz="1200" b="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46. </a:t>
            </a:r>
            <a:r>
              <a:rPr lang="fr-FR" sz="1200" b="0" kern="1200" dirty="0">
                <a:solidFill>
                  <a:schemeClr val="tx1"/>
                </a:solidFill>
                <a:effectLst/>
                <a:latin typeface="+mn-lt"/>
                <a:ea typeface="+mn-ea"/>
                <a:cs typeface="+mn-cs"/>
              </a:rPr>
              <a:t>Le droit d’</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entendu est un droit de l’enfant, non un devoir. </a:t>
            </a:r>
            <a:endParaRPr lang="fr-FR" sz="1200" b="1"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47.</a:t>
            </a:r>
            <a:r>
              <a:rPr lang="fr-FR" sz="1200" b="0" kern="1200" dirty="0">
                <a:solidFill>
                  <a:schemeClr val="tx1"/>
                </a:solidFill>
                <a:effectLst/>
                <a:latin typeface="+mn-lt"/>
                <a:ea typeface="+mn-ea"/>
                <a:cs typeface="+mn-cs"/>
              </a:rPr>
              <a:t> Un enfant ne devrait pas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empêche</a:t>
            </a:r>
            <a:r>
              <a:rPr lang="fr-FR" sz="1200" b="0" kern="1200" dirty="0">
                <a:solidFill>
                  <a:schemeClr val="tx1"/>
                </a:solidFill>
                <a:effectLst/>
                <a:latin typeface="+mn-lt"/>
                <a:ea typeface="+mn-ea"/>
                <a:cs typeface="+mn-cs"/>
              </a:rPr>
              <a:t>́ d’</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entendu du seul fait de son </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Si un enfant prend l’initiative de se faire entendre dans une affaire le concernant directement, le juge ne devrait pas, sauf dans l’</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supérieur</a:t>
            </a:r>
            <a:r>
              <a:rPr lang="fr-FR" sz="1200" b="0" kern="1200" dirty="0">
                <a:solidFill>
                  <a:schemeClr val="tx1"/>
                </a:solidFill>
                <a:effectLst/>
                <a:latin typeface="+mn-lt"/>
                <a:ea typeface="+mn-ea"/>
                <a:cs typeface="+mn-cs"/>
              </a:rPr>
              <a:t> de l’enfant, refuser de l’</a:t>
            </a:r>
            <a:r>
              <a:rPr lang="fr-FR" sz="1200" b="0" kern="1200" dirty="0" err="1">
                <a:solidFill>
                  <a:schemeClr val="tx1"/>
                </a:solidFill>
                <a:effectLst/>
                <a:latin typeface="+mn-lt"/>
                <a:ea typeface="+mn-ea"/>
                <a:cs typeface="+mn-cs"/>
              </a:rPr>
              <a:t>écouter</a:t>
            </a:r>
            <a:r>
              <a:rPr lang="fr-FR" sz="1200" b="0" kern="1200" dirty="0">
                <a:solidFill>
                  <a:schemeClr val="tx1"/>
                </a:solidFill>
                <a:effectLst/>
                <a:latin typeface="+mn-lt"/>
                <a:ea typeface="+mn-ea"/>
                <a:cs typeface="+mn-cs"/>
              </a:rPr>
              <a:t> et devrait entendre ses points de vue et avis sur les questions le concernant dans l’affaire. </a:t>
            </a:r>
            <a:endParaRPr lang="fr-FR" sz="1200" b="1"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48. </a:t>
            </a:r>
            <a:r>
              <a:rPr lang="fr-FR" sz="1200" b="0" kern="1200" dirty="0">
                <a:solidFill>
                  <a:schemeClr val="tx1"/>
                </a:solidFill>
                <a:effectLst/>
                <a:latin typeface="+mn-lt"/>
                <a:ea typeface="+mn-ea"/>
                <a:cs typeface="+mn-cs"/>
              </a:rPr>
              <a:t>Les enfants devraient recevoir toute information </a:t>
            </a:r>
            <a:r>
              <a:rPr lang="fr-FR" sz="1200" b="0" kern="1200" dirty="0" err="1">
                <a:solidFill>
                  <a:schemeClr val="tx1"/>
                </a:solidFill>
                <a:effectLst/>
                <a:latin typeface="+mn-lt"/>
                <a:ea typeface="+mn-ea"/>
                <a:cs typeface="+mn-cs"/>
              </a:rPr>
              <a:t>nécessaire</a:t>
            </a:r>
            <a:r>
              <a:rPr lang="fr-FR" sz="1200" b="0" kern="1200" dirty="0">
                <a:solidFill>
                  <a:schemeClr val="tx1"/>
                </a:solidFill>
                <a:effectLst/>
                <a:latin typeface="+mn-lt"/>
                <a:ea typeface="+mn-ea"/>
                <a:cs typeface="+mn-cs"/>
              </a:rPr>
              <a:t> portant sur la </a:t>
            </a:r>
            <a:r>
              <a:rPr lang="fr-FR" sz="1200" b="0" kern="1200" dirty="0" err="1">
                <a:solidFill>
                  <a:schemeClr val="tx1"/>
                </a:solidFill>
                <a:effectLst/>
                <a:latin typeface="+mn-lt"/>
                <a:ea typeface="+mn-ea"/>
                <a:cs typeface="+mn-cs"/>
              </a:rPr>
              <a:t>manière</a:t>
            </a:r>
            <a:r>
              <a:rPr lang="fr-FR" sz="1200" b="0" kern="1200" dirty="0">
                <a:solidFill>
                  <a:schemeClr val="tx1"/>
                </a:solidFill>
                <a:effectLst/>
                <a:latin typeface="+mn-lt"/>
                <a:ea typeface="+mn-ea"/>
                <a:cs typeface="+mn-cs"/>
              </a:rPr>
              <a:t> d’exercer effectivement le droit d’</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entendu. Toutefois, il devrait leur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expliqué que leur droit d’</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entendu et de voir leur point de vue pris en </a:t>
            </a:r>
            <a:r>
              <a:rPr lang="fr-FR" sz="1200" b="0" kern="1200" dirty="0" err="1">
                <a:solidFill>
                  <a:schemeClr val="tx1"/>
                </a:solidFill>
                <a:effectLst/>
                <a:latin typeface="+mn-lt"/>
                <a:ea typeface="+mn-ea"/>
                <a:cs typeface="+mn-cs"/>
              </a:rPr>
              <a:t>considération</a:t>
            </a:r>
            <a:r>
              <a:rPr lang="fr-FR" sz="1200" b="0" kern="1200" dirty="0">
                <a:solidFill>
                  <a:schemeClr val="tx1"/>
                </a:solidFill>
                <a:effectLst/>
                <a:latin typeface="+mn-lt"/>
                <a:ea typeface="+mn-ea"/>
                <a:cs typeface="+mn-cs"/>
              </a:rPr>
              <a:t> ne </a:t>
            </a:r>
            <a:r>
              <a:rPr lang="fr-FR" sz="1200" b="0" kern="1200" dirty="0" err="1">
                <a:solidFill>
                  <a:schemeClr val="tx1"/>
                </a:solidFill>
                <a:effectLst/>
                <a:latin typeface="+mn-lt"/>
                <a:ea typeface="+mn-ea"/>
                <a:cs typeface="+mn-cs"/>
              </a:rPr>
              <a:t>détermine</a:t>
            </a:r>
            <a:r>
              <a:rPr lang="fr-FR" sz="1200" b="0" kern="1200" dirty="0">
                <a:solidFill>
                  <a:schemeClr val="tx1"/>
                </a:solidFill>
                <a:effectLst/>
                <a:latin typeface="+mn-lt"/>
                <a:ea typeface="+mn-ea"/>
                <a:cs typeface="+mn-cs"/>
              </a:rPr>
              <a:t> pas </a:t>
            </a:r>
            <a:r>
              <a:rPr lang="fr-FR" sz="1200" b="0" kern="1200" dirty="0" err="1">
                <a:solidFill>
                  <a:schemeClr val="tx1"/>
                </a:solidFill>
                <a:effectLst/>
                <a:latin typeface="+mn-lt"/>
                <a:ea typeface="+mn-ea"/>
                <a:cs typeface="+mn-cs"/>
              </a:rPr>
              <a:t>nécessairement</a:t>
            </a:r>
            <a:r>
              <a:rPr lang="fr-FR" sz="1200" b="0" kern="1200" dirty="0">
                <a:solidFill>
                  <a:schemeClr val="tx1"/>
                </a:solidFill>
                <a:effectLst/>
                <a:latin typeface="+mn-lt"/>
                <a:ea typeface="+mn-ea"/>
                <a:cs typeface="+mn-cs"/>
              </a:rPr>
              <a:t> la </a:t>
            </a:r>
            <a:r>
              <a:rPr lang="fr-FR" sz="1200" b="0" kern="1200" dirty="0" err="1">
                <a:solidFill>
                  <a:schemeClr val="tx1"/>
                </a:solidFill>
                <a:effectLst/>
                <a:latin typeface="+mn-lt"/>
                <a:ea typeface="+mn-ea"/>
                <a:cs typeface="+mn-cs"/>
              </a:rPr>
              <a:t>décision</a:t>
            </a:r>
            <a:r>
              <a:rPr lang="fr-FR" sz="1200" b="0" kern="1200" dirty="0">
                <a:solidFill>
                  <a:schemeClr val="tx1"/>
                </a:solidFill>
                <a:effectLst/>
                <a:latin typeface="+mn-lt"/>
                <a:ea typeface="+mn-ea"/>
                <a:cs typeface="+mn-cs"/>
              </a:rPr>
              <a:t> finale.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49. </a:t>
            </a:r>
            <a:r>
              <a:rPr lang="fr-FR" sz="1200" b="0" kern="1200" dirty="0">
                <a:solidFill>
                  <a:schemeClr val="tx1"/>
                </a:solidFill>
                <a:effectLst/>
                <a:latin typeface="+mn-lt"/>
                <a:ea typeface="+mn-ea"/>
                <a:cs typeface="+mn-cs"/>
              </a:rPr>
              <a:t>Les </a:t>
            </a:r>
            <a:r>
              <a:rPr lang="fr-FR" sz="1200" b="0" kern="1200" dirty="0" err="1">
                <a:solidFill>
                  <a:schemeClr val="tx1"/>
                </a:solidFill>
                <a:effectLst/>
                <a:latin typeface="+mn-lt"/>
                <a:ea typeface="+mn-ea"/>
                <a:cs typeface="+mn-cs"/>
              </a:rPr>
              <a:t>arrêts</a:t>
            </a:r>
            <a:r>
              <a:rPr lang="fr-FR" sz="1200" b="0" kern="1200" dirty="0">
                <a:solidFill>
                  <a:schemeClr val="tx1"/>
                </a:solidFill>
                <a:effectLst/>
                <a:latin typeface="+mn-lt"/>
                <a:ea typeface="+mn-ea"/>
                <a:cs typeface="+mn-cs"/>
              </a:rPr>
              <a:t> et </a:t>
            </a:r>
            <a:r>
              <a:rPr lang="fr-FR" sz="1200" b="0" kern="1200" dirty="0" err="1">
                <a:solidFill>
                  <a:schemeClr val="tx1"/>
                </a:solidFill>
                <a:effectLst/>
                <a:latin typeface="+mn-lt"/>
                <a:ea typeface="+mn-ea"/>
                <a:cs typeface="+mn-cs"/>
              </a:rPr>
              <a:t>décisions</a:t>
            </a:r>
            <a:r>
              <a:rPr lang="fr-FR" sz="1200" b="0" kern="1200" dirty="0">
                <a:solidFill>
                  <a:schemeClr val="tx1"/>
                </a:solidFill>
                <a:effectLst/>
                <a:latin typeface="+mn-lt"/>
                <a:ea typeface="+mn-ea"/>
                <a:cs typeface="+mn-cs"/>
              </a:rPr>
              <a:t> judiciaires concernant des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dûment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motivés</a:t>
            </a:r>
            <a:r>
              <a:rPr lang="fr-FR" sz="1200" b="0" kern="1200" dirty="0">
                <a:solidFill>
                  <a:schemeClr val="tx1"/>
                </a:solidFill>
                <a:effectLst/>
                <a:latin typeface="+mn-lt"/>
                <a:ea typeface="+mn-ea"/>
                <a:cs typeface="+mn-cs"/>
              </a:rPr>
              <a:t> et leur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expliqués</a:t>
            </a:r>
            <a:r>
              <a:rPr lang="fr-FR" sz="1200" b="0" kern="1200" dirty="0">
                <a:solidFill>
                  <a:schemeClr val="tx1"/>
                </a:solidFill>
                <a:effectLst/>
                <a:latin typeface="+mn-lt"/>
                <a:ea typeface="+mn-ea"/>
                <a:cs typeface="+mn-cs"/>
              </a:rPr>
              <a:t> dans un langage </a:t>
            </a:r>
            <a:r>
              <a:rPr lang="fr-FR" sz="1200" b="0" kern="1200" dirty="0" err="1">
                <a:solidFill>
                  <a:schemeClr val="tx1"/>
                </a:solidFill>
                <a:effectLst/>
                <a:latin typeface="+mn-lt"/>
                <a:ea typeface="+mn-ea"/>
                <a:cs typeface="+mn-cs"/>
              </a:rPr>
              <a:t>compréhensible</a:t>
            </a:r>
            <a:r>
              <a:rPr lang="fr-FR" sz="1200" b="0" kern="1200" dirty="0">
                <a:solidFill>
                  <a:schemeClr val="tx1"/>
                </a:solidFill>
                <a:effectLst/>
                <a:latin typeface="+mn-lt"/>
                <a:ea typeface="+mn-ea"/>
                <a:cs typeface="+mn-cs"/>
              </a:rPr>
              <a:t> pour les enfants, en particulier les </a:t>
            </a:r>
            <a:r>
              <a:rPr lang="fr-FR" sz="1200" b="0" kern="1200" dirty="0" err="1">
                <a:solidFill>
                  <a:schemeClr val="tx1"/>
                </a:solidFill>
                <a:effectLst/>
                <a:latin typeface="+mn-lt"/>
                <a:ea typeface="+mn-ea"/>
                <a:cs typeface="+mn-cs"/>
              </a:rPr>
              <a:t>décisions</a:t>
            </a:r>
            <a:r>
              <a:rPr lang="fr-FR" sz="1200" b="0" kern="1200" dirty="0">
                <a:solidFill>
                  <a:schemeClr val="tx1"/>
                </a:solidFill>
                <a:effectLst/>
                <a:latin typeface="+mn-lt"/>
                <a:ea typeface="+mn-ea"/>
                <a:cs typeface="+mn-cs"/>
              </a:rPr>
              <a:t> pour lesquelles leurs points de vue et avis n’ont pas </a:t>
            </a:r>
            <a:r>
              <a:rPr lang="fr-FR" sz="1200" b="0" kern="1200" dirty="0" err="1">
                <a:solidFill>
                  <a:schemeClr val="tx1"/>
                </a:solidFill>
                <a:effectLst/>
                <a:latin typeface="+mn-lt"/>
                <a:ea typeface="+mn-ea"/>
                <a:cs typeface="+mn-cs"/>
              </a:rPr>
              <a:t>éte</a:t>
            </a:r>
            <a:r>
              <a:rPr lang="fr-FR" sz="1200" b="0" kern="1200" dirty="0">
                <a:solidFill>
                  <a:schemeClr val="tx1"/>
                </a:solidFill>
                <a:effectLst/>
                <a:latin typeface="+mn-lt"/>
                <a:ea typeface="+mn-ea"/>
                <a:cs typeface="+mn-cs"/>
              </a:rPr>
              <a:t>́ entendus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23</a:t>
            </a:fld>
            <a:endParaRPr lang="fr-BE">
              <a:solidFill>
                <a:prstClr val="black"/>
              </a:solidFill>
            </a:endParaRPr>
          </a:p>
        </p:txBody>
      </p:sp>
    </p:spTree>
    <p:extLst>
      <p:ext uri="{BB962C8B-B14F-4D97-AF65-F5344CB8AC3E}">
        <p14:creationId xmlns:p14="http://schemas.microsoft.com/office/powerpoint/2010/main" val="69576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“4. </a:t>
            </a:r>
            <a:r>
              <a:rPr lang="fr-FR" sz="1200" kern="1200" dirty="0">
                <a:solidFill>
                  <a:schemeClr val="tx1"/>
                </a:solidFill>
                <a:effectLst/>
                <a:latin typeface="+mn-lt"/>
                <a:ea typeface="+mn-ea"/>
                <a:cs typeface="+mn-cs"/>
              </a:rPr>
              <a:t>Eviter les retards </a:t>
            </a:r>
            <a:r>
              <a:rPr lang="fr-FR" sz="1200" kern="1200" dirty="0" err="1">
                <a:solidFill>
                  <a:schemeClr val="tx1"/>
                </a:solidFill>
                <a:effectLst/>
                <a:latin typeface="+mn-lt"/>
                <a:ea typeface="+mn-ea"/>
                <a:cs typeface="+mn-cs"/>
              </a:rPr>
              <a:t>injustifiés</a:t>
            </a:r>
            <a:r>
              <a:rPr lang="fr-FR" sz="1200" kern="1200" dirty="0">
                <a:solidFill>
                  <a:schemeClr val="tx1"/>
                </a:solidFill>
                <a:effectLst/>
                <a:latin typeface="+mn-lt"/>
                <a:ea typeface="+mn-ea"/>
                <a:cs typeface="+mn-cs"/>
              </a:rPr>
              <a:t> </a:t>
            </a:r>
            <a:endParaRPr lang="fr-FR" dirty="0"/>
          </a:p>
          <a:p>
            <a:r>
              <a:rPr lang="fr-FR" sz="1200" b="1" kern="1200" dirty="0">
                <a:solidFill>
                  <a:schemeClr val="tx1"/>
                </a:solidFill>
                <a:effectLst/>
                <a:latin typeface="+mn-lt"/>
                <a:ea typeface="+mn-ea"/>
                <a:cs typeface="+mn-cs"/>
              </a:rPr>
              <a:t>50. </a:t>
            </a:r>
            <a:r>
              <a:rPr lang="fr-FR" sz="1200" b="0" kern="1200" dirty="0">
                <a:solidFill>
                  <a:schemeClr val="tx1"/>
                </a:solidFill>
                <a:effectLst/>
                <a:latin typeface="+mn-lt"/>
                <a:ea typeface="+mn-ea"/>
                <a:cs typeface="+mn-cs"/>
              </a:rPr>
              <a:t>Dans toutes les </a:t>
            </a:r>
            <a:r>
              <a:rPr lang="fr-FR" sz="1200" b="0" kern="1200" dirty="0" err="1">
                <a:solidFill>
                  <a:schemeClr val="tx1"/>
                </a:solidFill>
                <a:effectLst/>
                <a:latin typeface="+mn-lt"/>
                <a:ea typeface="+mn-ea"/>
                <a:cs typeface="+mn-cs"/>
              </a:rPr>
              <a:t>procédures</a:t>
            </a:r>
            <a:r>
              <a:rPr lang="fr-FR" sz="1200" b="0" kern="1200" dirty="0">
                <a:solidFill>
                  <a:schemeClr val="tx1"/>
                </a:solidFill>
                <a:effectLst/>
                <a:latin typeface="+mn-lt"/>
                <a:ea typeface="+mn-ea"/>
                <a:cs typeface="+mn-cs"/>
              </a:rPr>
              <a:t> concernant des enfants, le principe de l’urgence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appliqué afin d’apporter une </a:t>
            </a:r>
            <a:r>
              <a:rPr lang="fr-FR" sz="1200" b="0" kern="1200" dirty="0" err="1">
                <a:solidFill>
                  <a:schemeClr val="tx1"/>
                </a:solidFill>
                <a:effectLst/>
                <a:latin typeface="+mn-lt"/>
                <a:ea typeface="+mn-ea"/>
                <a:cs typeface="+mn-cs"/>
              </a:rPr>
              <a:t>réponse</a:t>
            </a:r>
            <a:r>
              <a:rPr lang="fr-FR" sz="1200" b="0" kern="1200" dirty="0">
                <a:solidFill>
                  <a:schemeClr val="tx1"/>
                </a:solidFill>
                <a:effectLst/>
                <a:latin typeface="+mn-lt"/>
                <a:ea typeface="+mn-ea"/>
                <a:cs typeface="+mn-cs"/>
              </a:rPr>
              <a:t> rapide et de </a:t>
            </a:r>
            <a:r>
              <a:rPr lang="fr-FR" sz="1200" b="0" kern="1200" dirty="0" err="1">
                <a:solidFill>
                  <a:schemeClr val="tx1"/>
                </a:solidFill>
                <a:effectLst/>
                <a:latin typeface="+mn-lt"/>
                <a:ea typeface="+mn-ea"/>
                <a:cs typeface="+mn-cs"/>
              </a:rPr>
              <a:t>protéger</a:t>
            </a:r>
            <a:r>
              <a:rPr lang="fr-FR" sz="1200" b="0" kern="1200" dirty="0">
                <a:solidFill>
                  <a:schemeClr val="tx1"/>
                </a:solidFill>
                <a:effectLst/>
                <a:latin typeface="+mn-lt"/>
                <a:ea typeface="+mn-ea"/>
                <a:cs typeface="+mn-cs"/>
              </a:rPr>
              <a:t> l’</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supérieur</a:t>
            </a:r>
            <a:r>
              <a:rPr lang="fr-FR" sz="1200" b="0" kern="1200" dirty="0">
                <a:solidFill>
                  <a:schemeClr val="tx1"/>
                </a:solidFill>
                <a:effectLst/>
                <a:latin typeface="+mn-lt"/>
                <a:ea typeface="+mn-ea"/>
                <a:cs typeface="+mn-cs"/>
              </a:rPr>
              <a:t> de l’enfant, tout en respectant la </a:t>
            </a:r>
            <a:r>
              <a:rPr lang="fr-FR" sz="1200" b="0" kern="1200" dirty="0" err="1">
                <a:solidFill>
                  <a:schemeClr val="tx1"/>
                </a:solidFill>
                <a:effectLst/>
                <a:latin typeface="+mn-lt"/>
                <a:ea typeface="+mn-ea"/>
                <a:cs typeface="+mn-cs"/>
              </a:rPr>
              <a:t>primaute</a:t>
            </a:r>
            <a:r>
              <a:rPr lang="fr-FR" sz="1200" b="0" kern="1200" dirty="0">
                <a:solidFill>
                  <a:schemeClr val="tx1"/>
                </a:solidFill>
                <a:effectLst/>
                <a:latin typeface="+mn-lt"/>
                <a:ea typeface="+mn-ea"/>
                <a:cs typeface="+mn-cs"/>
              </a:rPr>
              <a:t>́ du droit. </a:t>
            </a:r>
            <a:endParaRPr lang="fr-FR" dirty="0"/>
          </a:p>
          <a:p>
            <a:r>
              <a:rPr lang="fr-FR" sz="1200" b="1" kern="1200" dirty="0">
                <a:solidFill>
                  <a:schemeClr val="tx1"/>
                </a:solidFill>
                <a:effectLst/>
                <a:latin typeface="+mn-lt"/>
                <a:ea typeface="+mn-ea"/>
                <a:cs typeface="+mn-cs"/>
              </a:rPr>
              <a:t>51. </a:t>
            </a:r>
            <a:r>
              <a:rPr lang="fr-FR" sz="1200" b="0" kern="1200" dirty="0">
                <a:solidFill>
                  <a:schemeClr val="tx1"/>
                </a:solidFill>
                <a:effectLst/>
                <a:latin typeface="+mn-lt"/>
                <a:ea typeface="+mn-ea"/>
                <a:cs typeface="+mn-cs"/>
              </a:rPr>
              <a:t>Dans les affaires relevant du droit de la famille (filiation, garde, </a:t>
            </a:r>
            <a:r>
              <a:rPr lang="fr-FR" sz="1200" b="0" kern="1200" dirty="0" err="1">
                <a:solidFill>
                  <a:schemeClr val="tx1"/>
                </a:solidFill>
                <a:effectLst/>
                <a:latin typeface="+mn-lt"/>
                <a:ea typeface="+mn-ea"/>
                <a:cs typeface="+mn-cs"/>
              </a:rPr>
              <a:t>enlèvement</a:t>
            </a:r>
            <a:r>
              <a:rPr lang="fr-FR" sz="1200" b="0" kern="1200" dirty="0">
                <a:solidFill>
                  <a:schemeClr val="tx1"/>
                </a:solidFill>
                <a:effectLst/>
                <a:latin typeface="+mn-lt"/>
                <a:ea typeface="+mn-ea"/>
                <a:cs typeface="+mn-cs"/>
              </a:rPr>
              <a:t> par un parent par exemple), les tribunaux devraient faire preuve d’une diligence exceptionnelle afin d’</a:t>
            </a:r>
            <a:r>
              <a:rPr lang="fr-FR" sz="1200" b="0" kern="1200" dirty="0" err="1">
                <a:solidFill>
                  <a:schemeClr val="tx1"/>
                </a:solidFill>
                <a:effectLst/>
                <a:latin typeface="+mn-lt"/>
                <a:ea typeface="+mn-ea"/>
                <a:cs typeface="+mn-cs"/>
              </a:rPr>
              <a:t>éviter</a:t>
            </a:r>
            <a:r>
              <a:rPr lang="fr-FR" sz="1200" b="0" kern="1200" dirty="0">
                <a:solidFill>
                  <a:schemeClr val="tx1"/>
                </a:solidFill>
                <a:effectLst/>
                <a:latin typeface="+mn-lt"/>
                <a:ea typeface="+mn-ea"/>
                <a:cs typeface="+mn-cs"/>
              </a:rPr>
              <a:t> de faire peser des </a:t>
            </a:r>
            <a:r>
              <a:rPr lang="fr-FR" sz="1200" b="0" kern="1200" dirty="0" err="1">
                <a:solidFill>
                  <a:schemeClr val="tx1"/>
                </a:solidFill>
                <a:effectLst/>
                <a:latin typeface="+mn-lt"/>
                <a:ea typeface="+mn-ea"/>
                <a:cs typeface="+mn-cs"/>
              </a:rPr>
              <a:t>conséquences</a:t>
            </a:r>
            <a:r>
              <a:rPr lang="fr-FR" sz="1200" b="0" kern="1200" dirty="0">
                <a:solidFill>
                  <a:schemeClr val="tx1"/>
                </a:solidFill>
                <a:effectLst/>
                <a:latin typeface="+mn-lt"/>
                <a:ea typeface="+mn-ea"/>
                <a:cs typeface="+mn-cs"/>
              </a:rPr>
              <a:t> dommageables sur les relations familiales. </a:t>
            </a:r>
            <a:endParaRPr lang="fr-FR" dirty="0"/>
          </a:p>
          <a:p>
            <a:r>
              <a:rPr lang="fr-FR" sz="1200" b="1" kern="1200" dirty="0">
                <a:solidFill>
                  <a:schemeClr val="tx1"/>
                </a:solidFill>
                <a:effectLst/>
                <a:latin typeface="+mn-lt"/>
                <a:ea typeface="+mn-ea"/>
                <a:cs typeface="+mn-cs"/>
              </a:rPr>
              <a:t>52.</a:t>
            </a:r>
            <a:r>
              <a:rPr lang="fr-FR" sz="1200" b="0" kern="1200" dirty="0">
                <a:solidFill>
                  <a:schemeClr val="tx1"/>
                </a:solidFill>
                <a:effectLst/>
                <a:latin typeface="+mn-lt"/>
                <a:ea typeface="+mn-ea"/>
                <a:cs typeface="+mn-cs"/>
              </a:rPr>
              <a:t> Le cas </a:t>
            </a:r>
            <a:r>
              <a:rPr lang="fr-FR" sz="1200" b="0" kern="1200" dirty="0" err="1">
                <a:solidFill>
                  <a:schemeClr val="tx1"/>
                </a:solidFill>
                <a:effectLst/>
                <a:latin typeface="+mn-lt"/>
                <a:ea typeface="+mn-ea"/>
                <a:cs typeface="+mn-cs"/>
              </a:rPr>
              <a:t>échéant</a:t>
            </a:r>
            <a:r>
              <a:rPr lang="fr-FR" sz="1200" b="0" kern="1200" dirty="0">
                <a:solidFill>
                  <a:schemeClr val="tx1"/>
                </a:solidFill>
                <a:effectLst/>
                <a:latin typeface="+mn-lt"/>
                <a:ea typeface="+mn-ea"/>
                <a:cs typeface="+mn-cs"/>
              </a:rPr>
              <a:t>, les </a:t>
            </a:r>
            <a:r>
              <a:rPr lang="fr-FR" sz="1200" b="0" kern="1200" dirty="0" err="1">
                <a:solidFill>
                  <a:schemeClr val="tx1"/>
                </a:solidFill>
                <a:effectLst/>
                <a:latin typeface="+mn-lt"/>
                <a:ea typeface="+mn-ea"/>
                <a:cs typeface="+mn-cs"/>
              </a:rPr>
              <a:t>autorités</a:t>
            </a:r>
            <a:r>
              <a:rPr lang="fr-FR" sz="1200" b="0" kern="1200" dirty="0">
                <a:solidFill>
                  <a:schemeClr val="tx1"/>
                </a:solidFill>
                <a:effectLst/>
                <a:latin typeface="+mn-lt"/>
                <a:ea typeface="+mn-ea"/>
                <a:cs typeface="+mn-cs"/>
              </a:rPr>
              <a:t> judiciaires devraient envisager la </a:t>
            </a:r>
            <a:r>
              <a:rPr lang="fr-FR" sz="1200" b="0" kern="1200" dirty="0" err="1">
                <a:solidFill>
                  <a:schemeClr val="tx1"/>
                </a:solidFill>
                <a:effectLst/>
                <a:latin typeface="+mn-lt"/>
                <a:ea typeface="+mn-ea"/>
                <a:cs typeface="+mn-cs"/>
              </a:rPr>
              <a:t>possibilite</a:t>
            </a:r>
            <a:r>
              <a:rPr lang="fr-FR" sz="1200" b="0" kern="1200" dirty="0">
                <a:solidFill>
                  <a:schemeClr val="tx1"/>
                </a:solidFill>
                <a:effectLst/>
                <a:latin typeface="+mn-lt"/>
                <a:ea typeface="+mn-ea"/>
                <a:cs typeface="+mn-cs"/>
              </a:rPr>
              <a:t>́ de prendre des </a:t>
            </a:r>
            <a:r>
              <a:rPr lang="fr-FR" sz="1200" b="0" kern="1200" dirty="0" err="1">
                <a:solidFill>
                  <a:schemeClr val="tx1"/>
                </a:solidFill>
                <a:effectLst/>
                <a:latin typeface="+mn-lt"/>
                <a:ea typeface="+mn-ea"/>
                <a:cs typeface="+mn-cs"/>
              </a:rPr>
              <a:t>décisions</a:t>
            </a:r>
            <a:r>
              <a:rPr lang="fr-FR" sz="1200" b="0" kern="1200" dirty="0">
                <a:solidFill>
                  <a:schemeClr val="tx1"/>
                </a:solidFill>
                <a:effectLst/>
                <a:latin typeface="+mn-lt"/>
                <a:ea typeface="+mn-ea"/>
                <a:cs typeface="+mn-cs"/>
              </a:rPr>
              <a:t> provisoires ou </a:t>
            </a:r>
            <a:r>
              <a:rPr lang="fr-FR" sz="1200" b="0" kern="1200" dirty="0" err="1">
                <a:solidFill>
                  <a:schemeClr val="tx1"/>
                </a:solidFill>
                <a:effectLst/>
                <a:latin typeface="+mn-lt"/>
                <a:ea typeface="+mn-ea"/>
                <a:cs typeface="+mn-cs"/>
              </a:rPr>
              <a:t>préliminaires</a:t>
            </a:r>
            <a:r>
              <a:rPr lang="fr-FR" sz="1200" b="0" kern="1200" dirty="0">
                <a:solidFill>
                  <a:schemeClr val="tx1"/>
                </a:solidFill>
                <a:effectLst/>
                <a:latin typeface="+mn-lt"/>
                <a:ea typeface="+mn-ea"/>
                <a:cs typeface="+mn-cs"/>
              </a:rPr>
              <a:t> qui feront l’objet d’un suivi pendant une certaine </a:t>
            </a:r>
            <a:r>
              <a:rPr lang="fr-FR" sz="1200" b="0" kern="1200" dirty="0" err="1">
                <a:solidFill>
                  <a:schemeClr val="tx1"/>
                </a:solidFill>
                <a:effectLst/>
                <a:latin typeface="+mn-lt"/>
                <a:ea typeface="+mn-ea"/>
                <a:cs typeface="+mn-cs"/>
              </a:rPr>
              <a:t>période</a:t>
            </a:r>
            <a:r>
              <a:rPr lang="fr-FR" sz="1200" b="0" kern="1200" dirty="0">
                <a:solidFill>
                  <a:schemeClr val="tx1"/>
                </a:solidFill>
                <a:effectLst/>
                <a:latin typeface="+mn-lt"/>
                <a:ea typeface="+mn-ea"/>
                <a:cs typeface="+mn-cs"/>
              </a:rPr>
              <a:t> en vue de leur </a:t>
            </a:r>
            <a:r>
              <a:rPr lang="fr-FR" sz="1200" b="0" kern="1200" dirty="0" err="1">
                <a:solidFill>
                  <a:schemeClr val="tx1"/>
                </a:solidFill>
                <a:effectLst/>
                <a:latin typeface="+mn-lt"/>
                <a:ea typeface="+mn-ea"/>
                <a:cs typeface="+mn-cs"/>
              </a:rPr>
              <a:t>réexamen</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ultérieur</a:t>
            </a:r>
            <a:r>
              <a:rPr lang="fr-FR" sz="1200" b="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53.</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Conformément</a:t>
            </a:r>
            <a:r>
              <a:rPr lang="fr-FR" sz="1200" b="0" kern="1200" dirty="0">
                <a:solidFill>
                  <a:schemeClr val="tx1"/>
                </a:solidFill>
                <a:effectLst/>
                <a:latin typeface="+mn-lt"/>
                <a:ea typeface="+mn-ea"/>
                <a:cs typeface="+mn-cs"/>
              </a:rPr>
              <a:t> à la loi, les </a:t>
            </a:r>
            <a:r>
              <a:rPr lang="fr-FR" sz="1200" b="0" kern="1200" dirty="0" err="1">
                <a:solidFill>
                  <a:schemeClr val="tx1"/>
                </a:solidFill>
                <a:effectLst/>
                <a:latin typeface="+mn-lt"/>
                <a:ea typeface="+mn-ea"/>
                <a:cs typeface="+mn-cs"/>
              </a:rPr>
              <a:t>autorités</a:t>
            </a:r>
            <a:r>
              <a:rPr lang="fr-FR" sz="1200" b="0" kern="1200" dirty="0">
                <a:solidFill>
                  <a:schemeClr val="tx1"/>
                </a:solidFill>
                <a:effectLst/>
                <a:latin typeface="+mn-lt"/>
                <a:ea typeface="+mn-ea"/>
                <a:cs typeface="+mn-cs"/>
              </a:rPr>
              <a:t> judiciaires devraient avoir la </a:t>
            </a:r>
            <a:r>
              <a:rPr lang="fr-FR" sz="1200" b="0" kern="1200" dirty="0" err="1">
                <a:solidFill>
                  <a:schemeClr val="tx1"/>
                </a:solidFill>
                <a:effectLst/>
                <a:latin typeface="+mn-lt"/>
                <a:ea typeface="+mn-ea"/>
                <a:cs typeface="+mn-cs"/>
              </a:rPr>
              <a:t>possibilite</a:t>
            </a:r>
            <a:r>
              <a:rPr lang="fr-FR" sz="1200" b="0" kern="1200" dirty="0">
                <a:solidFill>
                  <a:schemeClr val="tx1"/>
                </a:solidFill>
                <a:effectLst/>
                <a:latin typeface="+mn-lt"/>
                <a:ea typeface="+mn-ea"/>
                <a:cs typeface="+mn-cs"/>
              </a:rPr>
              <a:t>́ de prendre des </a:t>
            </a:r>
            <a:r>
              <a:rPr lang="fr-FR" sz="1200" b="0" kern="1200" dirty="0" err="1">
                <a:solidFill>
                  <a:schemeClr val="tx1"/>
                </a:solidFill>
                <a:effectLst/>
                <a:latin typeface="+mn-lt"/>
                <a:ea typeface="+mn-ea"/>
                <a:cs typeface="+mn-cs"/>
              </a:rPr>
              <a:t>décisions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immédiatement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exécutables</a:t>
            </a:r>
            <a:r>
              <a:rPr lang="fr-FR" sz="1200" b="0" kern="1200" dirty="0">
                <a:solidFill>
                  <a:schemeClr val="tx1"/>
                </a:solidFill>
                <a:effectLst/>
                <a:latin typeface="+mn-lt"/>
                <a:ea typeface="+mn-ea"/>
                <a:cs typeface="+mn-cs"/>
              </a:rPr>
              <a:t> lorsqu’il en va de l’</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supérieur</a:t>
            </a:r>
            <a:r>
              <a:rPr lang="fr-FR" sz="1200" b="0" kern="1200" dirty="0">
                <a:solidFill>
                  <a:schemeClr val="tx1"/>
                </a:solidFill>
                <a:effectLst/>
                <a:latin typeface="+mn-lt"/>
                <a:ea typeface="+mn-ea"/>
                <a:cs typeface="+mn-cs"/>
              </a:rPr>
              <a:t> de l’enfant. </a:t>
            </a: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24</a:t>
            </a:fld>
            <a:endParaRPr lang="fr-BE">
              <a:solidFill>
                <a:prstClr val="black"/>
              </a:solidFill>
            </a:endParaRPr>
          </a:p>
        </p:txBody>
      </p:sp>
    </p:spTree>
    <p:extLst>
      <p:ext uri="{BB962C8B-B14F-4D97-AF65-F5344CB8AC3E}">
        <p14:creationId xmlns:p14="http://schemas.microsoft.com/office/powerpoint/2010/main" val="2014774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5. Organisation des </a:t>
            </a:r>
            <a:r>
              <a:rPr lang="fr-FR" sz="1200" kern="1200" dirty="0" err="1">
                <a:solidFill>
                  <a:schemeClr val="tx1"/>
                </a:solidFill>
                <a:effectLst/>
                <a:latin typeface="+mn-lt"/>
                <a:ea typeface="+mn-ea"/>
                <a:cs typeface="+mn-cs"/>
              </a:rPr>
              <a:t>procédures</a:t>
            </a:r>
            <a:r>
              <a:rPr lang="fr-FR" sz="1200" kern="1200" dirty="0">
                <a:solidFill>
                  <a:schemeClr val="tx1"/>
                </a:solidFill>
                <a:effectLst/>
                <a:latin typeface="+mn-lt"/>
                <a:ea typeface="+mn-ea"/>
                <a:cs typeface="+mn-cs"/>
              </a:rPr>
              <a:t>, environnement et langage </a:t>
            </a:r>
            <a:r>
              <a:rPr lang="fr-FR" sz="1200" kern="1200" dirty="0" err="1">
                <a:solidFill>
                  <a:schemeClr val="tx1"/>
                </a:solidFill>
                <a:effectLst/>
                <a:latin typeface="+mn-lt"/>
                <a:ea typeface="+mn-ea"/>
                <a:cs typeface="+mn-cs"/>
              </a:rPr>
              <a:t>adaptés</a:t>
            </a:r>
            <a:r>
              <a:rPr lang="fr-FR" sz="1200" kern="1200" dirty="0">
                <a:solidFill>
                  <a:schemeClr val="tx1"/>
                </a:solidFill>
                <a:effectLst/>
                <a:latin typeface="+mn-lt"/>
                <a:ea typeface="+mn-ea"/>
                <a:cs typeface="+mn-cs"/>
              </a:rPr>
              <a:t> à l’enfant </a:t>
            </a:r>
          </a:p>
          <a:p>
            <a:endParaRPr lang="fr-FR" dirty="0">
              <a:effectLst/>
            </a:endParaRPr>
          </a:p>
          <a:p>
            <a:r>
              <a:rPr lang="fr-FR" sz="1200" b="1" kern="1200" dirty="0">
                <a:solidFill>
                  <a:schemeClr val="tx1"/>
                </a:solidFill>
                <a:effectLst/>
                <a:latin typeface="+mn-lt"/>
                <a:ea typeface="+mn-ea"/>
                <a:cs typeface="+mn-cs"/>
              </a:rPr>
              <a:t>54.</a:t>
            </a:r>
            <a:r>
              <a:rPr lang="fr-FR" sz="1200" b="0" kern="1200" dirty="0">
                <a:solidFill>
                  <a:schemeClr val="tx1"/>
                </a:solidFill>
                <a:effectLst/>
                <a:latin typeface="+mn-lt"/>
                <a:ea typeface="+mn-ea"/>
                <a:cs typeface="+mn-cs"/>
              </a:rPr>
              <a:t> Dans toutes les </a:t>
            </a:r>
            <a:r>
              <a:rPr lang="fr-FR" sz="1200" b="0" kern="1200" dirty="0" err="1">
                <a:solidFill>
                  <a:schemeClr val="tx1"/>
                </a:solidFill>
                <a:effectLst/>
                <a:latin typeface="+mn-lt"/>
                <a:ea typeface="+mn-ea"/>
                <a:cs typeface="+mn-cs"/>
              </a:rPr>
              <a:t>procédures</a:t>
            </a:r>
            <a:r>
              <a:rPr lang="fr-FR" sz="1200" b="0" kern="1200" dirty="0">
                <a:solidFill>
                  <a:schemeClr val="tx1"/>
                </a:solidFill>
                <a:effectLst/>
                <a:latin typeface="+mn-lt"/>
                <a:ea typeface="+mn-ea"/>
                <a:cs typeface="+mn-cs"/>
              </a:rPr>
              <a:t>, les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abordés</a:t>
            </a:r>
            <a:r>
              <a:rPr lang="fr-FR" sz="1200" b="0" kern="1200" dirty="0">
                <a:solidFill>
                  <a:schemeClr val="tx1"/>
                </a:solidFill>
                <a:effectLst/>
                <a:latin typeface="+mn-lt"/>
                <a:ea typeface="+mn-ea"/>
                <a:cs typeface="+mn-cs"/>
              </a:rPr>
              <a:t> en tenant compte de leur </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de leurs besoins particuliers, de leur </a:t>
            </a:r>
            <a:r>
              <a:rPr lang="fr-FR" sz="1200" b="0" kern="1200" dirty="0" err="1">
                <a:solidFill>
                  <a:schemeClr val="tx1"/>
                </a:solidFill>
                <a:effectLst/>
                <a:latin typeface="+mn-lt"/>
                <a:ea typeface="+mn-ea"/>
                <a:cs typeface="+mn-cs"/>
              </a:rPr>
              <a:t>maturite</a:t>
            </a:r>
            <a:r>
              <a:rPr lang="fr-FR" sz="1200" b="0" kern="1200" dirty="0">
                <a:solidFill>
                  <a:schemeClr val="tx1"/>
                </a:solidFill>
                <a:effectLst/>
                <a:latin typeface="+mn-lt"/>
                <a:ea typeface="+mn-ea"/>
                <a:cs typeface="+mn-cs"/>
              </a:rPr>
              <a:t>́ et de leur niveau de </a:t>
            </a:r>
            <a:r>
              <a:rPr lang="fr-FR" sz="1200" b="0" kern="1200" dirty="0" err="1">
                <a:solidFill>
                  <a:schemeClr val="tx1"/>
                </a:solidFill>
                <a:effectLst/>
                <a:latin typeface="+mn-lt"/>
                <a:ea typeface="+mn-ea"/>
                <a:cs typeface="+mn-cs"/>
              </a:rPr>
              <a:t>compréhension</a:t>
            </a:r>
            <a:r>
              <a:rPr lang="fr-FR" sz="1200" b="0" kern="1200" dirty="0">
                <a:solidFill>
                  <a:schemeClr val="tx1"/>
                </a:solidFill>
                <a:effectLst/>
                <a:latin typeface="+mn-lt"/>
                <a:ea typeface="+mn-ea"/>
                <a:cs typeface="+mn-cs"/>
              </a:rPr>
              <a:t>, et en ayant à l’esprit leurs </a:t>
            </a:r>
            <a:r>
              <a:rPr lang="fr-FR" sz="1200" b="0" kern="1200" dirty="0" err="1">
                <a:solidFill>
                  <a:schemeClr val="tx1"/>
                </a:solidFill>
                <a:effectLst/>
                <a:latin typeface="+mn-lt"/>
                <a:ea typeface="+mn-ea"/>
                <a:cs typeface="+mn-cs"/>
              </a:rPr>
              <a:t>éventuelles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difficultés</a:t>
            </a:r>
            <a:r>
              <a:rPr lang="fr-FR" sz="1200" b="0" kern="1200" dirty="0">
                <a:solidFill>
                  <a:schemeClr val="tx1"/>
                </a:solidFill>
                <a:effectLst/>
                <a:latin typeface="+mn-lt"/>
                <a:ea typeface="+mn-ea"/>
                <a:cs typeface="+mn-cs"/>
              </a:rPr>
              <a:t> de communication. Les affaires impliquant des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traitées</a:t>
            </a:r>
            <a:r>
              <a:rPr lang="fr-FR" sz="1200" b="0" kern="1200" dirty="0">
                <a:solidFill>
                  <a:schemeClr val="tx1"/>
                </a:solidFill>
                <a:effectLst/>
                <a:latin typeface="+mn-lt"/>
                <a:ea typeface="+mn-ea"/>
                <a:cs typeface="+mn-cs"/>
              </a:rPr>
              <a:t> dans des environnements non intimidants et </a:t>
            </a:r>
            <a:r>
              <a:rPr lang="fr-FR" sz="1200" b="0" kern="1200" dirty="0" err="1">
                <a:solidFill>
                  <a:schemeClr val="tx1"/>
                </a:solidFill>
                <a:effectLst/>
                <a:latin typeface="+mn-lt"/>
                <a:ea typeface="+mn-ea"/>
                <a:cs typeface="+mn-cs"/>
              </a:rPr>
              <a:t>adaptés</a:t>
            </a:r>
            <a:r>
              <a:rPr lang="fr-FR" sz="1200" b="0" kern="1200" dirty="0">
                <a:solidFill>
                  <a:schemeClr val="tx1"/>
                </a:solidFill>
                <a:effectLst/>
                <a:latin typeface="+mn-lt"/>
                <a:ea typeface="+mn-ea"/>
                <a:cs typeface="+mn-cs"/>
              </a:rPr>
              <a:t> à l’enfant.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55.</a:t>
            </a:r>
            <a:r>
              <a:rPr lang="fr-FR" sz="1200" b="0" kern="1200" dirty="0">
                <a:solidFill>
                  <a:schemeClr val="tx1"/>
                </a:solidFill>
                <a:effectLst/>
                <a:latin typeface="+mn-lt"/>
                <a:ea typeface="+mn-ea"/>
                <a:cs typeface="+mn-cs"/>
              </a:rPr>
              <a:t> Avant le commencement de la </a:t>
            </a:r>
            <a:r>
              <a:rPr lang="fr-FR" sz="1200" b="0" kern="1200" dirty="0" err="1">
                <a:solidFill>
                  <a:schemeClr val="tx1"/>
                </a:solidFill>
                <a:effectLst/>
                <a:latin typeface="+mn-lt"/>
                <a:ea typeface="+mn-ea"/>
                <a:cs typeface="+mn-cs"/>
              </a:rPr>
              <a:t>procédure</a:t>
            </a:r>
            <a:r>
              <a:rPr lang="fr-FR" sz="1200" b="0" kern="1200" dirty="0">
                <a:solidFill>
                  <a:schemeClr val="tx1"/>
                </a:solidFill>
                <a:effectLst/>
                <a:latin typeface="+mn-lt"/>
                <a:ea typeface="+mn-ea"/>
                <a:cs typeface="+mn-cs"/>
              </a:rPr>
              <a:t>, les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familiarisés</a:t>
            </a:r>
            <a:r>
              <a:rPr lang="fr-FR" sz="1200" b="0" kern="1200" dirty="0">
                <a:solidFill>
                  <a:schemeClr val="tx1"/>
                </a:solidFill>
                <a:effectLst/>
                <a:latin typeface="+mn-lt"/>
                <a:ea typeface="+mn-ea"/>
                <a:cs typeface="+mn-cs"/>
              </a:rPr>
              <a:t> avec la configuration du tribunal ou d’autres lieux et </a:t>
            </a:r>
            <a:r>
              <a:rPr lang="fr-FR" sz="1200" b="0" kern="1200" dirty="0" err="1">
                <a:solidFill>
                  <a:schemeClr val="tx1"/>
                </a:solidFill>
                <a:effectLst/>
                <a:latin typeface="+mn-lt"/>
                <a:ea typeface="+mn-ea"/>
                <a:cs typeface="+mn-cs"/>
              </a:rPr>
              <a:t>connaître</a:t>
            </a:r>
            <a:r>
              <a:rPr lang="fr-FR" sz="1200" b="0" kern="1200" dirty="0">
                <a:solidFill>
                  <a:schemeClr val="tx1"/>
                </a:solidFill>
                <a:effectLst/>
                <a:latin typeface="+mn-lt"/>
                <a:ea typeface="+mn-ea"/>
                <a:cs typeface="+mn-cs"/>
              </a:rPr>
              <a:t> la fonction et l’</a:t>
            </a:r>
            <a:r>
              <a:rPr lang="fr-FR" sz="1200" b="0" kern="1200" dirty="0" err="1">
                <a:solidFill>
                  <a:schemeClr val="tx1"/>
                </a:solidFill>
                <a:effectLst/>
                <a:latin typeface="+mn-lt"/>
                <a:ea typeface="+mn-ea"/>
                <a:cs typeface="+mn-cs"/>
              </a:rPr>
              <a:t>identite</a:t>
            </a:r>
            <a:r>
              <a:rPr lang="fr-FR" sz="1200" b="0" kern="1200" dirty="0">
                <a:solidFill>
                  <a:schemeClr val="tx1"/>
                </a:solidFill>
                <a:effectLst/>
                <a:latin typeface="+mn-lt"/>
                <a:ea typeface="+mn-ea"/>
                <a:cs typeface="+mn-cs"/>
              </a:rPr>
              <a:t>́ des agents officiels </a:t>
            </a:r>
            <a:r>
              <a:rPr lang="fr-FR" sz="1200" b="0" kern="1200" dirty="0" err="1">
                <a:solidFill>
                  <a:schemeClr val="tx1"/>
                </a:solidFill>
                <a:effectLst/>
                <a:latin typeface="+mn-lt"/>
                <a:ea typeface="+mn-ea"/>
                <a:cs typeface="+mn-cs"/>
              </a:rPr>
              <a:t>impliqués</a:t>
            </a:r>
            <a:r>
              <a:rPr lang="fr-FR" sz="1200" b="0" kern="1200" dirty="0">
                <a:solidFill>
                  <a:schemeClr val="tx1"/>
                </a:solidFill>
                <a:effectLst/>
                <a:latin typeface="+mn-lt"/>
                <a:ea typeface="+mn-ea"/>
                <a:cs typeface="+mn-cs"/>
              </a:rPr>
              <a:t>.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56. </a:t>
            </a:r>
            <a:r>
              <a:rPr lang="fr-FR" sz="1200" b="0" kern="1200" dirty="0">
                <a:solidFill>
                  <a:schemeClr val="tx1"/>
                </a:solidFill>
                <a:effectLst/>
                <a:latin typeface="+mn-lt"/>
                <a:ea typeface="+mn-ea"/>
                <a:cs typeface="+mn-cs"/>
              </a:rPr>
              <a:t>Un langage adapté à l’</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et au niveau de </a:t>
            </a:r>
            <a:r>
              <a:rPr lang="fr-FR" sz="1200" b="0" kern="1200" dirty="0" err="1">
                <a:solidFill>
                  <a:schemeClr val="tx1"/>
                </a:solidFill>
                <a:effectLst/>
                <a:latin typeface="+mn-lt"/>
                <a:ea typeface="+mn-ea"/>
                <a:cs typeface="+mn-cs"/>
              </a:rPr>
              <a:t>compréhension</a:t>
            </a:r>
            <a:r>
              <a:rPr lang="fr-FR" sz="1200" b="0" kern="1200" dirty="0">
                <a:solidFill>
                  <a:schemeClr val="tx1"/>
                </a:solidFill>
                <a:effectLst/>
                <a:latin typeface="+mn-lt"/>
                <a:ea typeface="+mn-ea"/>
                <a:cs typeface="+mn-cs"/>
              </a:rPr>
              <a:t> de l’enfant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utilisé. </a:t>
            </a:r>
          </a:p>
          <a:p>
            <a:endParaRPr lang="fr-FR" dirty="0"/>
          </a:p>
          <a:p>
            <a:r>
              <a:rPr lang="fr-FR" sz="1200" b="1" kern="1200" dirty="0">
                <a:solidFill>
                  <a:schemeClr val="tx1"/>
                </a:solidFill>
                <a:effectLst/>
                <a:latin typeface="+mn-lt"/>
                <a:ea typeface="+mn-ea"/>
                <a:cs typeface="+mn-cs"/>
              </a:rPr>
              <a:t>57. </a:t>
            </a:r>
            <a:r>
              <a:rPr lang="fr-FR" sz="1200" b="0" kern="1200" dirty="0">
                <a:solidFill>
                  <a:schemeClr val="tx1"/>
                </a:solidFill>
                <a:effectLst/>
                <a:latin typeface="+mn-lt"/>
                <a:ea typeface="+mn-ea"/>
                <a:cs typeface="+mn-cs"/>
              </a:rPr>
              <a:t>Lorsque des enfants sont entendus ou </a:t>
            </a:r>
            <a:r>
              <a:rPr lang="fr-FR" sz="1200" b="0" kern="1200" dirty="0" err="1">
                <a:solidFill>
                  <a:schemeClr val="tx1"/>
                </a:solidFill>
                <a:effectLst/>
                <a:latin typeface="+mn-lt"/>
                <a:ea typeface="+mn-ea"/>
                <a:cs typeface="+mn-cs"/>
              </a:rPr>
              <a:t>auditionnés</a:t>
            </a:r>
            <a:r>
              <a:rPr lang="fr-FR" sz="1200" b="0" kern="1200" dirty="0">
                <a:solidFill>
                  <a:schemeClr val="tx1"/>
                </a:solidFill>
                <a:effectLst/>
                <a:latin typeface="+mn-lt"/>
                <a:ea typeface="+mn-ea"/>
                <a:cs typeface="+mn-cs"/>
              </a:rPr>
              <a:t> dans le cadre de </a:t>
            </a:r>
            <a:r>
              <a:rPr lang="fr-FR" sz="1200" b="0" kern="1200" dirty="0" err="1">
                <a:solidFill>
                  <a:schemeClr val="tx1"/>
                </a:solidFill>
                <a:effectLst/>
                <a:latin typeface="+mn-lt"/>
                <a:ea typeface="+mn-ea"/>
                <a:cs typeface="+mn-cs"/>
              </a:rPr>
              <a:t>procédures</a:t>
            </a:r>
            <a:r>
              <a:rPr lang="fr-FR" sz="1200" b="0" kern="1200" dirty="0">
                <a:solidFill>
                  <a:schemeClr val="tx1"/>
                </a:solidFill>
                <a:effectLst/>
                <a:latin typeface="+mn-lt"/>
                <a:ea typeface="+mn-ea"/>
                <a:cs typeface="+mn-cs"/>
              </a:rPr>
              <a:t> judiciaires ou non judiciaires ou d’autres actions, les juges et les autres professionnels devraient faire preuve de respect et de </a:t>
            </a:r>
            <a:r>
              <a:rPr lang="fr-FR" sz="1200" b="0" kern="1200" dirty="0" err="1">
                <a:solidFill>
                  <a:schemeClr val="tx1"/>
                </a:solidFill>
                <a:effectLst/>
                <a:latin typeface="+mn-lt"/>
                <a:ea typeface="+mn-ea"/>
                <a:cs typeface="+mn-cs"/>
              </a:rPr>
              <a:t>sensibilite</a:t>
            </a:r>
            <a:r>
              <a:rPr lang="fr-FR" sz="1200" b="0" kern="1200" dirty="0">
                <a:solidFill>
                  <a:schemeClr val="tx1"/>
                </a:solidFill>
                <a:effectLst/>
                <a:latin typeface="+mn-lt"/>
                <a:ea typeface="+mn-ea"/>
                <a:cs typeface="+mn-cs"/>
              </a:rPr>
              <a:t>́ dans leurs relations avec eux. </a:t>
            </a:r>
          </a:p>
          <a:p>
            <a:endParaRPr lang="fr-FR" dirty="0"/>
          </a:p>
          <a:p>
            <a:r>
              <a:rPr lang="fr-FR" sz="1200" b="1" kern="1200" dirty="0">
                <a:solidFill>
                  <a:schemeClr val="tx1"/>
                </a:solidFill>
                <a:effectLst/>
                <a:latin typeface="+mn-lt"/>
                <a:ea typeface="+mn-ea"/>
                <a:cs typeface="+mn-cs"/>
              </a:rPr>
              <a:t>58. </a:t>
            </a:r>
            <a:r>
              <a:rPr lang="fr-FR" sz="1200" b="0" kern="1200" dirty="0">
                <a:solidFill>
                  <a:schemeClr val="tx1"/>
                </a:solidFill>
                <a:effectLst/>
                <a:latin typeface="+mn-lt"/>
                <a:ea typeface="+mn-ea"/>
                <a:cs typeface="+mn-cs"/>
              </a:rPr>
              <a:t>Les enfants devraient pouvoir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accompagnés</a:t>
            </a:r>
            <a:r>
              <a:rPr lang="fr-FR" sz="1200" b="0" kern="1200" dirty="0">
                <a:solidFill>
                  <a:schemeClr val="tx1"/>
                </a:solidFill>
                <a:effectLst/>
                <a:latin typeface="+mn-lt"/>
                <a:ea typeface="+mn-ea"/>
                <a:cs typeface="+mn-cs"/>
              </a:rPr>
              <a:t> par leurs parents ou, le cas </a:t>
            </a:r>
            <a:r>
              <a:rPr lang="fr-FR" sz="1200" b="0" kern="1200" dirty="0" err="1">
                <a:solidFill>
                  <a:schemeClr val="tx1"/>
                </a:solidFill>
                <a:effectLst/>
                <a:latin typeface="+mn-lt"/>
                <a:ea typeface="+mn-ea"/>
                <a:cs typeface="+mn-cs"/>
              </a:rPr>
              <a:t>échéant</a:t>
            </a:r>
            <a:r>
              <a:rPr lang="fr-FR" sz="1200" b="0" kern="1200" dirty="0">
                <a:solidFill>
                  <a:schemeClr val="tx1"/>
                </a:solidFill>
                <a:effectLst/>
                <a:latin typeface="+mn-lt"/>
                <a:ea typeface="+mn-ea"/>
                <a:cs typeface="+mn-cs"/>
              </a:rPr>
              <a:t>, par un adulte de leur choix, sauf </a:t>
            </a:r>
            <a:r>
              <a:rPr lang="fr-FR" sz="1200" b="0" kern="1200" dirty="0" err="1">
                <a:solidFill>
                  <a:schemeClr val="tx1"/>
                </a:solidFill>
                <a:effectLst/>
                <a:latin typeface="+mn-lt"/>
                <a:ea typeface="+mn-ea"/>
                <a:cs typeface="+mn-cs"/>
              </a:rPr>
              <a:t>décision</a:t>
            </a:r>
            <a:r>
              <a:rPr lang="fr-FR" sz="1200" b="0" kern="1200" dirty="0">
                <a:solidFill>
                  <a:schemeClr val="tx1"/>
                </a:solidFill>
                <a:effectLst/>
                <a:latin typeface="+mn-lt"/>
                <a:ea typeface="+mn-ea"/>
                <a:cs typeface="+mn-cs"/>
              </a:rPr>
              <a:t> contraire </a:t>
            </a:r>
            <a:r>
              <a:rPr lang="fr-FR" sz="1200" b="0" kern="1200" dirty="0" err="1">
                <a:solidFill>
                  <a:schemeClr val="tx1"/>
                </a:solidFill>
                <a:effectLst/>
                <a:latin typeface="+mn-lt"/>
                <a:ea typeface="+mn-ea"/>
                <a:cs typeface="+mn-cs"/>
              </a:rPr>
              <a:t>motivée</a:t>
            </a:r>
            <a:r>
              <a:rPr lang="fr-FR" sz="1200" b="0" kern="1200" dirty="0">
                <a:solidFill>
                  <a:schemeClr val="tx1"/>
                </a:solidFill>
                <a:effectLst/>
                <a:latin typeface="+mn-lt"/>
                <a:ea typeface="+mn-ea"/>
                <a:cs typeface="+mn-cs"/>
              </a:rPr>
              <a:t> prise à l’</a:t>
            </a:r>
            <a:r>
              <a:rPr lang="fr-FR" sz="1200" b="0" kern="1200" dirty="0" err="1">
                <a:solidFill>
                  <a:schemeClr val="tx1"/>
                </a:solidFill>
                <a:effectLst/>
                <a:latin typeface="+mn-lt"/>
                <a:ea typeface="+mn-ea"/>
                <a:cs typeface="+mn-cs"/>
              </a:rPr>
              <a:t>égard</a:t>
            </a:r>
            <a:r>
              <a:rPr lang="fr-FR" sz="1200" b="0" kern="1200" dirty="0">
                <a:solidFill>
                  <a:schemeClr val="tx1"/>
                </a:solidFill>
                <a:effectLst/>
                <a:latin typeface="+mn-lt"/>
                <a:ea typeface="+mn-ea"/>
                <a:cs typeface="+mn-cs"/>
              </a:rPr>
              <a:t> de cette personne. </a:t>
            </a:r>
          </a:p>
          <a:p>
            <a:endParaRPr lang="fr-FR" dirty="0"/>
          </a:p>
          <a:p>
            <a:r>
              <a:rPr lang="fr-FR" sz="1200" b="1" kern="1200" dirty="0">
                <a:solidFill>
                  <a:schemeClr val="tx1"/>
                </a:solidFill>
                <a:effectLst/>
                <a:latin typeface="+mn-lt"/>
                <a:ea typeface="+mn-ea"/>
                <a:cs typeface="+mn-cs"/>
              </a:rPr>
              <a:t>59. </a:t>
            </a:r>
            <a:r>
              <a:rPr lang="fr-FR" sz="1200" b="0" kern="1200" dirty="0">
                <a:solidFill>
                  <a:schemeClr val="tx1"/>
                </a:solidFill>
                <a:effectLst/>
                <a:latin typeface="+mn-lt"/>
                <a:ea typeface="+mn-ea"/>
                <a:cs typeface="+mn-cs"/>
              </a:rPr>
              <a:t>Des </a:t>
            </a:r>
            <a:r>
              <a:rPr lang="fr-FR" sz="1200" b="0" kern="1200" dirty="0" err="1">
                <a:solidFill>
                  <a:schemeClr val="tx1"/>
                </a:solidFill>
                <a:effectLst/>
                <a:latin typeface="+mn-lt"/>
                <a:ea typeface="+mn-ea"/>
                <a:cs typeface="+mn-cs"/>
              </a:rPr>
              <a:t>méthodes</a:t>
            </a:r>
            <a:r>
              <a:rPr lang="fr-FR" sz="1200" b="0" kern="1200" dirty="0">
                <a:solidFill>
                  <a:schemeClr val="tx1"/>
                </a:solidFill>
                <a:effectLst/>
                <a:latin typeface="+mn-lt"/>
                <a:ea typeface="+mn-ea"/>
                <a:cs typeface="+mn-cs"/>
              </a:rPr>
              <a:t> d’audition telles que les enregistrements </a:t>
            </a:r>
            <a:r>
              <a:rPr lang="fr-FR" sz="1200" b="0" kern="1200" dirty="0" err="1">
                <a:solidFill>
                  <a:schemeClr val="tx1"/>
                </a:solidFill>
                <a:effectLst/>
                <a:latin typeface="+mn-lt"/>
                <a:ea typeface="+mn-ea"/>
                <a:cs typeface="+mn-cs"/>
              </a:rPr>
              <a:t>vidéo</a:t>
            </a:r>
            <a:r>
              <a:rPr lang="fr-FR" sz="1200" b="0" kern="1200" dirty="0">
                <a:solidFill>
                  <a:schemeClr val="tx1"/>
                </a:solidFill>
                <a:effectLst/>
                <a:latin typeface="+mn-lt"/>
                <a:ea typeface="+mn-ea"/>
                <a:cs typeface="+mn-cs"/>
              </a:rPr>
              <a:t> ou audio ou les auditions à huis clos </a:t>
            </a:r>
            <a:r>
              <a:rPr lang="fr-FR" sz="1200" b="0" kern="1200" dirty="0" err="1">
                <a:solidFill>
                  <a:schemeClr val="tx1"/>
                </a:solidFill>
                <a:effectLst/>
                <a:latin typeface="+mn-lt"/>
                <a:ea typeface="+mn-ea"/>
                <a:cs typeface="+mn-cs"/>
              </a:rPr>
              <a:t>préalables</a:t>
            </a:r>
            <a:r>
              <a:rPr lang="fr-FR" sz="1200" b="0" kern="1200" dirty="0">
                <a:solidFill>
                  <a:schemeClr val="tx1"/>
                </a:solidFill>
                <a:effectLst/>
                <a:latin typeface="+mn-lt"/>
                <a:ea typeface="+mn-ea"/>
                <a:cs typeface="+mn-cs"/>
              </a:rPr>
              <a:t> au </a:t>
            </a:r>
            <a:r>
              <a:rPr lang="fr-FR" sz="1200" b="0" kern="1200" dirty="0" err="1">
                <a:solidFill>
                  <a:schemeClr val="tx1"/>
                </a:solidFill>
                <a:effectLst/>
                <a:latin typeface="+mn-lt"/>
                <a:ea typeface="+mn-ea"/>
                <a:cs typeface="+mn-cs"/>
              </a:rPr>
              <a:t>procès</a:t>
            </a:r>
            <a:r>
              <a:rPr lang="fr-FR" sz="1200" b="0" kern="1200" dirty="0">
                <a:solidFill>
                  <a:schemeClr val="tx1"/>
                </a:solidFill>
                <a:effectLst/>
                <a:latin typeface="+mn-lt"/>
                <a:ea typeface="+mn-ea"/>
                <a:cs typeface="+mn-cs"/>
              </a:rPr>
              <a:t>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utilisées</a:t>
            </a:r>
            <a:r>
              <a:rPr lang="fr-FR" sz="1200" b="0" kern="1200" dirty="0">
                <a:solidFill>
                  <a:schemeClr val="tx1"/>
                </a:solidFill>
                <a:effectLst/>
                <a:latin typeface="+mn-lt"/>
                <a:ea typeface="+mn-ea"/>
                <a:cs typeface="+mn-cs"/>
              </a:rPr>
              <a:t> et </a:t>
            </a:r>
            <a:r>
              <a:rPr lang="fr-FR" sz="1200" b="0" kern="1200" dirty="0" err="1">
                <a:solidFill>
                  <a:schemeClr val="tx1"/>
                </a:solidFill>
                <a:effectLst/>
                <a:latin typeface="+mn-lt"/>
                <a:ea typeface="+mn-ea"/>
                <a:cs typeface="+mn-cs"/>
              </a:rPr>
              <a:t>considérées</a:t>
            </a:r>
            <a:r>
              <a:rPr lang="fr-FR" sz="1200" b="0" kern="1200" dirty="0">
                <a:solidFill>
                  <a:schemeClr val="tx1"/>
                </a:solidFill>
                <a:effectLst/>
                <a:latin typeface="+mn-lt"/>
                <a:ea typeface="+mn-ea"/>
                <a:cs typeface="+mn-cs"/>
              </a:rPr>
              <a:t> comme preuves recevables. </a:t>
            </a:r>
          </a:p>
          <a:p>
            <a:endParaRPr lang="fr-FR" dirty="0"/>
          </a:p>
          <a:p>
            <a:r>
              <a:rPr lang="fr-FR" sz="1200" b="1" kern="1200" dirty="0">
                <a:solidFill>
                  <a:schemeClr val="tx1"/>
                </a:solidFill>
                <a:effectLst/>
                <a:latin typeface="+mn-lt"/>
                <a:ea typeface="+mn-ea"/>
                <a:cs typeface="+mn-cs"/>
              </a:rPr>
              <a:t>60. </a:t>
            </a:r>
            <a:r>
              <a:rPr lang="fr-FR" sz="1200" b="0" kern="1200" dirty="0">
                <a:solidFill>
                  <a:schemeClr val="tx1"/>
                </a:solidFill>
                <a:effectLst/>
                <a:latin typeface="+mn-lt"/>
                <a:ea typeface="+mn-ea"/>
                <a:cs typeface="+mn-cs"/>
              </a:rPr>
              <a:t>Les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protégés</a:t>
            </a:r>
            <a:r>
              <a:rPr lang="fr-FR" sz="1200" b="0" kern="1200" dirty="0">
                <a:solidFill>
                  <a:schemeClr val="tx1"/>
                </a:solidFill>
                <a:effectLst/>
                <a:latin typeface="+mn-lt"/>
                <a:ea typeface="+mn-ea"/>
                <a:cs typeface="+mn-cs"/>
              </a:rPr>
              <a:t> autant que possible contre les images ou les informations susceptibles de nuire à leur bien-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Lorsque le juge </a:t>
            </a:r>
            <a:r>
              <a:rPr lang="fr-FR" sz="1200" b="0" kern="1200" dirty="0" err="1">
                <a:solidFill>
                  <a:schemeClr val="tx1"/>
                </a:solidFill>
                <a:effectLst/>
                <a:latin typeface="+mn-lt"/>
                <a:ea typeface="+mn-ea"/>
                <a:cs typeface="+mn-cs"/>
              </a:rPr>
              <a:t>décide</a:t>
            </a:r>
            <a:r>
              <a:rPr lang="fr-FR" sz="1200" b="0" kern="1200" dirty="0">
                <a:solidFill>
                  <a:schemeClr val="tx1"/>
                </a:solidFill>
                <a:effectLst/>
                <a:latin typeface="+mn-lt"/>
                <a:ea typeface="+mn-ea"/>
                <a:cs typeface="+mn-cs"/>
              </a:rPr>
              <a:t> de divulguer des images ou des informations potentiellement </a:t>
            </a:r>
            <a:r>
              <a:rPr lang="fr-FR" sz="1200" b="0" kern="1200" dirty="0" err="1">
                <a:solidFill>
                  <a:schemeClr val="tx1"/>
                </a:solidFill>
                <a:effectLst/>
                <a:latin typeface="+mn-lt"/>
                <a:ea typeface="+mn-ea"/>
                <a:cs typeface="+mn-cs"/>
              </a:rPr>
              <a:t>préjudiciables</a:t>
            </a:r>
            <a:r>
              <a:rPr lang="fr-FR" sz="1200" b="0" kern="1200" dirty="0">
                <a:solidFill>
                  <a:schemeClr val="tx1"/>
                </a:solidFill>
                <a:effectLst/>
                <a:latin typeface="+mn-lt"/>
                <a:ea typeface="+mn-ea"/>
                <a:cs typeface="+mn-cs"/>
              </a:rPr>
              <a:t> à l’enfant, il devrait solliciter des conseils </a:t>
            </a:r>
            <a:r>
              <a:rPr lang="fr-FR" sz="1200" b="0" kern="1200" dirty="0" err="1">
                <a:solidFill>
                  <a:schemeClr val="tx1"/>
                </a:solidFill>
                <a:effectLst/>
                <a:latin typeface="+mn-lt"/>
                <a:ea typeface="+mn-ea"/>
                <a:cs typeface="+mn-cs"/>
              </a:rPr>
              <a:t>auprès</a:t>
            </a:r>
            <a:r>
              <a:rPr lang="fr-FR" sz="1200" b="0" kern="1200" dirty="0">
                <a:solidFill>
                  <a:schemeClr val="tx1"/>
                </a:solidFill>
                <a:effectLst/>
                <a:latin typeface="+mn-lt"/>
                <a:ea typeface="+mn-ea"/>
                <a:cs typeface="+mn-cs"/>
              </a:rPr>
              <a:t> d’autres professionnels, tels que des psychologues et des travailleurs sociaux. </a:t>
            </a:r>
          </a:p>
          <a:p>
            <a:endParaRPr lang="fr-FR" dirty="0"/>
          </a:p>
          <a:p>
            <a:r>
              <a:rPr lang="fr-FR" sz="1200" b="1" kern="1200" dirty="0">
                <a:solidFill>
                  <a:schemeClr val="tx1"/>
                </a:solidFill>
                <a:effectLst/>
                <a:latin typeface="+mn-lt"/>
                <a:ea typeface="+mn-ea"/>
                <a:cs typeface="+mn-cs"/>
              </a:rPr>
              <a:t>61. </a:t>
            </a:r>
            <a:r>
              <a:rPr lang="fr-FR" sz="1200" b="0" kern="1200" dirty="0">
                <a:solidFill>
                  <a:schemeClr val="tx1"/>
                </a:solidFill>
                <a:effectLst/>
                <a:latin typeface="+mn-lt"/>
                <a:ea typeface="+mn-ea"/>
                <a:cs typeface="+mn-cs"/>
              </a:rPr>
              <a:t>Les </a:t>
            </a:r>
            <a:r>
              <a:rPr lang="fr-FR" sz="1200" b="0" kern="1200" dirty="0" err="1">
                <a:solidFill>
                  <a:schemeClr val="tx1"/>
                </a:solidFill>
                <a:effectLst/>
                <a:latin typeface="+mn-lt"/>
                <a:ea typeface="+mn-ea"/>
                <a:cs typeface="+mn-cs"/>
              </a:rPr>
              <a:t>séances</a:t>
            </a:r>
            <a:r>
              <a:rPr lang="fr-FR" sz="1200" b="0" kern="1200" dirty="0">
                <a:solidFill>
                  <a:schemeClr val="tx1"/>
                </a:solidFill>
                <a:effectLst/>
                <a:latin typeface="+mn-lt"/>
                <a:ea typeface="+mn-ea"/>
                <a:cs typeface="+mn-cs"/>
              </a:rPr>
              <a:t> de </a:t>
            </a:r>
            <a:r>
              <a:rPr lang="fr-FR" sz="1200" b="0" kern="1200" dirty="0" err="1">
                <a:solidFill>
                  <a:schemeClr val="tx1"/>
                </a:solidFill>
                <a:effectLst/>
                <a:latin typeface="+mn-lt"/>
                <a:ea typeface="+mn-ea"/>
                <a:cs typeface="+mn-cs"/>
              </a:rPr>
              <a:t>procès</a:t>
            </a:r>
            <a:r>
              <a:rPr lang="fr-FR" sz="1200" b="0" kern="1200" dirty="0">
                <a:solidFill>
                  <a:schemeClr val="tx1"/>
                </a:solidFill>
                <a:effectLst/>
                <a:latin typeface="+mn-lt"/>
                <a:ea typeface="+mn-ea"/>
                <a:cs typeface="+mn-cs"/>
              </a:rPr>
              <a:t> auxquelles participent des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adaptées</a:t>
            </a:r>
            <a:r>
              <a:rPr lang="fr-FR" sz="1200" b="0" kern="1200" dirty="0">
                <a:solidFill>
                  <a:schemeClr val="tx1"/>
                </a:solidFill>
                <a:effectLst/>
                <a:latin typeface="+mn-lt"/>
                <a:ea typeface="+mn-ea"/>
                <a:cs typeface="+mn-cs"/>
              </a:rPr>
              <a:t> à leur rythme et à leur </a:t>
            </a:r>
            <a:r>
              <a:rPr lang="fr-FR" sz="1200" b="0" kern="1200" dirty="0" err="1">
                <a:solidFill>
                  <a:schemeClr val="tx1"/>
                </a:solidFill>
                <a:effectLst/>
                <a:latin typeface="+mn-lt"/>
                <a:ea typeface="+mn-ea"/>
                <a:cs typeface="+mn-cs"/>
              </a:rPr>
              <a:t>capacite</a:t>
            </a:r>
            <a:r>
              <a:rPr lang="fr-FR" sz="1200" b="0" kern="1200" dirty="0">
                <a:solidFill>
                  <a:schemeClr val="tx1"/>
                </a:solidFill>
                <a:effectLst/>
                <a:latin typeface="+mn-lt"/>
                <a:ea typeface="+mn-ea"/>
                <a:cs typeface="+mn-cs"/>
              </a:rPr>
              <a:t>́ d’attention: des pauses </a:t>
            </a:r>
            <a:r>
              <a:rPr lang="fr-FR" sz="1200" b="0" kern="1200" dirty="0" err="1">
                <a:solidFill>
                  <a:schemeClr val="tx1"/>
                </a:solidFill>
                <a:effectLst/>
                <a:latin typeface="+mn-lt"/>
                <a:ea typeface="+mn-ea"/>
                <a:cs typeface="+mn-cs"/>
              </a:rPr>
              <a:t>régulières</a:t>
            </a:r>
            <a:r>
              <a:rPr lang="fr-FR" sz="1200" b="0" kern="1200" dirty="0">
                <a:solidFill>
                  <a:schemeClr val="tx1"/>
                </a:solidFill>
                <a:effectLst/>
                <a:latin typeface="+mn-lt"/>
                <a:ea typeface="+mn-ea"/>
                <a:cs typeface="+mn-cs"/>
              </a:rPr>
              <a:t>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prévues</a:t>
            </a:r>
            <a:r>
              <a:rPr lang="fr-FR" sz="1200" b="0" kern="1200" dirty="0">
                <a:solidFill>
                  <a:schemeClr val="tx1"/>
                </a:solidFill>
                <a:effectLst/>
                <a:latin typeface="+mn-lt"/>
                <a:ea typeface="+mn-ea"/>
                <a:cs typeface="+mn-cs"/>
              </a:rPr>
              <a:t> et les audiences ne devraient pas durer trop longtemps. Afin de permettre aux enfants de participer en utilisant leurs pleines </a:t>
            </a:r>
            <a:r>
              <a:rPr lang="fr-FR" sz="1200" b="0" kern="1200" dirty="0" err="1">
                <a:solidFill>
                  <a:schemeClr val="tx1"/>
                </a:solidFill>
                <a:effectLst/>
                <a:latin typeface="+mn-lt"/>
                <a:ea typeface="+mn-ea"/>
                <a:cs typeface="+mn-cs"/>
              </a:rPr>
              <a:t>capacités</a:t>
            </a:r>
            <a:r>
              <a:rPr lang="fr-FR" sz="1200" b="0" kern="1200" dirty="0">
                <a:solidFill>
                  <a:schemeClr val="tx1"/>
                </a:solidFill>
                <a:effectLst/>
                <a:latin typeface="+mn-lt"/>
                <a:ea typeface="+mn-ea"/>
                <a:cs typeface="+mn-cs"/>
              </a:rPr>
              <a:t> cognitives et de </a:t>
            </a:r>
            <a:r>
              <a:rPr lang="fr-FR" sz="1200" b="0" kern="1200" dirty="0" err="1">
                <a:solidFill>
                  <a:schemeClr val="tx1"/>
                </a:solidFill>
                <a:effectLst/>
                <a:latin typeface="+mn-lt"/>
                <a:ea typeface="+mn-ea"/>
                <a:cs typeface="+mn-cs"/>
              </a:rPr>
              <a:t>préserver</a:t>
            </a:r>
            <a:r>
              <a:rPr lang="fr-FR" sz="1200" b="0" kern="1200" dirty="0">
                <a:solidFill>
                  <a:schemeClr val="tx1"/>
                </a:solidFill>
                <a:effectLst/>
                <a:latin typeface="+mn-lt"/>
                <a:ea typeface="+mn-ea"/>
                <a:cs typeface="+mn-cs"/>
              </a:rPr>
              <a:t> leur </a:t>
            </a:r>
            <a:r>
              <a:rPr lang="fr-FR" sz="1200" b="0" kern="1200" dirty="0" err="1">
                <a:solidFill>
                  <a:schemeClr val="tx1"/>
                </a:solidFill>
                <a:effectLst/>
                <a:latin typeface="+mn-lt"/>
                <a:ea typeface="+mn-ea"/>
                <a:cs typeface="+mn-cs"/>
              </a:rPr>
              <a:t>stabilite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émotionnelle</a:t>
            </a:r>
            <a:r>
              <a:rPr lang="fr-FR" sz="1200" b="0" kern="1200" dirty="0">
                <a:solidFill>
                  <a:schemeClr val="tx1"/>
                </a:solidFill>
                <a:effectLst/>
                <a:latin typeface="+mn-lt"/>
                <a:ea typeface="+mn-ea"/>
                <a:cs typeface="+mn-cs"/>
              </a:rPr>
              <a:t>, les perturbations et les distractions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minimales pendant les </a:t>
            </a:r>
            <a:r>
              <a:rPr lang="fr-FR" sz="1200" b="0" kern="1200" dirty="0" err="1">
                <a:solidFill>
                  <a:schemeClr val="tx1"/>
                </a:solidFill>
                <a:effectLst/>
                <a:latin typeface="+mn-lt"/>
                <a:ea typeface="+mn-ea"/>
                <a:cs typeface="+mn-cs"/>
              </a:rPr>
              <a:t>séances</a:t>
            </a:r>
            <a:r>
              <a:rPr lang="fr-FR" sz="1200" b="0" kern="1200" dirty="0">
                <a:solidFill>
                  <a:schemeClr val="tx1"/>
                </a:solidFill>
                <a:effectLst/>
                <a:latin typeface="+mn-lt"/>
                <a:ea typeface="+mn-ea"/>
                <a:cs typeface="+mn-cs"/>
              </a:rPr>
              <a:t>. </a:t>
            </a:r>
          </a:p>
          <a:p>
            <a:endParaRPr lang="fr-FR" dirty="0"/>
          </a:p>
          <a:p>
            <a:r>
              <a:rPr lang="fr-FR" sz="1200" b="1" kern="1200" dirty="0">
                <a:solidFill>
                  <a:schemeClr val="tx1"/>
                </a:solidFill>
                <a:effectLst/>
                <a:latin typeface="+mn-lt"/>
                <a:ea typeface="+mn-ea"/>
                <a:cs typeface="+mn-cs"/>
              </a:rPr>
              <a:t>62. </a:t>
            </a:r>
            <a:r>
              <a:rPr lang="fr-FR" sz="1200" b="0" kern="1200" dirty="0">
                <a:solidFill>
                  <a:schemeClr val="tx1"/>
                </a:solidFill>
                <a:effectLst/>
                <a:latin typeface="+mn-lt"/>
                <a:ea typeface="+mn-ea"/>
                <a:cs typeface="+mn-cs"/>
              </a:rPr>
              <a:t>Dans la mesure </a:t>
            </a:r>
            <a:r>
              <a:rPr lang="fr-FR" sz="1200" b="0" kern="1200" dirty="0" err="1">
                <a:solidFill>
                  <a:schemeClr val="tx1"/>
                </a:solidFill>
                <a:effectLst/>
                <a:latin typeface="+mn-lt"/>
                <a:ea typeface="+mn-ea"/>
                <a:cs typeface="+mn-cs"/>
              </a:rPr>
              <a:t>appropriée</a:t>
            </a:r>
            <a:r>
              <a:rPr lang="fr-FR" sz="1200" b="0" kern="1200" dirty="0">
                <a:solidFill>
                  <a:schemeClr val="tx1"/>
                </a:solidFill>
                <a:effectLst/>
                <a:latin typeface="+mn-lt"/>
                <a:ea typeface="+mn-ea"/>
                <a:cs typeface="+mn-cs"/>
              </a:rPr>
              <a:t> et lorsque cela est possible, des salles d’audition et d’attente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aménagées</a:t>
            </a:r>
            <a:r>
              <a:rPr lang="fr-FR" sz="1200" b="0" kern="1200" dirty="0">
                <a:solidFill>
                  <a:schemeClr val="tx1"/>
                </a:solidFill>
                <a:effectLst/>
                <a:latin typeface="+mn-lt"/>
                <a:ea typeface="+mn-ea"/>
                <a:cs typeface="+mn-cs"/>
              </a:rPr>
              <a:t> de </a:t>
            </a:r>
            <a:r>
              <a:rPr lang="fr-FR" sz="1200" b="0" kern="1200" dirty="0" err="1">
                <a:solidFill>
                  <a:schemeClr val="tx1"/>
                </a:solidFill>
                <a:effectLst/>
                <a:latin typeface="+mn-lt"/>
                <a:ea typeface="+mn-ea"/>
                <a:cs typeface="+mn-cs"/>
              </a:rPr>
              <a:t>façon</a:t>
            </a:r>
            <a:r>
              <a:rPr lang="fr-FR" sz="1200" b="0" kern="1200" dirty="0">
                <a:solidFill>
                  <a:schemeClr val="tx1"/>
                </a:solidFill>
                <a:effectLst/>
                <a:latin typeface="+mn-lt"/>
                <a:ea typeface="+mn-ea"/>
                <a:cs typeface="+mn-cs"/>
              </a:rPr>
              <a:t> à </a:t>
            </a:r>
            <a:r>
              <a:rPr lang="fr-FR" sz="1200" b="0" kern="1200" dirty="0" err="1">
                <a:solidFill>
                  <a:schemeClr val="tx1"/>
                </a:solidFill>
                <a:effectLst/>
                <a:latin typeface="+mn-lt"/>
                <a:ea typeface="+mn-ea"/>
                <a:cs typeface="+mn-cs"/>
              </a:rPr>
              <a:t>créer</a:t>
            </a:r>
            <a:r>
              <a:rPr lang="fr-FR" sz="1200" b="0" kern="1200" dirty="0">
                <a:solidFill>
                  <a:schemeClr val="tx1"/>
                </a:solidFill>
                <a:effectLst/>
                <a:latin typeface="+mn-lt"/>
                <a:ea typeface="+mn-ea"/>
                <a:cs typeface="+mn-cs"/>
              </a:rPr>
              <a:t> un environnement adapté aux enfants. </a:t>
            </a:r>
            <a:endParaRPr lang="fr-FR" dirty="0"/>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63 </a:t>
            </a:r>
            <a:r>
              <a:rPr lang="fr-FR" sz="1200" b="0" kern="1200" dirty="0">
                <a:solidFill>
                  <a:schemeClr val="tx1"/>
                </a:solidFill>
                <a:effectLst/>
                <a:latin typeface="+mn-lt"/>
                <a:ea typeface="+mn-ea"/>
                <a:cs typeface="+mn-cs"/>
              </a:rPr>
              <a:t>Dans la mesure du possible, des tribunaux </a:t>
            </a:r>
            <a:r>
              <a:rPr lang="fr-FR" sz="1200" b="0" kern="1200" dirty="0" err="1">
                <a:solidFill>
                  <a:schemeClr val="tx1"/>
                </a:solidFill>
                <a:effectLst/>
                <a:latin typeface="+mn-lt"/>
                <a:ea typeface="+mn-ea"/>
                <a:cs typeface="+mn-cs"/>
              </a:rPr>
              <a:t>spéciaux</a:t>
            </a:r>
            <a:r>
              <a:rPr lang="fr-FR" sz="1200" b="0" kern="1200" dirty="0">
                <a:solidFill>
                  <a:schemeClr val="tx1"/>
                </a:solidFill>
                <a:effectLst/>
                <a:latin typeface="+mn-lt"/>
                <a:ea typeface="+mn-ea"/>
                <a:cs typeface="+mn-cs"/>
              </a:rPr>
              <a:t> (ou chambres), des </a:t>
            </a:r>
            <a:r>
              <a:rPr lang="fr-FR" sz="1200" b="0" kern="1200" dirty="0" err="1">
                <a:solidFill>
                  <a:schemeClr val="tx1"/>
                </a:solidFill>
                <a:effectLst/>
                <a:latin typeface="+mn-lt"/>
                <a:ea typeface="+mn-ea"/>
                <a:cs typeface="+mn-cs"/>
              </a:rPr>
              <a:t>procédures</a:t>
            </a:r>
            <a:r>
              <a:rPr lang="fr-FR" sz="1200" b="0" kern="1200" dirty="0">
                <a:solidFill>
                  <a:schemeClr val="tx1"/>
                </a:solidFill>
                <a:effectLst/>
                <a:latin typeface="+mn-lt"/>
                <a:ea typeface="+mn-ea"/>
                <a:cs typeface="+mn-cs"/>
              </a:rPr>
              <a:t> et des institutions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mis en place pour les enfants en conflit avec la loi. Cela pourrait inclure l’</a:t>
            </a:r>
            <a:r>
              <a:rPr lang="fr-FR" sz="1200" b="0" kern="1200" dirty="0" err="1">
                <a:solidFill>
                  <a:schemeClr val="tx1"/>
                </a:solidFill>
                <a:effectLst/>
                <a:latin typeface="+mn-lt"/>
                <a:ea typeface="+mn-ea"/>
                <a:cs typeface="+mn-cs"/>
              </a:rPr>
              <a:t>établissement</a:t>
            </a:r>
            <a:r>
              <a:rPr lang="fr-FR" sz="1200" b="0" kern="1200" dirty="0">
                <a:solidFill>
                  <a:schemeClr val="tx1"/>
                </a:solidFill>
                <a:effectLst/>
                <a:latin typeface="+mn-lt"/>
                <a:ea typeface="+mn-ea"/>
                <a:cs typeface="+mn-cs"/>
              </a:rPr>
              <a:t> d’</a:t>
            </a:r>
            <a:r>
              <a:rPr lang="fr-FR" sz="1200" b="0" kern="1200" dirty="0" err="1">
                <a:solidFill>
                  <a:schemeClr val="tx1"/>
                </a:solidFill>
                <a:effectLst/>
                <a:latin typeface="+mn-lt"/>
                <a:ea typeface="+mn-ea"/>
                <a:cs typeface="+mn-cs"/>
              </a:rPr>
              <a:t>unités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spéciales</a:t>
            </a:r>
            <a:r>
              <a:rPr lang="fr-FR" sz="1200" b="0" kern="1200" dirty="0">
                <a:solidFill>
                  <a:schemeClr val="tx1"/>
                </a:solidFill>
                <a:effectLst/>
                <a:latin typeface="+mn-lt"/>
                <a:ea typeface="+mn-ea"/>
                <a:cs typeface="+mn-cs"/>
              </a:rPr>
              <a:t> au sein de la police, du </a:t>
            </a:r>
            <a:r>
              <a:rPr lang="fr-FR" sz="1200" b="0" kern="1200" dirty="0" err="1">
                <a:solidFill>
                  <a:schemeClr val="tx1"/>
                </a:solidFill>
                <a:effectLst/>
                <a:latin typeface="+mn-lt"/>
                <a:ea typeface="+mn-ea"/>
                <a:cs typeface="+mn-cs"/>
              </a:rPr>
              <a:t>système</a:t>
            </a:r>
            <a:r>
              <a:rPr lang="fr-FR" sz="1200" b="0" kern="1200" dirty="0">
                <a:solidFill>
                  <a:schemeClr val="tx1"/>
                </a:solidFill>
                <a:effectLst/>
                <a:latin typeface="+mn-lt"/>
                <a:ea typeface="+mn-ea"/>
                <a:cs typeface="+mn-cs"/>
              </a:rPr>
              <a:t> judiciaire et du </a:t>
            </a:r>
            <a:r>
              <a:rPr lang="fr-FR" sz="1200" b="0" kern="1200" dirty="0" err="1">
                <a:solidFill>
                  <a:schemeClr val="tx1"/>
                </a:solidFill>
                <a:effectLst/>
                <a:latin typeface="+mn-lt"/>
                <a:ea typeface="+mn-ea"/>
                <a:cs typeface="+mn-cs"/>
              </a:rPr>
              <a:t>ministère</a:t>
            </a:r>
            <a:r>
              <a:rPr lang="fr-FR" sz="1200" b="0" kern="1200" dirty="0">
                <a:solidFill>
                  <a:schemeClr val="tx1"/>
                </a:solidFill>
                <a:effectLst/>
                <a:latin typeface="+mn-lt"/>
                <a:ea typeface="+mn-ea"/>
                <a:cs typeface="+mn-cs"/>
              </a:rPr>
              <a:t> public.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25</a:t>
            </a:fld>
            <a:endParaRPr lang="fr-BE">
              <a:solidFill>
                <a:prstClr val="black"/>
              </a:solidFill>
            </a:endParaRPr>
          </a:p>
        </p:txBody>
      </p:sp>
    </p:spTree>
    <p:extLst>
      <p:ext uri="{BB962C8B-B14F-4D97-AF65-F5344CB8AC3E}">
        <p14:creationId xmlns:p14="http://schemas.microsoft.com/office/powerpoint/2010/main" val="989812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“P</a:t>
            </a:r>
            <a:r>
              <a:rPr lang="fr-FR" sz="1200" kern="1200" dirty="0" err="1">
                <a:solidFill>
                  <a:schemeClr val="tx1"/>
                </a:solidFill>
                <a:effectLst/>
                <a:latin typeface="+mn-lt"/>
                <a:ea typeface="+mn-ea"/>
                <a:cs typeface="+mn-cs"/>
              </a:rPr>
              <a:t>reuve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déclarations</a:t>
            </a:r>
            <a:r>
              <a:rPr lang="fr-FR" sz="1200" kern="1200" dirty="0">
                <a:solidFill>
                  <a:schemeClr val="tx1"/>
                </a:solidFill>
                <a:effectLst/>
                <a:latin typeface="+mn-lt"/>
                <a:ea typeface="+mn-ea"/>
                <a:cs typeface="+mn-cs"/>
              </a:rPr>
              <a:t> des enfants </a:t>
            </a:r>
            <a:endParaRPr lang="fr-FR" dirty="0"/>
          </a:p>
          <a:p>
            <a:r>
              <a:rPr lang="fr-FR" sz="1200" b="1" kern="1200" dirty="0">
                <a:solidFill>
                  <a:schemeClr val="tx1"/>
                </a:solidFill>
                <a:effectLst/>
                <a:latin typeface="+mn-lt"/>
                <a:ea typeface="+mn-ea"/>
                <a:cs typeface="+mn-cs"/>
              </a:rPr>
              <a:t>64.</a:t>
            </a:r>
            <a:r>
              <a:rPr lang="fr-FR" sz="1200" b="0" kern="1200" dirty="0">
                <a:solidFill>
                  <a:schemeClr val="tx1"/>
                </a:solidFill>
                <a:effectLst/>
                <a:latin typeface="+mn-lt"/>
                <a:ea typeface="+mn-ea"/>
                <a:cs typeface="+mn-cs"/>
              </a:rPr>
              <a:t> Les entretiens et les auditions avec des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conduits par des professionnels </a:t>
            </a:r>
            <a:r>
              <a:rPr lang="fr-FR" sz="1200" b="0" kern="1200" dirty="0" err="1">
                <a:solidFill>
                  <a:schemeClr val="tx1"/>
                </a:solidFill>
                <a:effectLst/>
                <a:latin typeface="+mn-lt"/>
                <a:ea typeface="+mn-ea"/>
                <a:cs typeface="+mn-cs"/>
              </a:rPr>
              <a:t>qualifiés</a:t>
            </a:r>
            <a:r>
              <a:rPr lang="fr-FR" sz="1200" b="0" kern="1200" dirty="0">
                <a:solidFill>
                  <a:schemeClr val="tx1"/>
                </a:solidFill>
                <a:effectLst/>
                <a:latin typeface="+mn-lt"/>
                <a:ea typeface="+mn-ea"/>
                <a:cs typeface="+mn-cs"/>
              </a:rPr>
              <a:t>. Tout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mis en œuvre pour permettre aux enfants de </a:t>
            </a:r>
            <a:r>
              <a:rPr lang="fr-FR" sz="1200" b="0" kern="1200" dirty="0" err="1">
                <a:solidFill>
                  <a:schemeClr val="tx1"/>
                </a:solidFill>
                <a:effectLst/>
                <a:latin typeface="+mn-lt"/>
                <a:ea typeface="+mn-ea"/>
                <a:cs typeface="+mn-cs"/>
              </a:rPr>
              <a:t>témoigner</a:t>
            </a:r>
            <a:r>
              <a:rPr lang="fr-FR" sz="1200" b="0" kern="1200" dirty="0">
                <a:solidFill>
                  <a:schemeClr val="tx1"/>
                </a:solidFill>
                <a:effectLst/>
                <a:latin typeface="+mn-lt"/>
                <a:ea typeface="+mn-ea"/>
                <a:cs typeface="+mn-cs"/>
              </a:rPr>
              <a:t> dans les environnements les plus favorables et les conditions les meilleures, eu </a:t>
            </a:r>
            <a:r>
              <a:rPr lang="fr-FR" sz="1200" b="0" kern="1200" dirty="0" err="1">
                <a:solidFill>
                  <a:schemeClr val="tx1"/>
                </a:solidFill>
                <a:effectLst/>
                <a:latin typeface="+mn-lt"/>
                <a:ea typeface="+mn-ea"/>
                <a:cs typeface="+mn-cs"/>
              </a:rPr>
              <a:t>égard</a:t>
            </a:r>
            <a:r>
              <a:rPr lang="fr-FR" sz="1200" b="0" kern="1200" dirty="0">
                <a:solidFill>
                  <a:schemeClr val="tx1"/>
                </a:solidFill>
                <a:effectLst/>
                <a:latin typeface="+mn-lt"/>
                <a:ea typeface="+mn-ea"/>
                <a:cs typeface="+mn-cs"/>
              </a:rPr>
              <a:t> à leur </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leur </a:t>
            </a:r>
            <a:r>
              <a:rPr lang="fr-FR" sz="1200" b="0" kern="1200" dirty="0" err="1">
                <a:solidFill>
                  <a:schemeClr val="tx1"/>
                </a:solidFill>
                <a:effectLst/>
                <a:latin typeface="+mn-lt"/>
                <a:ea typeface="+mn-ea"/>
                <a:cs typeface="+mn-cs"/>
              </a:rPr>
              <a:t>maturite</a:t>
            </a:r>
            <a:r>
              <a:rPr lang="fr-FR" sz="1200" b="0" kern="1200" dirty="0">
                <a:solidFill>
                  <a:schemeClr val="tx1"/>
                </a:solidFill>
                <a:effectLst/>
                <a:latin typeface="+mn-lt"/>
                <a:ea typeface="+mn-ea"/>
                <a:cs typeface="+mn-cs"/>
              </a:rPr>
              <a:t>́ et leur niveau de </a:t>
            </a:r>
            <a:r>
              <a:rPr lang="fr-FR" sz="1200" b="0" kern="1200" dirty="0" err="1">
                <a:solidFill>
                  <a:schemeClr val="tx1"/>
                </a:solidFill>
                <a:effectLst/>
                <a:latin typeface="+mn-lt"/>
                <a:ea typeface="+mn-ea"/>
                <a:cs typeface="+mn-cs"/>
              </a:rPr>
              <a:t>compréhension</a:t>
            </a:r>
            <a:r>
              <a:rPr lang="fr-FR" sz="1200" b="0" kern="1200" dirty="0">
                <a:solidFill>
                  <a:schemeClr val="tx1"/>
                </a:solidFill>
                <a:effectLst/>
                <a:latin typeface="+mn-lt"/>
                <a:ea typeface="+mn-ea"/>
                <a:cs typeface="+mn-cs"/>
              </a:rPr>
              <a:t>, et en tenant compte de leurs </a:t>
            </a:r>
            <a:r>
              <a:rPr lang="fr-FR" sz="1200" b="0" kern="1200" dirty="0" err="1">
                <a:solidFill>
                  <a:schemeClr val="tx1"/>
                </a:solidFill>
                <a:effectLst/>
                <a:latin typeface="+mn-lt"/>
                <a:ea typeface="+mn-ea"/>
                <a:cs typeface="+mn-cs"/>
              </a:rPr>
              <a:t>éventuelles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difficultés</a:t>
            </a:r>
            <a:r>
              <a:rPr lang="fr-FR" sz="1200" b="0" kern="1200" dirty="0">
                <a:solidFill>
                  <a:schemeClr val="tx1"/>
                </a:solidFill>
                <a:effectLst/>
                <a:latin typeface="+mn-lt"/>
                <a:ea typeface="+mn-ea"/>
                <a:cs typeface="+mn-cs"/>
              </a:rPr>
              <a:t> de communication. </a:t>
            </a:r>
            <a:endParaRPr lang="fr-FR" dirty="0"/>
          </a:p>
          <a:p>
            <a:r>
              <a:rPr lang="fr-FR" sz="1200" b="1" kern="1200" dirty="0">
                <a:solidFill>
                  <a:schemeClr val="tx1"/>
                </a:solidFill>
                <a:effectLst/>
                <a:latin typeface="+mn-lt"/>
                <a:ea typeface="+mn-ea"/>
                <a:cs typeface="+mn-cs"/>
              </a:rPr>
              <a:t>65.</a:t>
            </a:r>
            <a:r>
              <a:rPr lang="fr-FR" sz="1200" b="0" kern="1200" dirty="0">
                <a:solidFill>
                  <a:schemeClr val="tx1"/>
                </a:solidFill>
                <a:effectLst/>
                <a:latin typeface="+mn-lt"/>
                <a:ea typeface="+mn-ea"/>
                <a:cs typeface="+mn-cs"/>
              </a:rPr>
              <a:t> Les </a:t>
            </a:r>
            <a:r>
              <a:rPr lang="fr-FR" sz="1200" b="0" kern="1200" dirty="0" err="1">
                <a:solidFill>
                  <a:schemeClr val="tx1"/>
                </a:solidFill>
                <a:effectLst/>
                <a:latin typeface="+mn-lt"/>
                <a:ea typeface="+mn-ea"/>
                <a:cs typeface="+mn-cs"/>
              </a:rPr>
              <a:t>déclarations</a:t>
            </a:r>
            <a:r>
              <a:rPr lang="fr-FR" sz="1200" b="0" kern="1200" dirty="0">
                <a:solidFill>
                  <a:schemeClr val="tx1"/>
                </a:solidFill>
                <a:effectLst/>
                <a:latin typeface="+mn-lt"/>
                <a:ea typeface="+mn-ea"/>
                <a:cs typeface="+mn-cs"/>
              </a:rPr>
              <a:t> audiovisuelles d’enfants victimes ou </a:t>
            </a:r>
            <a:r>
              <a:rPr lang="fr-FR" sz="1200" b="0" kern="1200" dirty="0" err="1">
                <a:solidFill>
                  <a:schemeClr val="tx1"/>
                </a:solidFill>
                <a:effectLst/>
                <a:latin typeface="+mn-lt"/>
                <a:ea typeface="+mn-ea"/>
                <a:cs typeface="+mn-cs"/>
              </a:rPr>
              <a:t>témoins</a:t>
            </a:r>
            <a:r>
              <a:rPr lang="fr-FR" sz="1200" b="0" kern="1200" dirty="0">
                <a:solidFill>
                  <a:schemeClr val="tx1"/>
                </a:solidFill>
                <a:effectLst/>
                <a:latin typeface="+mn-lt"/>
                <a:ea typeface="+mn-ea"/>
                <a:cs typeface="+mn-cs"/>
              </a:rPr>
              <a:t>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encouragées</a:t>
            </a:r>
            <a:r>
              <a:rPr lang="fr-FR" sz="1200" b="0" kern="1200" dirty="0">
                <a:solidFill>
                  <a:schemeClr val="tx1"/>
                </a:solidFill>
                <a:effectLst/>
                <a:latin typeface="+mn-lt"/>
                <a:ea typeface="+mn-ea"/>
                <a:cs typeface="+mn-cs"/>
              </a:rPr>
              <a:t>, tout en respectant le droit des autres parties de contester le contenu de ces </a:t>
            </a:r>
            <a:r>
              <a:rPr lang="fr-FR" sz="1200" b="0" kern="1200" dirty="0" err="1">
                <a:solidFill>
                  <a:schemeClr val="tx1"/>
                </a:solidFill>
                <a:effectLst/>
                <a:latin typeface="+mn-lt"/>
                <a:ea typeface="+mn-ea"/>
                <a:cs typeface="+mn-cs"/>
              </a:rPr>
              <a:t>déclarations</a:t>
            </a:r>
            <a:r>
              <a:rPr lang="fr-FR" sz="1200" b="0" kern="1200" dirty="0">
                <a:solidFill>
                  <a:schemeClr val="tx1"/>
                </a:solidFill>
                <a:effectLst/>
                <a:latin typeface="+mn-lt"/>
                <a:ea typeface="+mn-ea"/>
                <a:cs typeface="+mn-cs"/>
              </a:rPr>
              <a:t>. </a:t>
            </a:r>
            <a:endParaRPr lang="fr-FR" dirty="0"/>
          </a:p>
          <a:p>
            <a:r>
              <a:rPr lang="fr-FR" sz="1200" b="1" kern="1200" dirty="0">
                <a:solidFill>
                  <a:schemeClr val="tx1"/>
                </a:solidFill>
                <a:effectLst/>
                <a:latin typeface="+mn-lt"/>
                <a:ea typeface="+mn-ea"/>
                <a:cs typeface="+mn-cs"/>
              </a:rPr>
              <a:t>66. </a:t>
            </a:r>
            <a:r>
              <a:rPr lang="fr-FR" sz="1200" b="0" kern="1200" dirty="0">
                <a:solidFill>
                  <a:schemeClr val="tx1"/>
                </a:solidFill>
                <a:effectLst/>
                <a:latin typeface="+mn-lt"/>
                <a:ea typeface="+mn-ea"/>
                <a:cs typeface="+mn-cs"/>
              </a:rPr>
              <a:t>Lorsque plusieurs interrogatoires s’</a:t>
            </a:r>
            <a:r>
              <a:rPr lang="fr-FR" sz="1200" b="0" kern="1200" dirty="0" err="1">
                <a:solidFill>
                  <a:schemeClr val="tx1"/>
                </a:solidFill>
                <a:effectLst/>
                <a:latin typeface="+mn-lt"/>
                <a:ea typeface="+mn-ea"/>
                <a:cs typeface="+mn-cs"/>
              </a:rPr>
              <a:t>avèrent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nécessaires</a:t>
            </a:r>
            <a:r>
              <a:rPr lang="fr-FR" sz="1200" b="0" kern="1200" dirty="0">
                <a:solidFill>
                  <a:schemeClr val="tx1"/>
                </a:solidFill>
                <a:effectLst/>
                <a:latin typeface="+mn-lt"/>
                <a:ea typeface="+mn-ea"/>
                <a:cs typeface="+mn-cs"/>
              </a:rPr>
              <a:t>, il serait </a:t>
            </a:r>
            <a:r>
              <a:rPr lang="fr-FR" sz="1200" b="0" kern="1200" dirty="0" err="1">
                <a:solidFill>
                  <a:schemeClr val="tx1"/>
                </a:solidFill>
                <a:effectLst/>
                <a:latin typeface="+mn-lt"/>
                <a:ea typeface="+mn-ea"/>
                <a:cs typeface="+mn-cs"/>
              </a:rPr>
              <a:t>préférable</a:t>
            </a:r>
            <a:r>
              <a:rPr lang="fr-FR" sz="1200" b="0" kern="1200" dirty="0">
                <a:solidFill>
                  <a:schemeClr val="tx1"/>
                </a:solidFill>
                <a:effectLst/>
                <a:latin typeface="+mn-lt"/>
                <a:ea typeface="+mn-ea"/>
                <a:cs typeface="+mn-cs"/>
              </a:rPr>
              <a:t> qu’ils soient conduits par la </a:t>
            </a:r>
            <a:r>
              <a:rPr lang="fr-FR" sz="1200" b="0" kern="1200" dirty="0" err="1">
                <a:solidFill>
                  <a:schemeClr val="tx1"/>
                </a:solidFill>
                <a:effectLst/>
                <a:latin typeface="+mn-lt"/>
                <a:ea typeface="+mn-ea"/>
                <a:cs typeface="+mn-cs"/>
              </a:rPr>
              <a:t>même</a:t>
            </a:r>
            <a:r>
              <a:rPr lang="fr-FR" sz="1200" b="0" kern="1200" dirty="0">
                <a:solidFill>
                  <a:schemeClr val="tx1"/>
                </a:solidFill>
                <a:effectLst/>
                <a:latin typeface="+mn-lt"/>
                <a:ea typeface="+mn-ea"/>
                <a:cs typeface="+mn-cs"/>
              </a:rPr>
              <a:t> personne afin de </a:t>
            </a:r>
            <a:r>
              <a:rPr lang="fr-FR" sz="1200" b="0" kern="1200" dirty="0" err="1">
                <a:solidFill>
                  <a:schemeClr val="tx1"/>
                </a:solidFill>
                <a:effectLst/>
                <a:latin typeface="+mn-lt"/>
                <a:ea typeface="+mn-ea"/>
                <a:cs typeface="+mn-cs"/>
              </a:rPr>
              <a:t>préserver</a:t>
            </a:r>
            <a:r>
              <a:rPr lang="fr-FR" sz="1200" b="0" kern="1200" dirty="0">
                <a:solidFill>
                  <a:schemeClr val="tx1"/>
                </a:solidFill>
                <a:effectLst/>
                <a:latin typeface="+mn-lt"/>
                <a:ea typeface="+mn-ea"/>
                <a:cs typeface="+mn-cs"/>
              </a:rPr>
              <a:t> la </a:t>
            </a:r>
            <a:r>
              <a:rPr lang="fr-FR" sz="1200" b="0" kern="1200" dirty="0" err="1">
                <a:solidFill>
                  <a:schemeClr val="tx1"/>
                </a:solidFill>
                <a:effectLst/>
                <a:latin typeface="+mn-lt"/>
                <a:ea typeface="+mn-ea"/>
                <a:cs typeface="+mn-cs"/>
              </a:rPr>
              <a:t>cohérence</a:t>
            </a:r>
            <a:r>
              <a:rPr lang="fr-FR" sz="1200" b="0" kern="1200" dirty="0">
                <a:solidFill>
                  <a:schemeClr val="tx1"/>
                </a:solidFill>
                <a:effectLst/>
                <a:latin typeface="+mn-lt"/>
                <a:ea typeface="+mn-ea"/>
                <a:cs typeface="+mn-cs"/>
              </a:rPr>
              <a:t> de l’approche, dans le souci de l’</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supérieur</a:t>
            </a:r>
            <a:r>
              <a:rPr lang="fr-FR" sz="1200" b="0" kern="1200" dirty="0">
                <a:solidFill>
                  <a:schemeClr val="tx1"/>
                </a:solidFill>
                <a:effectLst/>
                <a:latin typeface="+mn-lt"/>
                <a:ea typeface="+mn-ea"/>
                <a:cs typeface="+mn-cs"/>
              </a:rPr>
              <a:t> de l’enfant. </a:t>
            </a:r>
            <a:endParaRPr lang="fr-FR" dirty="0"/>
          </a:p>
          <a:p>
            <a:r>
              <a:rPr lang="fr-FR" sz="1200" b="1" kern="1200" dirty="0">
                <a:solidFill>
                  <a:schemeClr val="tx1"/>
                </a:solidFill>
                <a:effectLst/>
                <a:latin typeface="+mn-lt"/>
                <a:ea typeface="+mn-ea"/>
                <a:cs typeface="+mn-cs"/>
              </a:rPr>
              <a:t>67. </a:t>
            </a:r>
            <a:r>
              <a:rPr lang="fr-FR" sz="1200" b="0" kern="1200" dirty="0">
                <a:solidFill>
                  <a:schemeClr val="tx1"/>
                </a:solidFill>
                <a:effectLst/>
                <a:latin typeface="+mn-lt"/>
                <a:ea typeface="+mn-ea"/>
                <a:cs typeface="+mn-cs"/>
              </a:rPr>
              <a:t>Les interrogatoires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aussi </a:t>
            </a:r>
            <a:r>
              <a:rPr lang="fr-FR" sz="1200" b="0" kern="1200" dirty="0" err="1">
                <a:solidFill>
                  <a:schemeClr val="tx1"/>
                </a:solidFill>
                <a:effectLst/>
                <a:latin typeface="+mn-lt"/>
                <a:ea typeface="+mn-ea"/>
                <a:cs typeface="+mn-cs"/>
              </a:rPr>
              <a:t>limités</a:t>
            </a:r>
            <a:r>
              <a:rPr lang="fr-FR" sz="1200" b="0" kern="1200" dirty="0">
                <a:solidFill>
                  <a:schemeClr val="tx1"/>
                </a:solidFill>
                <a:effectLst/>
                <a:latin typeface="+mn-lt"/>
                <a:ea typeface="+mn-ea"/>
                <a:cs typeface="+mn-cs"/>
              </a:rPr>
              <a:t> que possible en nombre et leur </a:t>
            </a:r>
            <a:r>
              <a:rPr lang="fr-FR" sz="1200" b="0" kern="1200" dirty="0" err="1">
                <a:solidFill>
                  <a:schemeClr val="tx1"/>
                </a:solidFill>
                <a:effectLst/>
                <a:latin typeface="+mn-lt"/>
                <a:ea typeface="+mn-ea"/>
                <a:cs typeface="+mn-cs"/>
              </a:rPr>
              <a:t>durée</a:t>
            </a:r>
            <a:r>
              <a:rPr lang="fr-FR" sz="1200" b="0" kern="1200" dirty="0">
                <a:solidFill>
                  <a:schemeClr val="tx1"/>
                </a:solidFill>
                <a:effectLst/>
                <a:latin typeface="+mn-lt"/>
                <a:ea typeface="+mn-ea"/>
                <a:cs typeface="+mn-cs"/>
              </a:rPr>
              <a:t>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adaptée</a:t>
            </a:r>
            <a:r>
              <a:rPr lang="fr-FR" sz="1200" b="0" kern="1200" dirty="0">
                <a:solidFill>
                  <a:schemeClr val="tx1"/>
                </a:solidFill>
                <a:effectLst/>
                <a:latin typeface="+mn-lt"/>
                <a:ea typeface="+mn-ea"/>
                <a:cs typeface="+mn-cs"/>
              </a:rPr>
              <a:t> à l’</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et à la </a:t>
            </a:r>
            <a:r>
              <a:rPr lang="fr-FR" sz="1200" b="0" kern="1200" dirty="0" err="1">
                <a:solidFill>
                  <a:schemeClr val="tx1"/>
                </a:solidFill>
                <a:effectLst/>
                <a:latin typeface="+mn-lt"/>
                <a:ea typeface="+mn-ea"/>
                <a:cs typeface="+mn-cs"/>
              </a:rPr>
              <a:t>capacite</a:t>
            </a:r>
            <a:r>
              <a:rPr lang="fr-FR" sz="1200" b="0" kern="1200" dirty="0">
                <a:solidFill>
                  <a:schemeClr val="tx1"/>
                </a:solidFill>
                <a:effectLst/>
                <a:latin typeface="+mn-lt"/>
                <a:ea typeface="+mn-ea"/>
                <a:cs typeface="+mn-cs"/>
              </a:rPr>
              <a:t>́ d’attention de l’enfant. </a:t>
            </a:r>
            <a:endParaRPr lang="fr-FR" dirty="0"/>
          </a:p>
          <a:p>
            <a:r>
              <a:rPr lang="fr-FR" sz="1200" b="1" kern="1200" dirty="0">
                <a:solidFill>
                  <a:schemeClr val="tx1"/>
                </a:solidFill>
                <a:effectLst/>
                <a:latin typeface="+mn-lt"/>
                <a:ea typeface="+mn-ea"/>
                <a:cs typeface="+mn-cs"/>
              </a:rPr>
              <a:t>68. </a:t>
            </a:r>
            <a:r>
              <a:rPr lang="fr-FR" sz="1200" b="0" kern="1200" dirty="0">
                <a:solidFill>
                  <a:schemeClr val="tx1"/>
                </a:solidFill>
                <a:effectLst/>
                <a:latin typeface="+mn-lt"/>
                <a:ea typeface="+mn-ea"/>
                <a:cs typeface="+mn-cs"/>
              </a:rPr>
              <a:t>Le contact direct, la confrontation ou la communication entre un enfant victime ou </a:t>
            </a:r>
            <a:r>
              <a:rPr lang="fr-FR" sz="1200" b="0" kern="1200" dirty="0" err="1">
                <a:solidFill>
                  <a:schemeClr val="tx1"/>
                </a:solidFill>
                <a:effectLst/>
                <a:latin typeface="+mn-lt"/>
                <a:ea typeface="+mn-ea"/>
                <a:cs typeface="+mn-cs"/>
              </a:rPr>
              <a:t>témoin</a:t>
            </a:r>
            <a:r>
              <a:rPr lang="fr-FR" sz="1200" b="0" kern="1200" dirty="0">
                <a:solidFill>
                  <a:schemeClr val="tx1"/>
                </a:solidFill>
                <a:effectLst/>
                <a:latin typeface="+mn-lt"/>
                <a:ea typeface="+mn-ea"/>
                <a:cs typeface="+mn-cs"/>
              </a:rPr>
              <a:t> et l’auteur </a:t>
            </a:r>
            <a:r>
              <a:rPr lang="fr-FR" sz="1200" b="0" kern="1200" dirty="0" err="1">
                <a:solidFill>
                  <a:schemeClr val="tx1"/>
                </a:solidFill>
                <a:effectLst/>
                <a:latin typeface="+mn-lt"/>
                <a:ea typeface="+mn-ea"/>
                <a:cs typeface="+mn-cs"/>
              </a:rPr>
              <a:t>présume</a:t>
            </a:r>
            <a:r>
              <a:rPr lang="fr-FR" sz="1200" b="0" kern="1200" dirty="0">
                <a:solidFill>
                  <a:schemeClr val="tx1"/>
                </a:solidFill>
                <a:effectLst/>
                <a:latin typeface="+mn-lt"/>
                <a:ea typeface="+mn-ea"/>
                <a:cs typeface="+mn-cs"/>
              </a:rPr>
              <a:t>́ d’une infraction devraient, autant que possible,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évités</a:t>
            </a:r>
            <a:r>
              <a:rPr lang="fr-FR" sz="1200" b="0" kern="1200" dirty="0">
                <a:solidFill>
                  <a:schemeClr val="tx1"/>
                </a:solidFill>
                <a:effectLst/>
                <a:latin typeface="+mn-lt"/>
                <a:ea typeface="+mn-ea"/>
                <a:cs typeface="+mn-cs"/>
              </a:rPr>
              <a:t>, à moins que l’enfant victime ne le demande. </a:t>
            </a:r>
            <a:endParaRPr lang="fr-FR" dirty="0"/>
          </a:p>
          <a:p>
            <a:r>
              <a:rPr lang="fr-FR" sz="1200" b="1" kern="1200" dirty="0">
                <a:solidFill>
                  <a:schemeClr val="tx1"/>
                </a:solidFill>
                <a:effectLst/>
                <a:latin typeface="+mn-lt"/>
                <a:ea typeface="+mn-ea"/>
                <a:cs typeface="+mn-cs"/>
              </a:rPr>
              <a:t>69.</a:t>
            </a:r>
            <a:r>
              <a:rPr lang="fr-FR" sz="1200" b="0" kern="1200" dirty="0">
                <a:solidFill>
                  <a:schemeClr val="tx1"/>
                </a:solidFill>
                <a:effectLst/>
                <a:latin typeface="+mn-lt"/>
                <a:ea typeface="+mn-ea"/>
                <a:cs typeface="+mn-cs"/>
              </a:rPr>
              <a:t> Les enfants devraient, dans les affaires </a:t>
            </a:r>
            <a:r>
              <a:rPr lang="fr-FR" sz="1200" b="0" kern="1200" dirty="0" err="1">
                <a:solidFill>
                  <a:schemeClr val="tx1"/>
                </a:solidFill>
                <a:effectLst/>
                <a:latin typeface="+mn-lt"/>
                <a:ea typeface="+mn-ea"/>
                <a:cs typeface="+mn-cs"/>
              </a:rPr>
              <a:t>pénales</a:t>
            </a:r>
            <a:r>
              <a:rPr lang="fr-FR" sz="1200" b="0" kern="1200" dirty="0">
                <a:solidFill>
                  <a:schemeClr val="tx1"/>
                </a:solidFill>
                <a:effectLst/>
                <a:latin typeface="+mn-lt"/>
                <a:ea typeface="+mn-ea"/>
                <a:cs typeface="+mn-cs"/>
              </a:rPr>
              <a:t>, avoir la </a:t>
            </a:r>
            <a:r>
              <a:rPr lang="fr-FR" sz="1200" b="0" kern="1200" dirty="0" err="1">
                <a:solidFill>
                  <a:schemeClr val="tx1"/>
                </a:solidFill>
                <a:effectLst/>
                <a:latin typeface="+mn-lt"/>
                <a:ea typeface="+mn-ea"/>
                <a:cs typeface="+mn-cs"/>
              </a:rPr>
              <a:t>possibilite</a:t>
            </a:r>
            <a:r>
              <a:rPr lang="fr-FR" sz="1200" b="0" kern="1200" dirty="0">
                <a:solidFill>
                  <a:schemeClr val="tx1"/>
                </a:solidFill>
                <a:effectLst/>
                <a:latin typeface="+mn-lt"/>
                <a:ea typeface="+mn-ea"/>
                <a:cs typeface="+mn-cs"/>
              </a:rPr>
              <a:t>́ de </a:t>
            </a:r>
            <a:r>
              <a:rPr lang="fr-FR" sz="1200" b="0" kern="1200" dirty="0" err="1">
                <a:solidFill>
                  <a:schemeClr val="tx1"/>
                </a:solidFill>
                <a:effectLst/>
                <a:latin typeface="+mn-lt"/>
                <a:ea typeface="+mn-ea"/>
                <a:cs typeface="+mn-cs"/>
              </a:rPr>
              <a:t>témoigner</a:t>
            </a:r>
            <a:r>
              <a:rPr lang="fr-FR" sz="1200" b="0" kern="1200" dirty="0">
                <a:solidFill>
                  <a:schemeClr val="tx1"/>
                </a:solidFill>
                <a:effectLst/>
                <a:latin typeface="+mn-lt"/>
                <a:ea typeface="+mn-ea"/>
                <a:cs typeface="+mn-cs"/>
              </a:rPr>
              <a:t> en dehors de la </a:t>
            </a:r>
            <a:r>
              <a:rPr lang="fr-FR" sz="1200" b="0" kern="1200" dirty="0" err="1">
                <a:solidFill>
                  <a:schemeClr val="tx1"/>
                </a:solidFill>
                <a:effectLst/>
                <a:latin typeface="+mn-lt"/>
                <a:ea typeface="+mn-ea"/>
                <a:cs typeface="+mn-cs"/>
              </a:rPr>
              <a:t>présence</a:t>
            </a:r>
            <a:r>
              <a:rPr lang="fr-FR" sz="1200" b="0" kern="1200" dirty="0">
                <a:solidFill>
                  <a:schemeClr val="tx1"/>
                </a:solidFill>
                <a:effectLst/>
                <a:latin typeface="+mn-lt"/>
                <a:ea typeface="+mn-ea"/>
                <a:cs typeface="+mn-cs"/>
              </a:rPr>
              <a:t> de l’auteur </a:t>
            </a:r>
            <a:r>
              <a:rPr lang="fr-FR" sz="1200" b="0" kern="1200" dirty="0" err="1">
                <a:solidFill>
                  <a:schemeClr val="tx1"/>
                </a:solidFill>
                <a:effectLst/>
                <a:latin typeface="+mn-lt"/>
                <a:ea typeface="+mn-ea"/>
                <a:cs typeface="+mn-cs"/>
              </a:rPr>
              <a:t>présume</a:t>
            </a:r>
            <a:r>
              <a:rPr lang="fr-FR" sz="1200" b="0" kern="1200" dirty="0">
                <a:solidFill>
                  <a:schemeClr val="tx1"/>
                </a:solidFill>
                <a:effectLst/>
                <a:latin typeface="+mn-lt"/>
                <a:ea typeface="+mn-ea"/>
                <a:cs typeface="+mn-cs"/>
              </a:rPr>
              <a:t>́ de l’infraction.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70. </a:t>
            </a:r>
            <a:r>
              <a:rPr lang="fr-FR" sz="1200" b="0" kern="1200" dirty="0">
                <a:solidFill>
                  <a:schemeClr val="tx1"/>
                </a:solidFill>
                <a:effectLst/>
                <a:latin typeface="+mn-lt"/>
                <a:ea typeface="+mn-ea"/>
                <a:cs typeface="+mn-cs"/>
              </a:rPr>
              <a:t>L’existence de </a:t>
            </a:r>
            <a:r>
              <a:rPr lang="fr-FR" sz="1200" b="0" kern="1200" dirty="0" err="1">
                <a:solidFill>
                  <a:schemeClr val="tx1"/>
                </a:solidFill>
                <a:effectLst/>
                <a:latin typeface="+mn-lt"/>
                <a:ea typeface="+mn-ea"/>
                <a:cs typeface="+mn-cs"/>
              </a:rPr>
              <a:t>règles</a:t>
            </a:r>
            <a:r>
              <a:rPr lang="fr-FR" sz="1200" b="0" kern="1200" dirty="0">
                <a:solidFill>
                  <a:schemeClr val="tx1"/>
                </a:solidFill>
                <a:effectLst/>
                <a:latin typeface="+mn-lt"/>
                <a:ea typeface="+mn-ea"/>
                <a:cs typeface="+mn-cs"/>
              </a:rPr>
              <a:t> moins strictes en </a:t>
            </a:r>
            <a:r>
              <a:rPr lang="fr-FR" sz="1200" b="0" kern="1200" dirty="0" err="1">
                <a:solidFill>
                  <a:schemeClr val="tx1"/>
                </a:solidFill>
                <a:effectLst/>
                <a:latin typeface="+mn-lt"/>
                <a:ea typeface="+mn-ea"/>
                <a:cs typeface="+mn-cs"/>
              </a:rPr>
              <a:t>matière</a:t>
            </a:r>
            <a:r>
              <a:rPr lang="fr-FR" sz="1200" b="0" kern="1200" dirty="0">
                <a:solidFill>
                  <a:schemeClr val="tx1"/>
                </a:solidFill>
                <a:effectLst/>
                <a:latin typeface="+mn-lt"/>
                <a:ea typeface="+mn-ea"/>
                <a:cs typeface="+mn-cs"/>
              </a:rPr>
              <a:t> de </a:t>
            </a:r>
            <a:r>
              <a:rPr lang="fr-FR" sz="1200" b="0" kern="1200" dirty="0" err="1">
                <a:solidFill>
                  <a:schemeClr val="tx1"/>
                </a:solidFill>
                <a:effectLst/>
                <a:latin typeface="+mn-lt"/>
                <a:ea typeface="+mn-ea"/>
                <a:cs typeface="+mn-cs"/>
              </a:rPr>
              <a:t>témoignage</a:t>
            </a:r>
            <a:r>
              <a:rPr lang="fr-FR" sz="1200" b="0" kern="1200" dirty="0">
                <a:solidFill>
                  <a:schemeClr val="tx1"/>
                </a:solidFill>
                <a:effectLst/>
                <a:latin typeface="+mn-lt"/>
                <a:ea typeface="+mn-ea"/>
                <a:cs typeface="+mn-cs"/>
              </a:rPr>
              <a:t> (par exemple dispense de serment ou d’autres </a:t>
            </a:r>
            <a:r>
              <a:rPr lang="fr-FR" sz="1200" b="0" kern="1200" dirty="0" err="1">
                <a:solidFill>
                  <a:schemeClr val="tx1"/>
                </a:solidFill>
                <a:effectLst/>
                <a:latin typeface="+mn-lt"/>
                <a:ea typeface="+mn-ea"/>
                <a:cs typeface="+mn-cs"/>
              </a:rPr>
              <a:t>déclarations</a:t>
            </a:r>
            <a:r>
              <a:rPr lang="fr-FR" sz="1200" b="0" kern="1200" dirty="0">
                <a:solidFill>
                  <a:schemeClr val="tx1"/>
                </a:solidFill>
                <a:effectLst/>
                <a:latin typeface="+mn-lt"/>
                <a:ea typeface="+mn-ea"/>
                <a:cs typeface="+mn-cs"/>
              </a:rPr>
              <a:t> similaires) ou d’autres mesures </a:t>
            </a:r>
            <a:r>
              <a:rPr lang="fr-FR" sz="1200" b="0" kern="1200" dirty="0" err="1">
                <a:solidFill>
                  <a:schemeClr val="tx1"/>
                </a:solidFill>
                <a:effectLst/>
                <a:latin typeface="+mn-lt"/>
                <a:ea typeface="+mn-ea"/>
                <a:cs typeface="+mn-cs"/>
              </a:rPr>
              <a:t>procédurales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adaptées</a:t>
            </a:r>
            <a:r>
              <a:rPr lang="fr-FR" sz="1200" b="0" kern="1200" dirty="0">
                <a:solidFill>
                  <a:schemeClr val="tx1"/>
                </a:solidFill>
                <a:effectLst/>
                <a:latin typeface="+mn-lt"/>
                <a:ea typeface="+mn-ea"/>
                <a:cs typeface="+mn-cs"/>
              </a:rPr>
              <a:t> aux enfants ne devraient pas diminuer en soi la valeur </a:t>
            </a:r>
            <a:r>
              <a:rPr lang="fr-FR" sz="1200" b="0" kern="1200" dirty="0" err="1">
                <a:solidFill>
                  <a:schemeClr val="tx1"/>
                </a:solidFill>
                <a:effectLst/>
                <a:latin typeface="+mn-lt"/>
                <a:ea typeface="+mn-ea"/>
                <a:cs typeface="+mn-cs"/>
              </a:rPr>
              <a:t>accordée</a:t>
            </a:r>
            <a:r>
              <a:rPr lang="fr-FR" sz="1200" b="0" kern="1200" dirty="0">
                <a:solidFill>
                  <a:schemeClr val="tx1"/>
                </a:solidFill>
                <a:effectLst/>
                <a:latin typeface="+mn-lt"/>
                <a:ea typeface="+mn-ea"/>
                <a:cs typeface="+mn-cs"/>
              </a:rPr>
              <a:t> au </a:t>
            </a:r>
            <a:r>
              <a:rPr lang="fr-FR" sz="1200" b="0" kern="1200" dirty="0" err="1">
                <a:solidFill>
                  <a:schemeClr val="tx1"/>
                </a:solidFill>
                <a:effectLst/>
                <a:latin typeface="+mn-lt"/>
                <a:ea typeface="+mn-ea"/>
                <a:cs typeface="+mn-cs"/>
              </a:rPr>
              <a:t>témoignage</a:t>
            </a:r>
            <a:r>
              <a:rPr lang="fr-FR" sz="1200" b="0" kern="1200" dirty="0">
                <a:solidFill>
                  <a:schemeClr val="tx1"/>
                </a:solidFill>
                <a:effectLst/>
                <a:latin typeface="+mn-lt"/>
                <a:ea typeface="+mn-ea"/>
                <a:cs typeface="+mn-cs"/>
              </a:rPr>
              <a:t> de l’enfant.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71.</a:t>
            </a:r>
            <a:r>
              <a:rPr lang="fr-FR" sz="1200" b="0" kern="1200" dirty="0">
                <a:solidFill>
                  <a:schemeClr val="tx1"/>
                </a:solidFill>
                <a:effectLst/>
                <a:latin typeface="+mn-lt"/>
                <a:ea typeface="+mn-ea"/>
                <a:cs typeface="+mn-cs"/>
              </a:rPr>
              <a:t> Des protocoles d’audition prenant en compte les </a:t>
            </a:r>
            <a:r>
              <a:rPr lang="fr-FR" sz="1200" b="0" kern="1200" dirty="0" err="1">
                <a:solidFill>
                  <a:schemeClr val="tx1"/>
                </a:solidFill>
                <a:effectLst/>
                <a:latin typeface="+mn-lt"/>
                <a:ea typeface="+mn-ea"/>
                <a:cs typeface="+mn-cs"/>
              </a:rPr>
              <a:t>différents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degrés</a:t>
            </a:r>
            <a:r>
              <a:rPr lang="fr-FR" sz="1200" b="0" kern="1200" dirty="0">
                <a:solidFill>
                  <a:schemeClr val="tx1"/>
                </a:solidFill>
                <a:effectLst/>
                <a:latin typeface="+mn-lt"/>
                <a:ea typeface="+mn-ea"/>
                <a:cs typeface="+mn-cs"/>
              </a:rPr>
              <a:t> de </a:t>
            </a:r>
            <a:r>
              <a:rPr lang="fr-FR" sz="1200" b="0" kern="1200" dirty="0" err="1">
                <a:solidFill>
                  <a:schemeClr val="tx1"/>
                </a:solidFill>
                <a:effectLst/>
                <a:latin typeface="+mn-lt"/>
                <a:ea typeface="+mn-ea"/>
                <a:cs typeface="+mn-cs"/>
              </a:rPr>
              <a:t>développement</a:t>
            </a:r>
            <a:r>
              <a:rPr lang="fr-FR" sz="1200" b="0" kern="1200" dirty="0">
                <a:solidFill>
                  <a:schemeClr val="tx1"/>
                </a:solidFill>
                <a:effectLst/>
                <a:latin typeface="+mn-lt"/>
                <a:ea typeface="+mn-ea"/>
                <a:cs typeface="+mn-cs"/>
              </a:rPr>
              <a:t> de l’enfant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conçus</a:t>
            </a:r>
            <a:r>
              <a:rPr lang="fr-FR" sz="1200" b="0" kern="1200" dirty="0">
                <a:solidFill>
                  <a:schemeClr val="tx1"/>
                </a:solidFill>
                <a:effectLst/>
                <a:latin typeface="+mn-lt"/>
                <a:ea typeface="+mn-ea"/>
                <a:cs typeface="+mn-cs"/>
              </a:rPr>
              <a:t> et </a:t>
            </a:r>
            <a:r>
              <a:rPr lang="fr-FR" sz="1200" b="0" kern="1200" dirty="0" err="1">
                <a:solidFill>
                  <a:schemeClr val="tx1"/>
                </a:solidFill>
                <a:effectLst/>
                <a:latin typeface="+mn-lt"/>
                <a:ea typeface="+mn-ea"/>
                <a:cs typeface="+mn-cs"/>
              </a:rPr>
              <a:t>appliqués</a:t>
            </a:r>
            <a:r>
              <a:rPr lang="fr-FR" sz="1200" b="0" kern="1200" dirty="0">
                <a:solidFill>
                  <a:schemeClr val="tx1"/>
                </a:solidFill>
                <a:effectLst/>
                <a:latin typeface="+mn-lt"/>
                <a:ea typeface="+mn-ea"/>
                <a:cs typeface="+mn-cs"/>
              </a:rPr>
              <a:t> de </a:t>
            </a:r>
            <a:r>
              <a:rPr lang="fr-FR" sz="1200" b="0" kern="1200" dirty="0" err="1">
                <a:solidFill>
                  <a:schemeClr val="tx1"/>
                </a:solidFill>
                <a:effectLst/>
                <a:latin typeface="+mn-lt"/>
                <a:ea typeface="+mn-ea"/>
                <a:cs typeface="+mn-cs"/>
              </a:rPr>
              <a:t>façon</a:t>
            </a:r>
            <a:r>
              <a:rPr lang="fr-FR" sz="1200" b="0" kern="1200" dirty="0">
                <a:solidFill>
                  <a:schemeClr val="tx1"/>
                </a:solidFill>
                <a:effectLst/>
                <a:latin typeface="+mn-lt"/>
                <a:ea typeface="+mn-ea"/>
                <a:cs typeface="+mn-cs"/>
              </a:rPr>
              <a:t> à soutenir la </a:t>
            </a:r>
            <a:r>
              <a:rPr lang="fr-FR" sz="1200" b="0" kern="1200" dirty="0" err="1">
                <a:solidFill>
                  <a:schemeClr val="tx1"/>
                </a:solidFill>
                <a:effectLst/>
                <a:latin typeface="+mn-lt"/>
                <a:ea typeface="+mn-ea"/>
                <a:cs typeface="+mn-cs"/>
              </a:rPr>
              <a:t>validite</a:t>
            </a:r>
            <a:r>
              <a:rPr lang="fr-FR" sz="1200" b="0" kern="1200" dirty="0">
                <a:solidFill>
                  <a:schemeClr val="tx1"/>
                </a:solidFill>
                <a:effectLst/>
                <a:latin typeface="+mn-lt"/>
                <a:ea typeface="+mn-ea"/>
                <a:cs typeface="+mn-cs"/>
              </a:rPr>
              <a:t>́ du </a:t>
            </a:r>
            <a:r>
              <a:rPr lang="fr-FR" sz="1200" b="0" kern="1200" dirty="0" err="1">
                <a:solidFill>
                  <a:schemeClr val="tx1"/>
                </a:solidFill>
                <a:effectLst/>
                <a:latin typeface="+mn-lt"/>
                <a:ea typeface="+mn-ea"/>
                <a:cs typeface="+mn-cs"/>
              </a:rPr>
              <a:t>témoignage</a:t>
            </a:r>
            <a:r>
              <a:rPr lang="fr-FR" sz="1200" b="0" kern="1200" dirty="0">
                <a:solidFill>
                  <a:schemeClr val="tx1"/>
                </a:solidFill>
                <a:effectLst/>
                <a:latin typeface="+mn-lt"/>
                <a:ea typeface="+mn-ea"/>
                <a:cs typeface="+mn-cs"/>
              </a:rPr>
              <a:t> des enfants. Ils devraient </a:t>
            </a:r>
            <a:r>
              <a:rPr lang="fr-FR" sz="1200" b="0" kern="1200" dirty="0" err="1">
                <a:solidFill>
                  <a:schemeClr val="tx1"/>
                </a:solidFill>
                <a:effectLst/>
                <a:latin typeface="+mn-lt"/>
                <a:ea typeface="+mn-ea"/>
                <a:cs typeface="+mn-cs"/>
              </a:rPr>
              <a:t>éviter</a:t>
            </a:r>
            <a:r>
              <a:rPr lang="fr-FR" sz="1200" b="0" kern="1200" dirty="0">
                <a:solidFill>
                  <a:schemeClr val="tx1"/>
                </a:solidFill>
                <a:effectLst/>
                <a:latin typeface="+mn-lt"/>
                <a:ea typeface="+mn-ea"/>
                <a:cs typeface="+mn-cs"/>
              </a:rPr>
              <a:t> des questions </a:t>
            </a:r>
            <a:r>
              <a:rPr lang="fr-FR" sz="1200" b="0" kern="1200" dirty="0" err="1">
                <a:solidFill>
                  <a:schemeClr val="tx1"/>
                </a:solidFill>
                <a:effectLst/>
                <a:latin typeface="+mn-lt"/>
                <a:ea typeface="+mn-ea"/>
                <a:cs typeface="+mn-cs"/>
              </a:rPr>
              <a:t>orientées</a:t>
            </a:r>
            <a:r>
              <a:rPr lang="fr-FR" sz="1200" b="0" kern="1200" dirty="0">
                <a:solidFill>
                  <a:schemeClr val="tx1"/>
                </a:solidFill>
                <a:effectLst/>
                <a:latin typeface="+mn-lt"/>
                <a:ea typeface="+mn-ea"/>
                <a:cs typeface="+mn-cs"/>
              </a:rPr>
              <a:t>, et, ce faisant, </a:t>
            </a:r>
            <a:r>
              <a:rPr lang="fr-FR" sz="1200" b="0" kern="1200" dirty="0" err="1">
                <a:solidFill>
                  <a:schemeClr val="tx1"/>
                </a:solidFill>
                <a:effectLst/>
                <a:latin typeface="+mn-lt"/>
                <a:ea typeface="+mn-ea"/>
                <a:cs typeface="+mn-cs"/>
              </a:rPr>
              <a:t>améliorer</a:t>
            </a:r>
            <a:r>
              <a:rPr lang="fr-FR" sz="1200" b="0" kern="1200" dirty="0">
                <a:solidFill>
                  <a:schemeClr val="tx1"/>
                </a:solidFill>
                <a:effectLst/>
                <a:latin typeface="+mn-lt"/>
                <a:ea typeface="+mn-ea"/>
                <a:cs typeface="+mn-cs"/>
              </a:rPr>
              <a:t> leur </a:t>
            </a:r>
            <a:r>
              <a:rPr lang="fr-FR" sz="1200" b="0" kern="1200" dirty="0" err="1">
                <a:solidFill>
                  <a:schemeClr val="tx1"/>
                </a:solidFill>
                <a:effectLst/>
                <a:latin typeface="+mn-lt"/>
                <a:ea typeface="+mn-ea"/>
                <a:cs typeface="+mn-cs"/>
              </a:rPr>
              <a:t>fiabilite</a:t>
            </a:r>
            <a:r>
              <a:rPr lang="fr-FR" sz="1200" b="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72. </a:t>
            </a:r>
            <a:r>
              <a:rPr lang="fr-FR" sz="1200" b="0" kern="1200" dirty="0">
                <a:solidFill>
                  <a:schemeClr val="tx1"/>
                </a:solidFill>
                <a:effectLst/>
                <a:latin typeface="+mn-lt"/>
                <a:ea typeface="+mn-ea"/>
                <a:cs typeface="+mn-cs"/>
              </a:rPr>
              <a:t>Dans le souci de l’</a:t>
            </a:r>
            <a:r>
              <a:rPr lang="fr-FR" sz="1200" b="0" kern="1200" dirty="0" err="1">
                <a:solidFill>
                  <a:schemeClr val="tx1"/>
                </a:solidFill>
                <a:effectLst/>
                <a:latin typeface="+mn-lt"/>
                <a:ea typeface="+mn-ea"/>
                <a:cs typeface="+mn-cs"/>
              </a:rPr>
              <a:t>intérêt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supérieur</a:t>
            </a:r>
            <a:r>
              <a:rPr lang="fr-FR" sz="1200" b="0" kern="1200" dirty="0">
                <a:solidFill>
                  <a:schemeClr val="tx1"/>
                </a:solidFill>
                <a:effectLst/>
                <a:latin typeface="+mn-lt"/>
                <a:ea typeface="+mn-ea"/>
                <a:cs typeface="+mn-cs"/>
              </a:rPr>
              <a:t> et du </a:t>
            </a:r>
            <a:r>
              <a:rPr lang="fr-FR" sz="1200" b="0" kern="1200" dirty="0" err="1">
                <a:solidFill>
                  <a:schemeClr val="tx1"/>
                </a:solidFill>
                <a:effectLst/>
                <a:latin typeface="+mn-lt"/>
                <a:ea typeface="+mn-ea"/>
                <a:cs typeface="+mn-cs"/>
              </a:rPr>
              <a:t>bien-être</a:t>
            </a:r>
            <a:r>
              <a:rPr lang="fr-FR" sz="1200" b="0" kern="1200" dirty="0">
                <a:solidFill>
                  <a:schemeClr val="tx1"/>
                </a:solidFill>
                <a:effectLst/>
                <a:latin typeface="+mn-lt"/>
                <a:ea typeface="+mn-ea"/>
                <a:cs typeface="+mn-cs"/>
              </a:rPr>
              <a:t> de l’enfant, le juge devrait pouvoir autoriser un enfant à ne pas </a:t>
            </a:r>
            <a:r>
              <a:rPr lang="fr-FR" sz="1200" b="0" kern="1200" dirty="0" err="1">
                <a:solidFill>
                  <a:schemeClr val="tx1"/>
                </a:solidFill>
                <a:effectLst/>
                <a:latin typeface="+mn-lt"/>
                <a:ea typeface="+mn-ea"/>
                <a:cs typeface="+mn-cs"/>
              </a:rPr>
              <a:t>témoigner</a:t>
            </a:r>
            <a:r>
              <a:rPr lang="fr-FR" sz="1200" b="0" kern="1200" dirty="0">
                <a:solidFill>
                  <a:schemeClr val="tx1"/>
                </a:solidFill>
                <a:effectLst/>
                <a:latin typeface="+mn-lt"/>
                <a:ea typeface="+mn-ea"/>
                <a:cs typeface="+mn-cs"/>
              </a:rPr>
              <a:t>. </a:t>
            </a:r>
            <a:endParaRPr lang="fr-FR" dirty="0"/>
          </a:p>
          <a:p>
            <a:r>
              <a:rPr lang="fr-FR" sz="1200" b="1" kern="1200" dirty="0">
                <a:solidFill>
                  <a:schemeClr val="tx1"/>
                </a:solidFill>
                <a:effectLst/>
                <a:latin typeface="+mn-lt"/>
                <a:ea typeface="+mn-ea"/>
                <a:cs typeface="+mn-cs"/>
              </a:rPr>
              <a:t>73. </a:t>
            </a:r>
            <a:r>
              <a:rPr lang="fr-FR" sz="1200" b="0" kern="1200" dirty="0">
                <a:solidFill>
                  <a:schemeClr val="tx1"/>
                </a:solidFill>
                <a:effectLst/>
                <a:latin typeface="+mn-lt"/>
                <a:ea typeface="+mn-ea"/>
                <a:cs typeface="+mn-cs"/>
              </a:rPr>
              <a:t>Le </a:t>
            </a:r>
            <a:r>
              <a:rPr lang="fr-FR" sz="1200" b="0" kern="1200" dirty="0" err="1">
                <a:solidFill>
                  <a:schemeClr val="tx1"/>
                </a:solidFill>
                <a:effectLst/>
                <a:latin typeface="+mn-lt"/>
                <a:ea typeface="+mn-ea"/>
                <a:cs typeface="+mn-cs"/>
              </a:rPr>
              <a:t>témoignage</a:t>
            </a:r>
            <a:r>
              <a:rPr lang="fr-FR" sz="1200" b="0" kern="1200" dirty="0">
                <a:solidFill>
                  <a:schemeClr val="tx1"/>
                </a:solidFill>
                <a:effectLst/>
                <a:latin typeface="+mn-lt"/>
                <a:ea typeface="+mn-ea"/>
                <a:cs typeface="+mn-cs"/>
              </a:rPr>
              <a:t> ou la </a:t>
            </a:r>
            <a:r>
              <a:rPr lang="fr-FR" sz="1200" b="0" kern="1200" dirty="0" err="1">
                <a:solidFill>
                  <a:schemeClr val="tx1"/>
                </a:solidFill>
                <a:effectLst/>
                <a:latin typeface="+mn-lt"/>
                <a:ea typeface="+mn-ea"/>
                <a:cs typeface="+mn-cs"/>
              </a:rPr>
              <a:t>déclaration</a:t>
            </a:r>
            <a:r>
              <a:rPr lang="fr-FR" sz="1200" b="0" kern="1200" dirty="0">
                <a:solidFill>
                  <a:schemeClr val="tx1"/>
                </a:solidFill>
                <a:effectLst/>
                <a:latin typeface="+mn-lt"/>
                <a:ea typeface="+mn-ea"/>
                <a:cs typeface="+mn-cs"/>
              </a:rPr>
              <a:t> d’un enfant ne devraient jamais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présumés</a:t>
            </a:r>
            <a:r>
              <a:rPr lang="fr-FR" sz="1200" b="0" kern="1200" dirty="0">
                <a:solidFill>
                  <a:schemeClr val="tx1"/>
                </a:solidFill>
                <a:effectLst/>
                <a:latin typeface="+mn-lt"/>
                <a:ea typeface="+mn-ea"/>
                <a:cs typeface="+mn-cs"/>
              </a:rPr>
              <a:t> irrecevables ou non fiables du seul fait de son </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a:t>
            </a:r>
            <a:endParaRPr lang="fr-FR" dirty="0"/>
          </a:p>
          <a:p>
            <a:r>
              <a:rPr lang="fr-FR" sz="1200" b="1" kern="1200" dirty="0">
                <a:solidFill>
                  <a:schemeClr val="tx1"/>
                </a:solidFill>
                <a:effectLst/>
                <a:latin typeface="+mn-lt"/>
                <a:ea typeface="+mn-ea"/>
                <a:cs typeface="+mn-cs"/>
              </a:rPr>
              <a:t>74. </a:t>
            </a:r>
            <a:r>
              <a:rPr lang="fr-FR" sz="1200" b="0" kern="1200" dirty="0">
                <a:solidFill>
                  <a:schemeClr val="tx1"/>
                </a:solidFill>
                <a:effectLst/>
                <a:latin typeface="+mn-lt"/>
                <a:ea typeface="+mn-ea"/>
                <a:cs typeface="+mn-cs"/>
              </a:rPr>
              <a:t>La </a:t>
            </a:r>
            <a:r>
              <a:rPr lang="fr-FR" sz="1200" b="0" kern="1200" dirty="0" err="1">
                <a:solidFill>
                  <a:schemeClr val="tx1"/>
                </a:solidFill>
                <a:effectLst/>
                <a:latin typeface="+mn-lt"/>
                <a:ea typeface="+mn-ea"/>
                <a:cs typeface="+mn-cs"/>
              </a:rPr>
              <a:t>possibilite</a:t>
            </a:r>
            <a:r>
              <a:rPr lang="fr-FR" sz="1200" b="0" kern="1200" dirty="0">
                <a:solidFill>
                  <a:schemeClr val="tx1"/>
                </a:solidFill>
                <a:effectLst/>
                <a:latin typeface="+mn-lt"/>
                <a:ea typeface="+mn-ea"/>
                <a:cs typeface="+mn-cs"/>
              </a:rPr>
              <a:t>́ de recueillir les </a:t>
            </a:r>
            <a:r>
              <a:rPr lang="fr-FR" sz="1200" b="0" kern="1200" dirty="0" err="1">
                <a:solidFill>
                  <a:schemeClr val="tx1"/>
                </a:solidFill>
                <a:effectLst/>
                <a:latin typeface="+mn-lt"/>
                <a:ea typeface="+mn-ea"/>
                <a:cs typeface="+mn-cs"/>
              </a:rPr>
              <a:t>déclarations</a:t>
            </a:r>
            <a:r>
              <a:rPr lang="fr-FR" sz="1200" b="0" kern="1200" dirty="0">
                <a:solidFill>
                  <a:schemeClr val="tx1"/>
                </a:solidFill>
                <a:effectLst/>
                <a:latin typeface="+mn-lt"/>
                <a:ea typeface="+mn-ea"/>
                <a:cs typeface="+mn-cs"/>
              </a:rPr>
              <a:t> de l’enfant victime ou </a:t>
            </a:r>
            <a:r>
              <a:rPr lang="fr-FR" sz="1200" b="0" kern="1200" dirty="0" err="1">
                <a:solidFill>
                  <a:schemeClr val="tx1"/>
                </a:solidFill>
                <a:effectLst/>
                <a:latin typeface="+mn-lt"/>
                <a:ea typeface="+mn-ea"/>
                <a:cs typeface="+mn-cs"/>
              </a:rPr>
              <a:t>témoin</a:t>
            </a:r>
            <a:r>
              <a:rPr lang="fr-FR" sz="1200" b="0" kern="1200" dirty="0">
                <a:solidFill>
                  <a:schemeClr val="tx1"/>
                </a:solidFill>
                <a:effectLst/>
                <a:latin typeface="+mn-lt"/>
                <a:ea typeface="+mn-ea"/>
                <a:cs typeface="+mn-cs"/>
              </a:rPr>
              <a:t> dans le cadre de structures </a:t>
            </a:r>
            <a:r>
              <a:rPr lang="fr-FR" sz="1200" b="0" kern="1200" dirty="0" err="1">
                <a:solidFill>
                  <a:schemeClr val="tx1"/>
                </a:solidFill>
                <a:effectLst/>
                <a:latin typeface="+mn-lt"/>
                <a:ea typeface="+mn-ea"/>
                <a:cs typeface="+mn-cs"/>
              </a:rPr>
              <a:t>adaptées</a:t>
            </a:r>
            <a:r>
              <a:rPr lang="fr-FR" sz="1200" b="0" kern="1200" dirty="0">
                <a:solidFill>
                  <a:schemeClr val="tx1"/>
                </a:solidFill>
                <a:effectLst/>
                <a:latin typeface="+mn-lt"/>
                <a:ea typeface="+mn-ea"/>
                <a:cs typeface="+mn-cs"/>
              </a:rPr>
              <a:t> aux enfants et dans un environnement adapté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envisagée</a:t>
            </a:r>
            <a:r>
              <a:rPr lang="fr-FR" sz="1200" b="0" kern="1200" dirty="0">
                <a:solidFill>
                  <a:schemeClr val="tx1"/>
                </a:solidFill>
                <a:effectLst/>
                <a:latin typeface="+mn-lt"/>
                <a:ea typeface="+mn-ea"/>
                <a:cs typeface="+mn-cs"/>
              </a:rPr>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26</a:t>
            </a:fld>
            <a:endParaRPr lang="fr-BE">
              <a:solidFill>
                <a:prstClr val="black"/>
              </a:solidFill>
            </a:endParaRPr>
          </a:p>
        </p:txBody>
      </p:sp>
    </p:spTree>
    <p:extLst>
      <p:ext uri="{BB962C8B-B14F-4D97-AF65-F5344CB8AC3E}">
        <p14:creationId xmlns:p14="http://schemas.microsoft.com/office/powerpoint/2010/main" val="2434441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Demander </a:t>
            </a:r>
            <a:r>
              <a:rPr lang="en-US" baseline="0" dirty="0" err="1"/>
              <a:t>à</a:t>
            </a:r>
            <a:r>
              <a:rPr lang="en-US" baseline="0" dirty="0"/>
              <a:t> </a:t>
            </a:r>
            <a:r>
              <a:rPr lang="en-US" baseline="0" dirty="0" err="1"/>
              <a:t>chaque</a:t>
            </a:r>
            <a:r>
              <a:rPr lang="en-US" baseline="0" dirty="0"/>
              <a:t> </a:t>
            </a:r>
            <a:r>
              <a:rPr lang="en-US" baseline="0" dirty="0" err="1"/>
              <a:t>groupe</a:t>
            </a:r>
            <a:r>
              <a:rPr lang="en-US" baseline="0" dirty="0"/>
              <a:t> : </a:t>
            </a:r>
            <a:r>
              <a:rPr lang="en-US" baseline="0" dirty="0" err="1"/>
              <a:t>Selon</a:t>
            </a:r>
            <a:r>
              <a:rPr lang="en-US" baseline="0" dirty="0"/>
              <a:t> </a:t>
            </a:r>
            <a:r>
              <a:rPr lang="en-US" baseline="0" dirty="0" err="1"/>
              <a:t>vous</a:t>
            </a:r>
            <a:r>
              <a:rPr lang="en-US" baseline="0" dirty="0"/>
              <a:t>, </a:t>
            </a:r>
            <a:r>
              <a:rPr lang="fr-FR" sz="1200" b="0" baseline="0" dirty="0"/>
              <a:t>q</a:t>
            </a:r>
            <a:r>
              <a:rPr lang="fr-FR" sz="1200" b="0" dirty="0"/>
              <a:t>ue prévoient les lignes directrices après la procédure judiciaire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27</a:t>
            </a:fld>
            <a:endParaRPr lang="fr-BE">
              <a:solidFill>
                <a:prstClr val="black"/>
              </a:solidFill>
            </a:endParaRPr>
          </a:p>
        </p:txBody>
      </p:sp>
    </p:spTree>
    <p:extLst>
      <p:ext uri="{BB962C8B-B14F-4D97-AF65-F5344CB8AC3E}">
        <p14:creationId xmlns:p14="http://schemas.microsoft.com/office/powerpoint/2010/main" val="904602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a:solidFill>
                  <a:schemeClr val="tx1"/>
                </a:solidFill>
                <a:effectLst/>
                <a:latin typeface="+mn-lt"/>
                <a:ea typeface="+mn-ea"/>
                <a:cs typeface="+mn-cs"/>
              </a:rPr>
              <a:t>Une justice </a:t>
            </a:r>
            <a:r>
              <a:rPr lang="fr-FR" sz="1200" b="1" i="1" kern="1200" dirty="0" err="1">
                <a:solidFill>
                  <a:schemeClr val="tx1"/>
                </a:solidFill>
                <a:effectLst/>
                <a:latin typeface="+mn-lt"/>
                <a:ea typeface="+mn-ea"/>
                <a:cs typeface="+mn-cs"/>
              </a:rPr>
              <a:t>adaptée</a:t>
            </a:r>
            <a:r>
              <a:rPr lang="fr-FR" sz="1200" b="1" i="1" kern="1200" dirty="0">
                <a:solidFill>
                  <a:schemeClr val="tx1"/>
                </a:solidFill>
                <a:effectLst/>
                <a:latin typeface="+mn-lt"/>
                <a:ea typeface="+mn-ea"/>
                <a:cs typeface="+mn-cs"/>
              </a:rPr>
              <a:t> aux enfants </a:t>
            </a:r>
            <a:r>
              <a:rPr lang="fr-FR" sz="1200" b="1" i="1" kern="1200" dirty="0" err="1">
                <a:solidFill>
                  <a:schemeClr val="tx1"/>
                </a:solidFill>
                <a:effectLst/>
                <a:latin typeface="+mn-lt"/>
                <a:ea typeface="+mn-ea"/>
                <a:cs typeface="+mn-cs"/>
              </a:rPr>
              <a:t>après</a:t>
            </a:r>
            <a:r>
              <a:rPr lang="fr-FR" sz="1200" b="1" i="1" kern="1200" dirty="0">
                <a:solidFill>
                  <a:schemeClr val="tx1"/>
                </a:solidFill>
                <a:effectLst/>
                <a:latin typeface="+mn-lt"/>
                <a:ea typeface="+mn-ea"/>
                <a:cs typeface="+mn-cs"/>
              </a:rPr>
              <a:t> la </a:t>
            </a:r>
            <a:r>
              <a:rPr lang="fr-FR" sz="1200" b="1" i="1" kern="1200" dirty="0" err="1">
                <a:solidFill>
                  <a:schemeClr val="tx1"/>
                </a:solidFill>
                <a:effectLst/>
                <a:latin typeface="+mn-lt"/>
                <a:ea typeface="+mn-ea"/>
                <a:cs typeface="+mn-cs"/>
              </a:rPr>
              <a:t>procédure</a:t>
            </a:r>
            <a:r>
              <a:rPr lang="fr-FR" sz="1200" b="1" i="1" kern="1200" dirty="0">
                <a:solidFill>
                  <a:schemeClr val="tx1"/>
                </a:solidFill>
                <a:effectLst/>
                <a:latin typeface="+mn-lt"/>
                <a:ea typeface="+mn-ea"/>
                <a:cs typeface="+mn-cs"/>
              </a:rPr>
              <a:t> judiciaire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75. </a:t>
            </a:r>
            <a:r>
              <a:rPr lang="fr-FR" sz="1200" b="0" kern="1200" dirty="0">
                <a:solidFill>
                  <a:schemeClr val="tx1"/>
                </a:solidFill>
                <a:effectLst/>
                <a:latin typeface="+mn-lt"/>
                <a:ea typeface="+mn-ea"/>
                <a:cs typeface="+mn-cs"/>
              </a:rPr>
              <a:t>L’avocat, le tuteur </a:t>
            </a:r>
            <a:r>
              <a:rPr lang="fr-FR" sz="1200" b="0" i="1" kern="1200" dirty="0">
                <a:solidFill>
                  <a:schemeClr val="tx1"/>
                </a:solidFill>
                <a:effectLst/>
                <a:latin typeface="+mn-lt"/>
                <a:ea typeface="+mn-ea"/>
                <a:cs typeface="+mn-cs"/>
              </a:rPr>
              <a:t>ad litem </a:t>
            </a:r>
            <a:r>
              <a:rPr lang="fr-FR" sz="1200" b="0" kern="1200" dirty="0">
                <a:solidFill>
                  <a:schemeClr val="tx1"/>
                </a:solidFill>
                <a:effectLst/>
                <a:latin typeface="+mn-lt"/>
                <a:ea typeface="+mn-ea"/>
                <a:cs typeface="+mn-cs"/>
              </a:rPr>
              <a:t>ou le </a:t>
            </a:r>
            <a:r>
              <a:rPr lang="fr-FR" sz="1200" b="0" kern="1200" dirty="0" err="1">
                <a:solidFill>
                  <a:schemeClr val="tx1"/>
                </a:solidFill>
                <a:effectLst/>
                <a:latin typeface="+mn-lt"/>
                <a:ea typeface="+mn-ea"/>
                <a:cs typeface="+mn-cs"/>
              </a:rPr>
              <a:t>représentant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légal</a:t>
            </a:r>
            <a:r>
              <a:rPr lang="fr-FR" sz="1200" b="0" kern="1200" dirty="0">
                <a:solidFill>
                  <a:schemeClr val="tx1"/>
                </a:solidFill>
                <a:effectLst/>
                <a:latin typeface="+mn-lt"/>
                <a:ea typeface="+mn-ea"/>
                <a:cs typeface="+mn-cs"/>
              </a:rPr>
              <a:t> de l’enfant devrait communiquer et expliquer à ce dernier la </a:t>
            </a:r>
            <a:r>
              <a:rPr lang="fr-FR" sz="1200" b="0" kern="1200" dirty="0" err="1">
                <a:solidFill>
                  <a:schemeClr val="tx1"/>
                </a:solidFill>
                <a:effectLst/>
                <a:latin typeface="+mn-lt"/>
                <a:ea typeface="+mn-ea"/>
                <a:cs typeface="+mn-cs"/>
              </a:rPr>
              <a:t>décision</a:t>
            </a:r>
            <a:r>
              <a:rPr lang="fr-FR" sz="1200" b="0" kern="1200" dirty="0">
                <a:solidFill>
                  <a:schemeClr val="tx1"/>
                </a:solidFill>
                <a:effectLst/>
                <a:latin typeface="+mn-lt"/>
                <a:ea typeface="+mn-ea"/>
                <a:cs typeface="+mn-cs"/>
              </a:rPr>
              <a:t> rendue dans un langage adapté à son niveau de </a:t>
            </a:r>
            <a:r>
              <a:rPr lang="fr-FR" sz="1200" b="0" kern="1200" dirty="0" err="1">
                <a:solidFill>
                  <a:schemeClr val="tx1"/>
                </a:solidFill>
                <a:effectLst/>
                <a:latin typeface="+mn-lt"/>
                <a:ea typeface="+mn-ea"/>
                <a:cs typeface="+mn-cs"/>
              </a:rPr>
              <a:t>compréhension</a:t>
            </a:r>
            <a:r>
              <a:rPr lang="fr-FR" sz="1200" b="0" kern="1200" dirty="0">
                <a:solidFill>
                  <a:schemeClr val="tx1"/>
                </a:solidFill>
                <a:effectLst/>
                <a:latin typeface="+mn-lt"/>
                <a:ea typeface="+mn-ea"/>
                <a:cs typeface="+mn-cs"/>
              </a:rPr>
              <a:t> et lui fournir les informations </a:t>
            </a:r>
            <a:r>
              <a:rPr lang="fr-FR" sz="1200" b="0" kern="1200" dirty="0" err="1">
                <a:solidFill>
                  <a:schemeClr val="tx1"/>
                </a:solidFill>
                <a:effectLst/>
                <a:latin typeface="+mn-lt"/>
                <a:ea typeface="+mn-ea"/>
                <a:cs typeface="+mn-cs"/>
              </a:rPr>
              <a:t>nécessaires</a:t>
            </a:r>
            <a:r>
              <a:rPr lang="fr-FR" sz="1200" b="0" kern="1200" dirty="0">
                <a:solidFill>
                  <a:schemeClr val="tx1"/>
                </a:solidFill>
                <a:effectLst/>
                <a:latin typeface="+mn-lt"/>
                <a:ea typeface="+mn-ea"/>
                <a:cs typeface="+mn-cs"/>
              </a:rPr>
              <a:t> sur les </a:t>
            </a:r>
            <a:r>
              <a:rPr lang="fr-FR" sz="1200" b="0" kern="1200" dirty="0" err="1">
                <a:solidFill>
                  <a:schemeClr val="tx1"/>
                </a:solidFill>
                <a:effectLst/>
                <a:latin typeface="+mn-lt"/>
                <a:ea typeface="+mn-ea"/>
                <a:cs typeface="+mn-cs"/>
              </a:rPr>
              <a:t>éventuelles</a:t>
            </a:r>
            <a:r>
              <a:rPr lang="fr-FR" sz="1200" b="0" kern="1200" dirty="0">
                <a:solidFill>
                  <a:schemeClr val="tx1"/>
                </a:solidFill>
                <a:effectLst/>
                <a:latin typeface="+mn-lt"/>
                <a:ea typeface="+mn-ea"/>
                <a:cs typeface="+mn-cs"/>
              </a:rPr>
              <a:t> mesures qui pourraient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prises, telles que l’appel ou des </a:t>
            </a:r>
            <a:r>
              <a:rPr lang="fr-FR" sz="1200" b="0" kern="1200" dirty="0" err="1">
                <a:solidFill>
                  <a:schemeClr val="tx1"/>
                </a:solidFill>
                <a:effectLst/>
                <a:latin typeface="+mn-lt"/>
                <a:ea typeface="+mn-ea"/>
                <a:cs typeface="+mn-cs"/>
              </a:rPr>
              <a:t>mécanismes</a:t>
            </a:r>
            <a:r>
              <a:rPr lang="fr-FR" sz="1200" b="0" kern="1200" dirty="0">
                <a:solidFill>
                  <a:schemeClr val="tx1"/>
                </a:solidFill>
                <a:effectLst/>
                <a:latin typeface="+mn-lt"/>
                <a:ea typeface="+mn-ea"/>
                <a:cs typeface="+mn-cs"/>
              </a:rPr>
              <a:t> de recours </a:t>
            </a:r>
            <a:r>
              <a:rPr lang="fr-FR" sz="1200" b="0" kern="1200" dirty="0" err="1">
                <a:solidFill>
                  <a:schemeClr val="tx1"/>
                </a:solidFill>
                <a:effectLst/>
                <a:latin typeface="+mn-lt"/>
                <a:ea typeface="+mn-ea"/>
                <a:cs typeface="+mn-cs"/>
              </a:rPr>
              <a:t>indépendants</a:t>
            </a:r>
            <a:r>
              <a:rPr lang="fr-FR" sz="1200" b="0" kern="1200" dirty="0">
                <a:solidFill>
                  <a:schemeClr val="tx1"/>
                </a:solidFill>
                <a:effectLst/>
                <a:latin typeface="+mn-lt"/>
                <a:ea typeface="+mn-ea"/>
                <a:cs typeface="+mn-cs"/>
              </a:rPr>
              <a:t>. </a:t>
            </a:r>
            <a:endParaRPr lang="fr-FR" dirty="0"/>
          </a:p>
          <a:p>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76. </a:t>
            </a:r>
            <a:r>
              <a:rPr lang="fr-FR" sz="1200" b="0" kern="1200" dirty="0">
                <a:solidFill>
                  <a:schemeClr val="tx1"/>
                </a:solidFill>
                <a:effectLst/>
                <a:latin typeface="+mn-lt"/>
                <a:ea typeface="+mn-ea"/>
                <a:cs typeface="+mn-cs"/>
              </a:rPr>
              <a:t>Les </a:t>
            </a:r>
            <a:r>
              <a:rPr lang="fr-FR" sz="1200" b="0" kern="1200" dirty="0" err="1">
                <a:solidFill>
                  <a:schemeClr val="tx1"/>
                </a:solidFill>
                <a:effectLst/>
                <a:latin typeface="+mn-lt"/>
                <a:ea typeface="+mn-ea"/>
                <a:cs typeface="+mn-cs"/>
              </a:rPr>
              <a:t>autorités</a:t>
            </a:r>
            <a:r>
              <a:rPr lang="fr-FR" sz="1200" b="0" kern="1200" dirty="0">
                <a:solidFill>
                  <a:schemeClr val="tx1"/>
                </a:solidFill>
                <a:effectLst/>
                <a:latin typeface="+mn-lt"/>
                <a:ea typeface="+mn-ea"/>
                <a:cs typeface="+mn-cs"/>
              </a:rPr>
              <a:t> nationales devraient prendre sans </a:t>
            </a:r>
            <a:r>
              <a:rPr lang="fr-FR" sz="1200" b="0" kern="1200" dirty="0" err="1">
                <a:solidFill>
                  <a:schemeClr val="tx1"/>
                </a:solidFill>
                <a:effectLst/>
                <a:latin typeface="+mn-lt"/>
                <a:ea typeface="+mn-ea"/>
                <a:cs typeface="+mn-cs"/>
              </a:rPr>
              <a:t>délai</a:t>
            </a:r>
            <a:r>
              <a:rPr lang="fr-FR" sz="1200" b="0" kern="1200" dirty="0">
                <a:solidFill>
                  <a:schemeClr val="tx1"/>
                </a:solidFill>
                <a:effectLst/>
                <a:latin typeface="+mn-lt"/>
                <a:ea typeface="+mn-ea"/>
                <a:cs typeface="+mn-cs"/>
              </a:rPr>
              <a:t> toutes les mesures </a:t>
            </a:r>
            <a:r>
              <a:rPr lang="fr-FR" sz="1200" b="0" kern="1200" dirty="0" err="1">
                <a:solidFill>
                  <a:schemeClr val="tx1"/>
                </a:solidFill>
                <a:effectLst/>
                <a:latin typeface="+mn-lt"/>
                <a:ea typeface="+mn-ea"/>
                <a:cs typeface="+mn-cs"/>
              </a:rPr>
              <a:t>nécessaires</a:t>
            </a:r>
            <a:r>
              <a:rPr lang="fr-FR" sz="1200" b="0" kern="1200" dirty="0">
                <a:solidFill>
                  <a:schemeClr val="tx1"/>
                </a:solidFill>
                <a:effectLst/>
                <a:latin typeface="+mn-lt"/>
                <a:ea typeface="+mn-ea"/>
                <a:cs typeface="+mn-cs"/>
              </a:rPr>
              <a:t> pour faciliter l’</a:t>
            </a:r>
            <a:r>
              <a:rPr lang="fr-FR" sz="1200" b="0" kern="1200" dirty="0" err="1">
                <a:solidFill>
                  <a:schemeClr val="tx1"/>
                </a:solidFill>
                <a:effectLst/>
                <a:latin typeface="+mn-lt"/>
                <a:ea typeface="+mn-ea"/>
                <a:cs typeface="+mn-cs"/>
              </a:rPr>
              <a:t>exécution</a:t>
            </a:r>
            <a:r>
              <a:rPr lang="fr-FR" sz="1200" b="0" kern="1200" dirty="0">
                <a:solidFill>
                  <a:schemeClr val="tx1"/>
                </a:solidFill>
                <a:effectLst/>
                <a:latin typeface="+mn-lt"/>
                <a:ea typeface="+mn-ea"/>
                <a:cs typeface="+mn-cs"/>
              </a:rPr>
              <a:t> des </a:t>
            </a:r>
            <a:r>
              <a:rPr lang="fr-FR" sz="1200" b="0" kern="1200" dirty="0" err="1">
                <a:solidFill>
                  <a:schemeClr val="tx1"/>
                </a:solidFill>
                <a:effectLst/>
                <a:latin typeface="+mn-lt"/>
                <a:ea typeface="+mn-ea"/>
                <a:cs typeface="+mn-cs"/>
              </a:rPr>
              <a:t>décisions</a:t>
            </a:r>
            <a:r>
              <a:rPr lang="fr-FR" sz="1200" b="0" kern="1200" dirty="0">
                <a:solidFill>
                  <a:schemeClr val="tx1"/>
                </a:solidFill>
                <a:effectLst/>
                <a:latin typeface="+mn-lt"/>
                <a:ea typeface="+mn-ea"/>
                <a:cs typeface="+mn-cs"/>
              </a:rPr>
              <a:t> judiciaires qui concernent directement ou indirectement des enfants. </a:t>
            </a:r>
            <a:endParaRPr lang="fr-FR" dirty="0"/>
          </a:p>
          <a:p>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77. </a:t>
            </a:r>
            <a:r>
              <a:rPr lang="fr-FR" sz="1200" b="0" kern="1200" dirty="0">
                <a:solidFill>
                  <a:schemeClr val="tx1"/>
                </a:solidFill>
                <a:effectLst/>
                <a:latin typeface="+mn-lt"/>
                <a:ea typeface="+mn-ea"/>
                <a:cs typeface="+mn-cs"/>
              </a:rPr>
              <a:t>Lorsque la </a:t>
            </a:r>
            <a:r>
              <a:rPr lang="fr-FR" sz="1200" b="0" kern="1200" dirty="0" err="1">
                <a:solidFill>
                  <a:schemeClr val="tx1"/>
                </a:solidFill>
                <a:effectLst/>
                <a:latin typeface="+mn-lt"/>
                <a:ea typeface="+mn-ea"/>
                <a:cs typeface="+mn-cs"/>
              </a:rPr>
              <a:t>décision</a:t>
            </a:r>
            <a:r>
              <a:rPr lang="fr-FR" sz="1200" b="0" kern="1200" dirty="0">
                <a:solidFill>
                  <a:schemeClr val="tx1"/>
                </a:solidFill>
                <a:effectLst/>
                <a:latin typeface="+mn-lt"/>
                <a:ea typeface="+mn-ea"/>
                <a:cs typeface="+mn-cs"/>
              </a:rPr>
              <a:t> n’est pas </a:t>
            </a:r>
            <a:r>
              <a:rPr lang="fr-FR" sz="1200" b="0" kern="1200" dirty="0" err="1">
                <a:solidFill>
                  <a:schemeClr val="tx1"/>
                </a:solidFill>
                <a:effectLst/>
                <a:latin typeface="+mn-lt"/>
                <a:ea typeface="+mn-ea"/>
                <a:cs typeface="+mn-cs"/>
              </a:rPr>
              <a:t>exécutée</a:t>
            </a:r>
            <a:r>
              <a:rPr lang="fr-FR" sz="1200" b="0" kern="1200" dirty="0">
                <a:solidFill>
                  <a:schemeClr val="tx1"/>
                </a:solidFill>
                <a:effectLst/>
                <a:latin typeface="+mn-lt"/>
                <a:ea typeface="+mn-ea"/>
                <a:cs typeface="+mn-cs"/>
              </a:rPr>
              <a:t>, les enfants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informés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éventuellement</a:t>
            </a:r>
            <a:r>
              <a:rPr lang="fr-FR" sz="1200" b="0" kern="1200" dirty="0">
                <a:solidFill>
                  <a:schemeClr val="tx1"/>
                </a:solidFill>
                <a:effectLst/>
                <a:latin typeface="+mn-lt"/>
                <a:ea typeface="+mn-ea"/>
                <a:cs typeface="+mn-cs"/>
              </a:rPr>
              <a:t> par l’</a:t>
            </a:r>
            <a:r>
              <a:rPr lang="fr-FR" sz="1200" b="0" kern="1200" dirty="0" err="1">
                <a:solidFill>
                  <a:schemeClr val="tx1"/>
                </a:solidFill>
                <a:effectLst/>
                <a:latin typeface="+mn-lt"/>
                <a:ea typeface="+mn-ea"/>
                <a:cs typeface="+mn-cs"/>
              </a:rPr>
              <a:t>intermédiaire</a:t>
            </a:r>
            <a:r>
              <a:rPr lang="fr-FR" sz="1200" b="0" kern="1200" dirty="0">
                <a:solidFill>
                  <a:schemeClr val="tx1"/>
                </a:solidFill>
                <a:effectLst/>
                <a:latin typeface="+mn-lt"/>
                <a:ea typeface="+mn-ea"/>
                <a:cs typeface="+mn-cs"/>
              </a:rPr>
              <a:t> de leur avocat, tuteur </a:t>
            </a:r>
            <a:r>
              <a:rPr lang="fr-FR" sz="1200" b="0" i="1" kern="1200" dirty="0">
                <a:solidFill>
                  <a:schemeClr val="tx1"/>
                </a:solidFill>
                <a:effectLst/>
                <a:latin typeface="+mn-lt"/>
                <a:ea typeface="+mn-ea"/>
                <a:cs typeface="+mn-cs"/>
              </a:rPr>
              <a:t>ad litem </a:t>
            </a:r>
            <a:r>
              <a:rPr lang="fr-FR" sz="1200" b="0" kern="1200" dirty="0">
                <a:solidFill>
                  <a:schemeClr val="tx1"/>
                </a:solidFill>
                <a:effectLst/>
                <a:latin typeface="+mn-lt"/>
                <a:ea typeface="+mn-ea"/>
                <a:cs typeface="+mn-cs"/>
              </a:rPr>
              <a:t>ou </a:t>
            </a:r>
            <a:r>
              <a:rPr lang="fr-FR" sz="1200" b="0" kern="1200" dirty="0" err="1">
                <a:solidFill>
                  <a:schemeClr val="tx1"/>
                </a:solidFill>
                <a:effectLst/>
                <a:latin typeface="+mn-lt"/>
                <a:ea typeface="+mn-ea"/>
                <a:cs typeface="+mn-cs"/>
              </a:rPr>
              <a:t>représentant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légal</a:t>
            </a:r>
            <a:r>
              <a:rPr lang="fr-FR" sz="1200" b="0" kern="1200" dirty="0">
                <a:solidFill>
                  <a:schemeClr val="tx1"/>
                </a:solidFill>
                <a:effectLst/>
                <a:latin typeface="+mn-lt"/>
                <a:ea typeface="+mn-ea"/>
                <a:cs typeface="+mn-cs"/>
              </a:rPr>
              <a:t>, des voies de recours disponibles à travers des </a:t>
            </a:r>
            <a:r>
              <a:rPr lang="fr-FR" sz="1200" b="0" kern="1200" dirty="0" err="1">
                <a:solidFill>
                  <a:schemeClr val="tx1"/>
                </a:solidFill>
                <a:effectLst/>
                <a:latin typeface="+mn-lt"/>
                <a:ea typeface="+mn-ea"/>
                <a:cs typeface="+mn-cs"/>
              </a:rPr>
              <a:t>mécanismes</a:t>
            </a:r>
            <a:r>
              <a:rPr lang="fr-FR" sz="1200" b="0" kern="1200" dirty="0">
                <a:solidFill>
                  <a:schemeClr val="tx1"/>
                </a:solidFill>
                <a:effectLst/>
                <a:latin typeface="+mn-lt"/>
                <a:ea typeface="+mn-ea"/>
                <a:cs typeface="+mn-cs"/>
              </a:rPr>
              <a:t> non judiciaires de recours ou l’</a:t>
            </a:r>
            <a:r>
              <a:rPr lang="fr-FR" sz="1200" b="0" kern="1200" dirty="0" err="1">
                <a:solidFill>
                  <a:schemeClr val="tx1"/>
                </a:solidFill>
                <a:effectLst/>
                <a:latin typeface="+mn-lt"/>
                <a:ea typeface="+mn-ea"/>
                <a:cs typeface="+mn-cs"/>
              </a:rPr>
              <a:t>accès</a:t>
            </a:r>
            <a:r>
              <a:rPr lang="fr-FR" sz="1200" b="0" kern="1200" dirty="0">
                <a:solidFill>
                  <a:schemeClr val="tx1"/>
                </a:solidFill>
                <a:effectLst/>
                <a:latin typeface="+mn-lt"/>
                <a:ea typeface="+mn-ea"/>
                <a:cs typeface="+mn-cs"/>
              </a:rPr>
              <a:t> à la justice. </a:t>
            </a:r>
            <a:endParaRPr lang="fr-FR" dirty="0"/>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78.</a:t>
            </a:r>
            <a:r>
              <a:rPr lang="fr-FR" sz="1200" b="0" kern="1200" dirty="0">
                <a:solidFill>
                  <a:schemeClr val="tx1"/>
                </a:solidFill>
                <a:effectLst/>
                <a:latin typeface="+mn-lt"/>
                <a:ea typeface="+mn-ea"/>
                <a:cs typeface="+mn-cs"/>
              </a:rPr>
              <a:t>La mise en œuvre </a:t>
            </a:r>
            <a:r>
              <a:rPr lang="fr-FR" sz="1200" b="0" kern="1200" dirty="0" err="1">
                <a:solidFill>
                  <a:schemeClr val="tx1"/>
                </a:solidFill>
                <a:effectLst/>
                <a:latin typeface="+mn-lt"/>
                <a:ea typeface="+mn-ea"/>
                <a:cs typeface="+mn-cs"/>
              </a:rPr>
              <a:t>forcée</a:t>
            </a:r>
            <a:r>
              <a:rPr lang="fr-FR" sz="1200" b="0" kern="1200" dirty="0">
                <a:solidFill>
                  <a:schemeClr val="tx1"/>
                </a:solidFill>
                <a:effectLst/>
                <a:latin typeface="+mn-lt"/>
                <a:ea typeface="+mn-ea"/>
                <a:cs typeface="+mn-cs"/>
              </a:rPr>
              <a:t> des </a:t>
            </a:r>
            <a:r>
              <a:rPr lang="fr-FR" sz="1200" b="0" kern="1200" dirty="0" err="1">
                <a:solidFill>
                  <a:schemeClr val="tx1"/>
                </a:solidFill>
                <a:effectLst/>
                <a:latin typeface="+mn-lt"/>
                <a:ea typeface="+mn-ea"/>
                <a:cs typeface="+mn-cs"/>
              </a:rPr>
              <a:t>arrêts</a:t>
            </a:r>
            <a:r>
              <a:rPr lang="fr-FR" sz="1200" b="0" kern="1200" dirty="0">
                <a:solidFill>
                  <a:schemeClr val="tx1"/>
                </a:solidFill>
                <a:effectLst/>
                <a:latin typeface="+mn-lt"/>
                <a:ea typeface="+mn-ea"/>
                <a:cs typeface="+mn-cs"/>
              </a:rPr>
              <a:t>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une mesure de dernier ressort dans les affaires familiales lorsque des enfants sont </a:t>
            </a:r>
            <a:r>
              <a:rPr lang="fr-FR" sz="1200" b="0" kern="1200" dirty="0" err="1">
                <a:solidFill>
                  <a:schemeClr val="tx1"/>
                </a:solidFill>
                <a:effectLst/>
                <a:latin typeface="+mn-lt"/>
                <a:ea typeface="+mn-ea"/>
                <a:cs typeface="+mn-cs"/>
              </a:rPr>
              <a:t>concernés</a:t>
            </a:r>
            <a:r>
              <a:rPr lang="fr-FR" sz="1200" b="0" kern="1200" dirty="0">
                <a:solidFill>
                  <a:schemeClr val="tx1"/>
                </a:solidFill>
                <a:effectLst/>
                <a:latin typeface="+mn-lt"/>
                <a:ea typeface="+mn-ea"/>
                <a:cs typeface="+mn-cs"/>
              </a:rPr>
              <a:t>. </a:t>
            </a:r>
            <a:endParaRPr lang="fr-FR" dirty="0"/>
          </a:p>
          <a:p>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79. </a:t>
            </a:r>
            <a:r>
              <a:rPr lang="fr-FR" sz="1200" b="0" kern="1200" dirty="0">
                <a:solidFill>
                  <a:schemeClr val="tx1"/>
                </a:solidFill>
                <a:effectLst/>
                <a:latin typeface="+mn-lt"/>
                <a:ea typeface="+mn-ea"/>
                <a:cs typeface="+mn-cs"/>
              </a:rPr>
              <a:t>Dans les </a:t>
            </a:r>
            <a:r>
              <a:rPr lang="fr-FR" sz="1200" b="0" kern="1200" dirty="0" err="1">
                <a:solidFill>
                  <a:schemeClr val="tx1"/>
                </a:solidFill>
                <a:effectLst/>
                <a:latin typeface="+mn-lt"/>
                <a:ea typeface="+mn-ea"/>
                <a:cs typeface="+mn-cs"/>
              </a:rPr>
              <a:t>procédures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très</a:t>
            </a:r>
            <a:r>
              <a:rPr lang="fr-FR" sz="1200" b="0" kern="1200" dirty="0">
                <a:solidFill>
                  <a:schemeClr val="tx1"/>
                </a:solidFill>
                <a:effectLst/>
                <a:latin typeface="+mn-lt"/>
                <a:ea typeface="+mn-ea"/>
                <a:cs typeface="+mn-cs"/>
              </a:rPr>
              <a:t> conflictuelles, des services </a:t>
            </a:r>
            <a:r>
              <a:rPr lang="fr-FR" sz="1200" b="0" kern="1200" dirty="0" err="1">
                <a:solidFill>
                  <a:schemeClr val="tx1"/>
                </a:solidFill>
                <a:effectLst/>
                <a:latin typeface="+mn-lt"/>
                <a:ea typeface="+mn-ea"/>
                <a:cs typeface="+mn-cs"/>
              </a:rPr>
              <a:t>spécialisés</a:t>
            </a:r>
            <a:r>
              <a:rPr lang="fr-FR" sz="1200" b="0" kern="1200" dirty="0">
                <a:solidFill>
                  <a:schemeClr val="tx1"/>
                </a:solidFill>
                <a:effectLst/>
                <a:latin typeface="+mn-lt"/>
                <a:ea typeface="+mn-ea"/>
                <a:cs typeface="+mn-cs"/>
              </a:rPr>
              <a:t> devraient offrir </a:t>
            </a:r>
            <a:r>
              <a:rPr lang="fr-FR" sz="1200" b="0" kern="1200" dirty="0" err="1">
                <a:solidFill>
                  <a:schemeClr val="tx1"/>
                </a:solidFill>
                <a:effectLst/>
                <a:latin typeface="+mn-lt"/>
                <a:ea typeface="+mn-ea"/>
                <a:cs typeface="+mn-cs"/>
              </a:rPr>
              <a:t>après</a:t>
            </a:r>
            <a:r>
              <a:rPr lang="fr-FR" sz="1200" b="0" kern="1200" dirty="0">
                <a:solidFill>
                  <a:schemeClr val="tx1"/>
                </a:solidFill>
                <a:effectLst/>
                <a:latin typeface="+mn-lt"/>
                <a:ea typeface="+mn-ea"/>
                <a:cs typeface="+mn-cs"/>
              </a:rPr>
              <a:t> le prononcé de la </a:t>
            </a:r>
            <a:r>
              <a:rPr lang="fr-FR" sz="1200" b="0" kern="1200" dirty="0" err="1">
                <a:solidFill>
                  <a:schemeClr val="tx1"/>
                </a:solidFill>
                <a:effectLst/>
                <a:latin typeface="+mn-lt"/>
                <a:ea typeface="+mn-ea"/>
                <a:cs typeface="+mn-cs"/>
              </a:rPr>
              <a:t>décision</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idéalement</a:t>
            </a:r>
            <a:r>
              <a:rPr lang="fr-FR" sz="1200" b="0" kern="1200" dirty="0">
                <a:solidFill>
                  <a:schemeClr val="tx1"/>
                </a:solidFill>
                <a:effectLst/>
                <a:latin typeface="+mn-lt"/>
                <a:ea typeface="+mn-ea"/>
                <a:cs typeface="+mn-cs"/>
              </a:rPr>
              <a:t> à titre gratuit, des conseils et un soutien aux enfants et à leur famille. </a:t>
            </a:r>
            <a:endParaRPr lang="fr-FR" dirty="0"/>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80. </a:t>
            </a:r>
            <a:r>
              <a:rPr lang="fr-FR" sz="1200" b="0" kern="1200" dirty="0">
                <a:solidFill>
                  <a:schemeClr val="tx1"/>
                </a:solidFill>
                <a:effectLst/>
                <a:latin typeface="+mn-lt"/>
                <a:ea typeface="+mn-ea"/>
                <a:cs typeface="+mn-cs"/>
              </a:rPr>
              <a:t>Les victimes de </a:t>
            </a:r>
            <a:r>
              <a:rPr lang="fr-FR" sz="1200" b="0" kern="1200" dirty="0" err="1">
                <a:solidFill>
                  <a:schemeClr val="tx1"/>
                </a:solidFill>
                <a:effectLst/>
                <a:latin typeface="+mn-lt"/>
                <a:ea typeface="+mn-ea"/>
                <a:cs typeface="+mn-cs"/>
              </a:rPr>
              <a:t>négligence</a:t>
            </a:r>
            <a:r>
              <a:rPr lang="fr-FR" sz="1200" b="0" kern="1200" dirty="0">
                <a:solidFill>
                  <a:schemeClr val="tx1"/>
                </a:solidFill>
                <a:effectLst/>
                <a:latin typeface="+mn-lt"/>
                <a:ea typeface="+mn-ea"/>
                <a:cs typeface="+mn-cs"/>
              </a:rPr>
              <a:t>, de violence, de maltraitance ou d’autres infractions devraient </a:t>
            </a:r>
            <a:r>
              <a:rPr lang="fr-FR" sz="1200" b="0" kern="1200" dirty="0" err="1">
                <a:solidFill>
                  <a:schemeClr val="tx1"/>
                </a:solidFill>
                <a:effectLst/>
                <a:latin typeface="+mn-lt"/>
                <a:ea typeface="+mn-ea"/>
                <a:cs typeface="+mn-cs"/>
              </a:rPr>
              <a:t>bénéficier</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idéalement</a:t>
            </a:r>
            <a:r>
              <a:rPr lang="fr-FR" sz="1200" b="0" kern="1200" dirty="0">
                <a:solidFill>
                  <a:schemeClr val="tx1"/>
                </a:solidFill>
                <a:effectLst/>
                <a:latin typeface="+mn-lt"/>
                <a:ea typeface="+mn-ea"/>
                <a:cs typeface="+mn-cs"/>
              </a:rPr>
              <a:t> à titre gratuit, de soins de santé particuliers ainsi que de programmes ou de mesures de prise en charge sociale et </a:t>
            </a:r>
            <a:r>
              <a:rPr lang="fr-FR" sz="1200" b="0" kern="1200" dirty="0" err="1">
                <a:solidFill>
                  <a:schemeClr val="tx1"/>
                </a:solidFill>
                <a:effectLst/>
                <a:latin typeface="+mn-lt"/>
                <a:ea typeface="+mn-ea"/>
                <a:cs typeface="+mn-cs"/>
              </a:rPr>
              <a:t>thérapeutique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appropriés</a:t>
            </a:r>
            <a:r>
              <a:rPr lang="fr-FR" sz="1200" b="0" kern="1200" dirty="0">
                <a:solidFill>
                  <a:schemeClr val="tx1"/>
                </a:solidFill>
                <a:effectLst/>
                <a:latin typeface="+mn-lt"/>
                <a:ea typeface="+mn-ea"/>
                <a:cs typeface="+mn-cs"/>
              </a:rPr>
              <a:t>; les enfants et les personnes </a:t>
            </a:r>
            <a:r>
              <a:rPr lang="fr-FR" sz="1200" b="0" kern="1200" dirty="0" err="1">
                <a:solidFill>
                  <a:schemeClr val="tx1"/>
                </a:solidFill>
                <a:effectLst/>
                <a:latin typeface="+mn-lt"/>
                <a:ea typeface="+mn-ea"/>
                <a:cs typeface="+mn-cs"/>
              </a:rPr>
              <a:t>chargées</a:t>
            </a:r>
            <a:r>
              <a:rPr lang="fr-FR" sz="1200" b="0" kern="1200" dirty="0">
                <a:solidFill>
                  <a:schemeClr val="tx1"/>
                </a:solidFill>
                <a:effectLst/>
                <a:latin typeface="+mn-lt"/>
                <a:ea typeface="+mn-ea"/>
                <a:cs typeface="+mn-cs"/>
              </a:rPr>
              <a:t> de s’occuper d’eux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rapidement et convenablement </a:t>
            </a:r>
            <a:r>
              <a:rPr lang="fr-FR" sz="1200" b="0" kern="1200" dirty="0" err="1">
                <a:solidFill>
                  <a:schemeClr val="tx1"/>
                </a:solidFill>
                <a:effectLst/>
                <a:latin typeface="+mn-lt"/>
                <a:ea typeface="+mn-ea"/>
                <a:cs typeface="+mn-cs"/>
              </a:rPr>
              <a:t>informés</a:t>
            </a:r>
            <a:r>
              <a:rPr lang="fr-FR" sz="1200" b="0" kern="1200" dirty="0">
                <a:solidFill>
                  <a:schemeClr val="tx1"/>
                </a:solidFill>
                <a:effectLst/>
                <a:latin typeface="+mn-lt"/>
                <a:ea typeface="+mn-ea"/>
                <a:cs typeface="+mn-cs"/>
              </a:rPr>
              <a:t> de la </a:t>
            </a:r>
            <a:r>
              <a:rPr lang="fr-FR" sz="1200" b="0" kern="1200" dirty="0" err="1">
                <a:solidFill>
                  <a:schemeClr val="tx1"/>
                </a:solidFill>
                <a:effectLst/>
                <a:latin typeface="+mn-lt"/>
                <a:ea typeface="+mn-ea"/>
                <a:cs typeface="+mn-cs"/>
              </a:rPr>
              <a:t>disponibilite</a:t>
            </a:r>
            <a:r>
              <a:rPr lang="fr-FR" sz="1200" b="0" kern="1200" dirty="0">
                <a:solidFill>
                  <a:schemeClr val="tx1"/>
                </a:solidFill>
                <a:effectLst/>
                <a:latin typeface="+mn-lt"/>
                <a:ea typeface="+mn-ea"/>
                <a:cs typeface="+mn-cs"/>
              </a:rPr>
              <a:t>́ de ces services. </a:t>
            </a:r>
            <a:endParaRPr lang="fr-FR" dirty="0"/>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81</a:t>
            </a:r>
            <a:r>
              <a:rPr lang="fr-FR" sz="1200" b="0" kern="1200" dirty="0">
                <a:solidFill>
                  <a:schemeClr val="tx1"/>
                </a:solidFill>
                <a:effectLst/>
                <a:latin typeface="+mn-lt"/>
                <a:ea typeface="+mn-ea"/>
                <a:cs typeface="+mn-cs"/>
              </a:rPr>
              <a:t>.L’avocat, le tuteur ou le </a:t>
            </a:r>
            <a:r>
              <a:rPr lang="fr-FR" sz="1200" b="0" kern="1200" dirty="0" err="1">
                <a:solidFill>
                  <a:schemeClr val="tx1"/>
                </a:solidFill>
                <a:effectLst/>
                <a:latin typeface="+mn-lt"/>
                <a:ea typeface="+mn-ea"/>
                <a:cs typeface="+mn-cs"/>
              </a:rPr>
              <a:t>représentant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légal</a:t>
            </a:r>
            <a:r>
              <a:rPr lang="fr-FR" sz="1200" b="0" kern="1200" dirty="0">
                <a:solidFill>
                  <a:schemeClr val="tx1"/>
                </a:solidFill>
                <a:effectLst/>
                <a:latin typeface="+mn-lt"/>
                <a:ea typeface="+mn-ea"/>
                <a:cs typeface="+mn-cs"/>
              </a:rPr>
              <a:t> de l’enfant devrait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mandaté pour prendre toutes les mesures </a:t>
            </a:r>
            <a:r>
              <a:rPr lang="fr-FR" sz="1200" b="0" kern="1200" dirty="0" err="1">
                <a:solidFill>
                  <a:schemeClr val="tx1"/>
                </a:solidFill>
                <a:effectLst/>
                <a:latin typeface="+mn-lt"/>
                <a:ea typeface="+mn-ea"/>
                <a:cs typeface="+mn-cs"/>
              </a:rPr>
              <a:t>nécessaires</a:t>
            </a:r>
            <a:r>
              <a:rPr lang="fr-FR" sz="1200" b="0" kern="1200" dirty="0">
                <a:solidFill>
                  <a:schemeClr val="tx1"/>
                </a:solidFill>
                <a:effectLst/>
                <a:latin typeface="+mn-lt"/>
                <a:ea typeface="+mn-ea"/>
                <a:cs typeface="+mn-cs"/>
              </a:rPr>
              <a:t> pour demander </a:t>
            </a:r>
            <a:r>
              <a:rPr lang="fr-FR" sz="1200" b="0" kern="1200" dirty="0" err="1">
                <a:solidFill>
                  <a:schemeClr val="tx1"/>
                </a:solidFill>
                <a:effectLst/>
                <a:latin typeface="+mn-lt"/>
                <a:ea typeface="+mn-ea"/>
                <a:cs typeface="+mn-cs"/>
              </a:rPr>
              <a:t>réparation</a:t>
            </a:r>
            <a:r>
              <a:rPr lang="fr-FR" sz="1200" b="0" kern="1200" dirty="0">
                <a:solidFill>
                  <a:schemeClr val="tx1"/>
                </a:solidFill>
                <a:effectLst/>
                <a:latin typeface="+mn-lt"/>
                <a:ea typeface="+mn-ea"/>
                <a:cs typeface="+mn-cs"/>
              </a:rPr>
              <a:t> durant ou </a:t>
            </a:r>
            <a:r>
              <a:rPr lang="fr-FR" sz="1200" b="0" kern="1200" dirty="0" err="1">
                <a:solidFill>
                  <a:schemeClr val="tx1"/>
                </a:solidFill>
                <a:effectLst/>
                <a:latin typeface="+mn-lt"/>
                <a:ea typeface="+mn-ea"/>
                <a:cs typeface="+mn-cs"/>
              </a:rPr>
              <a:t>après</a:t>
            </a:r>
            <a:r>
              <a:rPr lang="fr-FR" sz="1200" b="0" kern="1200" dirty="0">
                <a:solidFill>
                  <a:schemeClr val="tx1"/>
                </a:solidFill>
                <a:effectLst/>
                <a:latin typeface="+mn-lt"/>
                <a:ea typeface="+mn-ea"/>
                <a:cs typeface="+mn-cs"/>
              </a:rPr>
              <a:t> une </a:t>
            </a:r>
            <a:r>
              <a:rPr lang="fr-FR" sz="1200" b="0" kern="1200" dirty="0" err="1">
                <a:solidFill>
                  <a:schemeClr val="tx1"/>
                </a:solidFill>
                <a:effectLst/>
                <a:latin typeface="+mn-lt"/>
                <a:ea typeface="+mn-ea"/>
                <a:cs typeface="+mn-cs"/>
              </a:rPr>
              <a:t>procédure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pénale</a:t>
            </a:r>
            <a:r>
              <a:rPr lang="fr-FR" sz="1200" b="0" kern="1200" dirty="0">
                <a:solidFill>
                  <a:schemeClr val="tx1"/>
                </a:solidFill>
                <a:effectLst/>
                <a:latin typeface="+mn-lt"/>
                <a:ea typeface="+mn-ea"/>
                <a:cs typeface="+mn-cs"/>
              </a:rPr>
              <a:t> dans laquelle l’enfant </a:t>
            </a:r>
            <a:r>
              <a:rPr lang="fr-FR" sz="1200" b="0" kern="1200" dirty="0" err="1">
                <a:solidFill>
                  <a:schemeClr val="tx1"/>
                </a:solidFill>
                <a:effectLst/>
                <a:latin typeface="+mn-lt"/>
                <a:ea typeface="+mn-ea"/>
                <a:cs typeface="+mn-cs"/>
              </a:rPr>
              <a:t>était</a:t>
            </a:r>
            <a:r>
              <a:rPr lang="fr-FR" sz="1200" b="0" kern="1200" dirty="0">
                <a:solidFill>
                  <a:schemeClr val="tx1"/>
                </a:solidFill>
                <a:effectLst/>
                <a:latin typeface="+mn-lt"/>
                <a:ea typeface="+mn-ea"/>
                <a:cs typeface="+mn-cs"/>
              </a:rPr>
              <a:t> une victime. Lorsque cela est approprié, les frais pourraient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pris en charge par l’Etat et </a:t>
            </a:r>
            <a:r>
              <a:rPr lang="fr-FR" sz="1200" b="0" kern="1200" dirty="0" err="1">
                <a:solidFill>
                  <a:schemeClr val="tx1"/>
                </a:solidFill>
                <a:effectLst/>
                <a:latin typeface="+mn-lt"/>
                <a:ea typeface="+mn-ea"/>
                <a:cs typeface="+mn-cs"/>
              </a:rPr>
              <a:t>récupérés</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auprès</a:t>
            </a:r>
            <a:r>
              <a:rPr lang="fr-FR" sz="1200" b="0" kern="1200" dirty="0">
                <a:solidFill>
                  <a:schemeClr val="tx1"/>
                </a:solidFill>
                <a:effectLst/>
                <a:latin typeface="+mn-lt"/>
                <a:ea typeface="+mn-ea"/>
                <a:cs typeface="+mn-cs"/>
              </a:rPr>
              <a:t> de l’auteur de l’infraction. </a:t>
            </a:r>
            <a:endParaRPr lang="fr-FR" sz="1200" b="1"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82</a:t>
            </a:r>
            <a:r>
              <a:rPr lang="fr-FR" sz="1200" b="0" kern="1200" dirty="0">
                <a:solidFill>
                  <a:schemeClr val="tx1"/>
                </a:solidFill>
                <a:effectLst/>
                <a:latin typeface="+mn-lt"/>
                <a:ea typeface="+mn-ea"/>
                <a:cs typeface="+mn-cs"/>
              </a:rPr>
              <a:t>.Les mesures et les sanctions prises à l’</a:t>
            </a:r>
            <a:r>
              <a:rPr lang="fr-FR" sz="1200" b="0" kern="1200" dirty="0" err="1">
                <a:solidFill>
                  <a:schemeClr val="tx1"/>
                </a:solidFill>
                <a:effectLst/>
                <a:latin typeface="+mn-lt"/>
                <a:ea typeface="+mn-ea"/>
                <a:cs typeface="+mn-cs"/>
              </a:rPr>
              <a:t>égard</a:t>
            </a:r>
            <a:r>
              <a:rPr lang="fr-FR" sz="1200" b="0" kern="1200" dirty="0">
                <a:solidFill>
                  <a:schemeClr val="tx1"/>
                </a:solidFill>
                <a:effectLst/>
                <a:latin typeface="+mn-lt"/>
                <a:ea typeface="+mn-ea"/>
                <a:cs typeface="+mn-cs"/>
              </a:rPr>
              <a:t> des enfants en conflit avec la loi devraient toujours constituer des </a:t>
            </a:r>
            <a:r>
              <a:rPr lang="fr-FR" sz="1200" b="0" kern="1200" dirty="0" err="1">
                <a:solidFill>
                  <a:schemeClr val="tx1"/>
                </a:solidFill>
                <a:effectLst/>
                <a:latin typeface="+mn-lt"/>
                <a:ea typeface="+mn-ea"/>
                <a:cs typeface="+mn-cs"/>
              </a:rPr>
              <a:t>réponses</a:t>
            </a:r>
            <a:r>
              <a:rPr lang="fr-FR" sz="1200" b="0" kern="1200" dirty="0">
                <a:solidFill>
                  <a:schemeClr val="tx1"/>
                </a:solidFill>
                <a:effectLst/>
                <a:latin typeface="+mn-lt"/>
                <a:ea typeface="+mn-ea"/>
                <a:cs typeface="+mn-cs"/>
              </a:rPr>
              <a:t> constructives et </a:t>
            </a:r>
            <a:r>
              <a:rPr lang="fr-FR" sz="1200" b="0" kern="1200" dirty="0" err="1">
                <a:solidFill>
                  <a:schemeClr val="tx1"/>
                </a:solidFill>
                <a:effectLst/>
                <a:latin typeface="+mn-lt"/>
                <a:ea typeface="+mn-ea"/>
                <a:cs typeface="+mn-cs"/>
              </a:rPr>
              <a:t>personnalisées</a:t>
            </a:r>
            <a:r>
              <a:rPr lang="fr-FR" sz="1200" b="0" kern="1200" dirty="0">
                <a:solidFill>
                  <a:schemeClr val="tx1"/>
                </a:solidFill>
                <a:effectLst/>
                <a:latin typeface="+mn-lt"/>
                <a:ea typeface="+mn-ea"/>
                <a:cs typeface="+mn-cs"/>
              </a:rPr>
              <a:t> aux actes commis, en gardant à l’esprit le principe de </a:t>
            </a:r>
            <a:r>
              <a:rPr lang="fr-FR" sz="1200" b="0" kern="1200" dirty="0" err="1">
                <a:solidFill>
                  <a:schemeClr val="tx1"/>
                </a:solidFill>
                <a:effectLst/>
                <a:latin typeface="+mn-lt"/>
                <a:ea typeface="+mn-ea"/>
                <a:cs typeface="+mn-cs"/>
              </a:rPr>
              <a:t>proportionnalite</a:t>
            </a:r>
            <a:r>
              <a:rPr lang="fr-FR" sz="1200" b="0" kern="1200" dirty="0">
                <a:solidFill>
                  <a:schemeClr val="tx1"/>
                </a:solidFill>
                <a:effectLst/>
                <a:latin typeface="+mn-lt"/>
                <a:ea typeface="+mn-ea"/>
                <a:cs typeface="+mn-cs"/>
              </a:rPr>
              <a:t>́, l’</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de l’enfant, son </a:t>
            </a:r>
            <a:r>
              <a:rPr lang="fr-FR" sz="1200" b="0" kern="1200" dirty="0" err="1">
                <a:solidFill>
                  <a:schemeClr val="tx1"/>
                </a:solidFill>
                <a:effectLst/>
                <a:latin typeface="+mn-lt"/>
                <a:ea typeface="+mn-ea"/>
                <a:cs typeface="+mn-cs"/>
              </a:rPr>
              <a:t>bien-être</a:t>
            </a:r>
            <a:r>
              <a:rPr lang="fr-FR" sz="1200" b="0" kern="1200" dirty="0">
                <a:solidFill>
                  <a:schemeClr val="tx1"/>
                </a:solidFill>
                <a:effectLst/>
                <a:latin typeface="+mn-lt"/>
                <a:ea typeface="+mn-ea"/>
                <a:cs typeface="+mn-cs"/>
              </a:rPr>
              <a:t> et son </a:t>
            </a:r>
            <a:r>
              <a:rPr lang="fr-FR" sz="1200" b="0" kern="1200" dirty="0" err="1">
                <a:solidFill>
                  <a:schemeClr val="tx1"/>
                </a:solidFill>
                <a:effectLst/>
                <a:latin typeface="+mn-lt"/>
                <a:ea typeface="+mn-ea"/>
                <a:cs typeface="+mn-cs"/>
              </a:rPr>
              <a:t>développement</a:t>
            </a:r>
            <a:r>
              <a:rPr lang="fr-FR" sz="1200" b="0" kern="1200" dirty="0">
                <a:solidFill>
                  <a:schemeClr val="tx1"/>
                </a:solidFill>
                <a:effectLst/>
                <a:latin typeface="+mn-lt"/>
                <a:ea typeface="+mn-ea"/>
                <a:cs typeface="+mn-cs"/>
              </a:rPr>
              <a:t> physiques et psychiques, et les circonstances de l’</a:t>
            </a:r>
            <a:r>
              <a:rPr lang="fr-FR" sz="1200" b="0" kern="1200" dirty="0" err="1">
                <a:solidFill>
                  <a:schemeClr val="tx1"/>
                </a:solidFill>
                <a:effectLst/>
                <a:latin typeface="+mn-lt"/>
                <a:ea typeface="+mn-ea"/>
                <a:cs typeface="+mn-cs"/>
              </a:rPr>
              <a:t>espèce</a:t>
            </a:r>
            <a:r>
              <a:rPr lang="fr-FR" sz="1200" b="0" kern="1200" dirty="0">
                <a:solidFill>
                  <a:schemeClr val="tx1"/>
                </a:solidFill>
                <a:effectLst/>
                <a:latin typeface="+mn-lt"/>
                <a:ea typeface="+mn-ea"/>
                <a:cs typeface="+mn-cs"/>
              </a:rPr>
              <a:t>. Les droits à l’</a:t>
            </a:r>
            <a:r>
              <a:rPr lang="fr-FR" sz="1200" b="0" kern="1200" dirty="0" err="1">
                <a:solidFill>
                  <a:schemeClr val="tx1"/>
                </a:solidFill>
                <a:effectLst/>
                <a:latin typeface="+mn-lt"/>
                <a:ea typeface="+mn-ea"/>
                <a:cs typeface="+mn-cs"/>
              </a:rPr>
              <a:t>éducation</a:t>
            </a:r>
            <a:r>
              <a:rPr lang="fr-FR" sz="1200" b="0" kern="1200" dirty="0">
                <a:solidFill>
                  <a:schemeClr val="tx1"/>
                </a:solidFill>
                <a:effectLst/>
                <a:latin typeface="+mn-lt"/>
                <a:ea typeface="+mn-ea"/>
                <a:cs typeface="+mn-cs"/>
              </a:rPr>
              <a:t>, à la formation professionnelle, à l’emploi, à la </a:t>
            </a:r>
            <a:r>
              <a:rPr lang="fr-FR" sz="1200" b="0" kern="1200" dirty="0" err="1">
                <a:solidFill>
                  <a:schemeClr val="tx1"/>
                </a:solidFill>
                <a:effectLst/>
                <a:latin typeface="+mn-lt"/>
                <a:ea typeface="+mn-ea"/>
                <a:cs typeface="+mn-cs"/>
              </a:rPr>
              <a:t>réhabilitation</a:t>
            </a:r>
            <a:r>
              <a:rPr lang="fr-FR" sz="1200" b="0" kern="1200" dirty="0">
                <a:solidFill>
                  <a:schemeClr val="tx1"/>
                </a:solidFill>
                <a:effectLst/>
                <a:latin typeface="+mn-lt"/>
                <a:ea typeface="+mn-ea"/>
                <a:cs typeface="+mn-cs"/>
              </a:rPr>
              <a:t> et à la </a:t>
            </a:r>
            <a:r>
              <a:rPr lang="fr-FR" sz="1200" b="0" kern="1200" dirty="0" err="1">
                <a:solidFill>
                  <a:schemeClr val="tx1"/>
                </a:solidFill>
                <a:effectLst/>
                <a:latin typeface="+mn-lt"/>
                <a:ea typeface="+mn-ea"/>
                <a:cs typeface="+mn-cs"/>
              </a:rPr>
              <a:t>réinsertion</a:t>
            </a:r>
            <a:r>
              <a:rPr lang="fr-FR" sz="1200" b="0" kern="1200" dirty="0">
                <a:solidFill>
                  <a:schemeClr val="tx1"/>
                </a:solidFill>
                <a:effectLst/>
                <a:latin typeface="+mn-lt"/>
                <a:ea typeface="+mn-ea"/>
                <a:cs typeface="+mn-cs"/>
              </a:rPr>
              <a:t> devraient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garantis. </a:t>
            </a:r>
            <a:endParaRPr lang="fr-FR" sz="1200" b="1"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83.</a:t>
            </a:r>
            <a:r>
              <a:rPr lang="fr-FR" sz="1200" b="0" kern="1200" dirty="0">
                <a:solidFill>
                  <a:schemeClr val="tx1"/>
                </a:solidFill>
                <a:effectLst/>
                <a:latin typeface="+mn-lt"/>
                <a:ea typeface="+mn-ea"/>
                <a:cs typeface="+mn-cs"/>
              </a:rPr>
              <a:t>Afin de faciliter leur </a:t>
            </a:r>
            <a:r>
              <a:rPr lang="fr-FR" sz="1200" b="0" kern="1200" dirty="0" err="1">
                <a:solidFill>
                  <a:schemeClr val="tx1"/>
                </a:solidFill>
                <a:effectLst/>
                <a:latin typeface="+mn-lt"/>
                <a:ea typeface="+mn-ea"/>
                <a:cs typeface="+mn-cs"/>
              </a:rPr>
              <a:t>réinsertion</a:t>
            </a:r>
            <a:r>
              <a:rPr lang="fr-FR" sz="1200" b="0" kern="1200" dirty="0">
                <a:solidFill>
                  <a:schemeClr val="tx1"/>
                </a:solidFill>
                <a:effectLst/>
                <a:latin typeface="+mn-lt"/>
                <a:ea typeface="+mn-ea"/>
                <a:cs typeface="+mn-cs"/>
              </a:rPr>
              <a:t> sociale, et </a:t>
            </a:r>
            <a:r>
              <a:rPr lang="fr-FR" sz="1200" b="0" kern="1200" dirty="0" err="1">
                <a:solidFill>
                  <a:schemeClr val="tx1"/>
                </a:solidFill>
                <a:effectLst/>
                <a:latin typeface="+mn-lt"/>
                <a:ea typeface="+mn-ea"/>
                <a:cs typeface="+mn-cs"/>
              </a:rPr>
              <a:t>conformément</a:t>
            </a:r>
            <a:r>
              <a:rPr lang="fr-FR" sz="1200" b="0" kern="1200" dirty="0">
                <a:solidFill>
                  <a:schemeClr val="tx1"/>
                </a:solidFill>
                <a:effectLst/>
                <a:latin typeface="+mn-lt"/>
                <a:ea typeface="+mn-ea"/>
                <a:cs typeface="+mn-cs"/>
              </a:rPr>
              <a:t> à la </a:t>
            </a:r>
            <a:r>
              <a:rPr lang="fr-FR" sz="1200" b="0" kern="1200" dirty="0" err="1">
                <a:solidFill>
                  <a:schemeClr val="tx1"/>
                </a:solidFill>
                <a:effectLst/>
                <a:latin typeface="+mn-lt"/>
                <a:ea typeface="+mn-ea"/>
                <a:cs typeface="+mn-cs"/>
              </a:rPr>
              <a:t>législation</a:t>
            </a:r>
            <a:r>
              <a:rPr lang="fr-FR" sz="1200" b="0" kern="1200" dirty="0">
                <a:solidFill>
                  <a:schemeClr val="tx1"/>
                </a:solidFill>
                <a:effectLst/>
                <a:latin typeface="+mn-lt"/>
                <a:ea typeface="+mn-ea"/>
                <a:cs typeface="+mn-cs"/>
              </a:rPr>
              <a:t> nationale, les casiers judiciaires des enfants ne devraient pas pouvoir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divulgués</a:t>
            </a:r>
            <a:r>
              <a:rPr lang="fr-FR" sz="1200" b="0" kern="1200" dirty="0">
                <a:solidFill>
                  <a:schemeClr val="tx1"/>
                </a:solidFill>
                <a:effectLst/>
                <a:latin typeface="+mn-lt"/>
                <a:ea typeface="+mn-ea"/>
                <a:cs typeface="+mn-cs"/>
              </a:rPr>
              <a:t> hors du </a:t>
            </a:r>
            <a:r>
              <a:rPr lang="fr-FR" sz="1200" b="0" kern="1200" dirty="0" err="1">
                <a:solidFill>
                  <a:schemeClr val="tx1"/>
                </a:solidFill>
                <a:effectLst/>
                <a:latin typeface="+mn-lt"/>
                <a:ea typeface="+mn-ea"/>
                <a:cs typeface="+mn-cs"/>
              </a:rPr>
              <a:t>système</a:t>
            </a:r>
            <a:r>
              <a:rPr lang="fr-FR" sz="1200" b="0" kern="1200" dirty="0">
                <a:solidFill>
                  <a:schemeClr val="tx1"/>
                </a:solidFill>
                <a:effectLst/>
                <a:latin typeface="+mn-lt"/>
                <a:ea typeface="+mn-ea"/>
                <a:cs typeface="+mn-cs"/>
              </a:rPr>
              <a:t> judiciaire lorsque ces derniers atteignent l’</a:t>
            </a:r>
            <a:r>
              <a:rPr lang="fr-FR" sz="1200" b="0" kern="1200" dirty="0" err="1">
                <a:solidFill>
                  <a:schemeClr val="tx1"/>
                </a:solidFill>
                <a:effectLst/>
                <a:latin typeface="+mn-lt"/>
                <a:ea typeface="+mn-ea"/>
                <a:cs typeface="+mn-cs"/>
              </a:rPr>
              <a:t>âge</a:t>
            </a:r>
            <a:r>
              <a:rPr lang="fr-FR" sz="1200" b="0" kern="1200" dirty="0">
                <a:solidFill>
                  <a:schemeClr val="tx1"/>
                </a:solidFill>
                <a:effectLst/>
                <a:latin typeface="+mn-lt"/>
                <a:ea typeface="+mn-ea"/>
                <a:cs typeface="+mn-cs"/>
              </a:rPr>
              <a:t> de la </a:t>
            </a:r>
            <a:r>
              <a:rPr lang="fr-FR" sz="1200" b="0" kern="1200" dirty="0" err="1">
                <a:solidFill>
                  <a:schemeClr val="tx1"/>
                </a:solidFill>
                <a:effectLst/>
                <a:latin typeface="+mn-lt"/>
                <a:ea typeface="+mn-ea"/>
                <a:cs typeface="+mn-cs"/>
              </a:rPr>
              <a:t>majorite</a:t>
            </a:r>
            <a:r>
              <a:rPr lang="fr-FR" sz="1200" b="0" kern="1200" dirty="0">
                <a:solidFill>
                  <a:schemeClr val="tx1"/>
                </a:solidFill>
                <a:effectLst/>
                <a:latin typeface="+mn-lt"/>
                <a:ea typeface="+mn-ea"/>
                <a:cs typeface="+mn-cs"/>
              </a:rPr>
              <a:t>́. Des </a:t>
            </a:r>
            <a:r>
              <a:rPr lang="fr-FR" sz="1200" b="0" kern="1200" dirty="0" err="1">
                <a:solidFill>
                  <a:schemeClr val="tx1"/>
                </a:solidFill>
                <a:effectLst/>
                <a:latin typeface="+mn-lt"/>
                <a:ea typeface="+mn-ea"/>
                <a:cs typeface="+mn-cs"/>
              </a:rPr>
              <a:t>dérogations</a:t>
            </a:r>
            <a:r>
              <a:rPr lang="fr-FR" sz="1200" b="0" kern="1200" dirty="0">
                <a:solidFill>
                  <a:schemeClr val="tx1"/>
                </a:solidFill>
                <a:effectLst/>
                <a:latin typeface="+mn-lt"/>
                <a:ea typeface="+mn-ea"/>
                <a:cs typeface="+mn-cs"/>
              </a:rPr>
              <a:t> concernant la divulgation de telles informations peuvent </a:t>
            </a:r>
            <a:r>
              <a:rPr lang="fr-FR" sz="1200" b="0" kern="1200" dirty="0" err="1">
                <a:solidFill>
                  <a:schemeClr val="tx1"/>
                </a:solidFill>
                <a:effectLst/>
                <a:latin typeface="+mn-lt"/>
                <a:ea typeface="+mn-ea"/>
                <a:cs typeface="+mn-cs"/>
              </a:rPr>
              <a:t>être</a:t>
            </a:r>
            <a:r>
              <a:rPr lang="fr-FR" sz="1200" b="0" kern="1200" dirty="0">
                <a:solidFill>
                  <a:schemeClr val="tx1"/>
                </a:solidFill>
                <a:effectLst/>
                <a:latin typeface="+mn-lt"/>
                <a:ea typeface="+mn-ea"/>
                <a:cs typeface="+mn-cs"/>
              </a:rPr>
              <a:t> permises en cas d’infractions graves, entre autres pour des raisons de </a:t>
            </a:r>
            <a:r>
              <a:rPr lang="fr-FR" sz="1200" b="0" kern="1200" dirty="0" err="1">
                <a:solidFill>
                  <a:schemeClr val="tx1"/>
                </a:solidFill>
                <a:effectLst/>
                <a:latin typeface="+mn-lt"/>
                <a:ea typeface="+mn-ea"/>
                <a:cs typeface="+mn-cs"/>
              </a:rPr>
              <a:t>sécurite</a:t>
            </a:r>
            <a:r>
              <a:rPr lang="fr-FR" sz="1200" b="0" kern="1200" dirty="0">
                <a:solidFill>
                  <a:schemeClr val="tx1"/>
                </a:solidFill>
                <a:effectLst/>
                <a:latin typeface="+mn-lt"/>
                <a:ea typeface="+mn-ea"/>
                <a:cs typeface="+mn-cs"/>
              </a:rPr>
              <a:t>́ publique ou lorsqu’un emploi avec des enfants est concerné. </a:t>
            </a: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28</a:t>
            </a:fld>
            <a:endParaRPr lang="fr-BE">
              <a:solidFill>
                <a:prstClr val="black"/>
              </a:solidFill>
            </a:endParaRPr>
          </a:p>
        </p:txBody>
      </p:sp>
    </p:spTree>
    <p:extLst>
      <p:ext uri="{BB962C8B-B14F-4D97-AF65-F5344CB8AC3E}">
        <p14:creationId xmlns:p14="http://schemas.microsoft.com/office/powerpoint/2010/main" val="67622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a:t>
            </a:r>
            <a:r>
              <a:rPr lang="en-US" dirty="0" err="1"/>
              <a:t>présente</a:t>
            </a:r>
            <a:r>
              <a:rPr lang="en-US" dirty="0"/>
              <a:t> </a:t>
            </a:r>
            <a:r>
              <a:rPr lang="en-US" dirty="0" err="1"/>
              <a:t>certaines</a:t>
            </a:r>
            <a:r>
              <a:rPr lang="en-US" dirty="0"/>
              <a:t> des </a:t>
            </a:r>
            <a:r>
              <a:rPr lang="en-US" dirty="0" err="1"/>
              <a:t>conséquences</a:t>
            </a:r>
            <a:r>
              <a:rPr lang="en-US" dirty="0"/>
              <a:t> et de </a:t>
            </a:r>
            <a:r>
              <a:rPr lang="en-US" dirty="0" err="1"/>
              <a:t>l'impact</a:t>
            </a:r>
            <a:r>
              <a:rPr lang="en-US" dirty="0"/>
              <a:t> que les Directives </a:t>
            </a:r>
            <a:r>
              <a:rPr lang="en-US" dirty="0" err="1"/>
              <a:t>peuvent</a:t>
            </a:r>
            <a:r>
              <a:rPr lang="en-US" dirty="0"/>
              <a:t> </a:t>
            </a:r>
            <a:r>
              <a:rPr lang="en-US" dirty="0" err="1"/>
              <a:t>avoir</a:t>
            </a:r>
            <a:r>
              <a:rPr lang="en-US" dirty="0"/>
              <a:t> sur les </a:t>
            </a:r>
            <a:r>
              <a:rPr lang="en-US" dirty="0" err="1"/>
              <a:t>États</a:t>
            </a:r>
            <a:r>
              <a:rPr lang="en-US" dirty="0"/>
              <a:t>.</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29</a:t>
            </a:fld>
            <a:endParaRPr lang="fr-BE">
              <a:solidFill>
                <a:prstClr val="black"/>
              </a:solidFill>
            </a:endParaRPr>
          </a:p>
        </p:txBody>
      </p:sp>
    </p:spTree>
    <p:extLst>
      <p:ext uri="{BB962C8B-B14F-4D97-AF65-F5344CB8AC3E}">
        <p14:creationId xmlns:p14="http://schemas.microsoft.com/office/powerpoint/2010/main" val="60941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a:t>Répartissez les participants en groupes de 4 à 5 personnes. Donnez-leur les cas imprimés et demandez-leur de répondre aux questions. (20')</a:t>
            </a:r>
          </a:p>
          <a:p>
            <a:r>
              <a:rPr lang="fr-BE" baseline="0" dirty="0"/>
              <a:t>Débriefing (25') débriefing avec tous les participants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30</a:t>
            </a:fld>
            <a:endParaRPr lang="fr-BE">
              <a:solidFill>
                <a:prstClr val="black"/>
              </a:solidFill>
            </a:endParaRPr>
          </a:p>
        </p:txBody>
      </p:sp>
    </p:spTree>
    <p:extLst>
      <p:ext uri="{BB962C8B-B14F-4D97-AF65-F5344CB8AC3E}">
        <p14:creationId xmlns:p14="http://schemas.microsoft.com/office/powerpoint/2010/main" val="22666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Avant de lancer le brainstorming en petits groupes, introduisez le sujet en donnant quelques informations sur les Lignes directrices du Conseil de l'Europe sur une justice adaptée aux enfants (https://</a:t>
            </a:r>
            <a:r>
              <a:rPr lang="fr-BE" dirty="0" err="1"/>
              <a:t>rm.coe.int</a:t>
            </a:r>
            <a:r>
              <a:rPr lang="fr-BE" dirty="0"/>
              <a:t>/16804b92f6).</a:t>
            </a:r>
          </a:p>
          <a:p>
            <a:endParaRPr lang="fr-BE" dirty="0"/>
          </a:p>
          <a:p>
            <a:r>
              <a:rPr lang="fr-BE" dirty="0"/>
              <a:t>Les Lignes directrices sur une justice adaptée aux enfants ont été adoptées dans le cadre du Conseil de l'Europe. Le Conseil de l'Europe est la principale organisation de défense des droits de l'homme en Europe. Il compte 46 États membres (dont les 27 États membres de l’UE) qui ont tous signé la Convention européenne des droits de l'homme. </a:t>
            </a:r>
          </a:p>
          <a:p>
            <a:endParaRPr lang="fr-BE" dirty="0"/>
          </a:p>
          <a:p>
            <a:r>
              <a:rPr lang="fr-BE" dirty="0"/>
              <a:t>Ces lignes directrices ont été adoptées dans le cadre des Stratégies globales du Conseil de l'Europe sur les droits de l'enfant (dont la justice est l'une des priorités depuis 2009), en 2011. Elles s’inspirent d'autres textes internationaux relatif aux droits des enfants (Convention internationale des droits de l'enfant, CEDH, etc.).</a:t>
            </a:r>
          </a:p>
          <a:p>
            <a:r>
              <a:rPr lang="fr-BE" dirty="0"/>
              <a:t>Les lignes directrices ont été élaborées par un groupe de spécialistes (17 juges, avocats, procureurs, universitaires, psychologues, policiers, travailleurs sociaux, etc.).  Dans le cadre du  développement de ces lignes directrices  des consultations avec des enfants et des jeunes ont été réalisées (plus de 3000 questionnaires dans 25 pays et des groupes de discussion). </a:t>
            </a:r>
          </a:p>
          <a:p>
            <a:r>
              <a:rPr lang="fr-BE" dirty="0"/>
              <a:t>Les lignes directrices sont celles du "Comité des ministres" du Conseil de l'Europe, il faut donc garder à l'esprit qu'elles sont le résultat d'un compromis politique. </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4</a:t>
            </a:fld>
            <a:endParaRPr lang="fr-BE">
              <a:solidFill>
                <a:prstClr val="black"/>
              </a:solidFill>
            </a:endParaRPr>
          </a:p>
        </p:txBody>
      </p:sp>
    </p:spTree>
    <p:extLst>
      <p:ext uri="{BB962C8B-B14F-4D97-AF65-F5344CB8AC3E}">
        <p14:creationId xmlns:p14="http://schemas.microsoft.com/office/powerpoint/2010/main" val="2357224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0" u="none" baseline="0" dirty="0"/>
              <a:t>Voici deux études de cas, adaptez-les à votre contexte national, imprimez-les et donnez-les aux participants. Donnez aux groupes environ 20 minutes pour analyser ces deux situations et organisez ensuite un débriefing global avec tous les participants.</a:t>
            </a:r>
          </a:p>
          <a:p>
            <a:pPr marL="171450" indent="-171450">
              <a:buFontTx/>
              <a:buChar char="-"/>
            </a:pPr>
            <a:endParaRPr lang="fr-BE" b="0" u="none" baseline="0" dirty="0"/>
          </a:p>
          <a:p>
            <a:pPr marL="171450" indent="-171450">
              <a:buFontTx/>
              <a:buChar char="-"/>
            </a:pPr>
            <a:r>
              <a:rPr lang="fr-BE" b="0" u="none" baseline="0" dirty="0"/>
              <a:t>Voici quelques informations utiles pour le débriefing :</a:t>
            </a:r>
          </a:p>
          <a:p>
            <a:pPr marL="171450" indent="-171450">
              <a:buFontTx/>
              <a:buChar char="-"/>
            </a:pPr>
            <a:endParaRPr lang="fr-BE" b="0" u="none" baseline="0" dirty="0"/>
          </a:p>
          <a:p>
            <a:pPr marL="171450" indent="-171450">
              <a:buFontTx/>
              <a:buChar char="-"/>
            </a:pPr>
            <a:r>
              <a:rPr lang="fr-BE" b="0" u="none" baseline="0" dirty="0"/>
              <a:t>Situation 1, Adam :</a:t>
            </a:r>
          </a:p>
          <a:p>
            <a:pPr marL="171450" indent="-171450">
              <a:buFontTx/>
              <a:buChar char="-"/>
            </a:pPr>
            <a:r>
              <a:rPr lang="fr-BE" b="0" u="none" baseline="0" dirty="0"/>
              <a:t>L'utilisation des menottes, sur un mineur elles ne devraient pas être utilisées sauf s'il présente un danger immédiat (pour lui-même ou pour d'autres personnes).</a:t>
            </a:r>
          </a:p>
          <a:p>
            <a:pPr marL="171450" indent="-171450">
              <a:buFontTx/>
              <a:buChar char="-"/>
            </a:pPr>
            <a:r>
              <a:rPr lang="fr-BE" b="0" u="none" baseline="0" dirty="0"/>
              <a:t>La présence d'un avocat à chaque étape est positive, cependant il serait préférable d'avoir le même avocat à chaque étape, pour la qualité de la représentation, la relation de confiance, etc.</a:t>
            </a:r>
          </a:p>
          <a:p>
            <a:pPr marL="171450" indent="-171450">
              <a:buFontTx/>
              <a:buChar char="-"/>
            </a:pPr>
            <a:r>
              <a:rPr lang="fr-BE" b="0" u="none" baseline="0" dirty="0"/>
              <a:t>L'absence d'un interprète est un gros problème, même si l'enfant parle un peu la langue, il devrait avoir une interprétation correcte. Beaucoup d'enfants pensent qu'ils doivent essayer de parler la langue nationale pour plaire aux professionnels de la justice, mais cela peut être un énorme obstacle à une bonne information et à la participation de l'enfant. L'avocat doit insister pour qu'aucune audience n'ait lieu sans un interprète qui parle réellement la langue de l'enfant. Si ce droit n'est pas respecté, l'avocat doit utiliser les voies de recours appropriées. </a:t>
            </a:r>
          </a:p>
          <a:p>
            <a:pPr marL="171450" indent="-171450">
              <a:buFontTx/>
              <a:buChar char="-"/>
            </a:pPr>
            <a:r>
              <a:rPr lang="fr-BE" b="0" u="none" baseline="0" dirty="0"/>
              <a:t>Questions suggestives, la façon dont le juge pose la question à Adam n'est pas appropriée.</a:t>
            </a:r>
          </a:p>
          <a:p>
            <a:pPr marL="171450" indent="-171450">
              <a:buFontTx/>
              <a:buChar char="-"/>
            </a:pPr>
            <a:r>
              <a:rPr lang="fr-BE" b="0" u="none" baseline="0" dirty="0"/>
              <a:t>Utilisation de la privation de liberté : un enfant ne devrait être privé de liberté qu'en dernier recours, pour une durée appropriée et séparé des adultes. Les avocats doivent plaider en ce sens et utiliser les voies de recours disponibles lorsque ces droits ne sont pas respectés.</a:t>
            </a:r>
          </a:p>
          <a:p>
            <a:pPr marL="171450" indent="-171450">
              <a:buFontTx/>
              <a:buChar char="-"/>
            </a:pPr>
            <a:r>
              <a:rPr lang="fr-BE" b="0" u="none" baseline="0" dirty="0"/>
              <a:t>Non-discrimination : les avocats doivent agir contre la discrimination subie par leur jeune client, notamment en utilisant les recours appropriés.</a:t>
            </a:r>
          </a:p>
          <a:p>
            <a:pPr marL="171450" indent="-171450">
              <a:buFontTx/>
              <a:buChar char="-"/>
            </a:pPr>
            <a:endParaRPr lang="fr-BE" b="0" u="none" baseline="0" dirty="0"/>
          </a:p>
          <a:p>
            <a:pPr marL="171450" indent="-171450">
              <a:buFontTx/>
              <a:buChar char="-"/>
            </a:pPr>
            <a:endParaRPr lang="fr-BE" b="0" u="none" baseline="0" dirty="0"/>
          </a:p>
          <a:p>
            <a:pPr marL="171450" indent="-171450">
              <a:buFontTx/>
              <a:buChar char="-"/>
            </a:pPr>
            <a:r>
              <a:rPr lang="fr-BE" b="0" u="none" baseline="0" dirty="0"/>
              <a:t>Situation 2, Alex : </a:t>
            </a:r>
          </a:p>
          <a:p>
            <a:pPr marL="171450" indent="-171450">
              <a:buFontTx/>
              <a:buChar char="-"/>
            </a:pPr>
            <a:endParaRPr lang="fr-BE" b="0" u="none" baseline="0" dirty="0"/>
          </a:p>
          <a:p>
            <a:pPr marL="171450" indent="-171450">
              <a:buFontTx/>
              <a:buChar char="-"/>
            </a:pPr>
            <a:r>
              <a:rPr lang="fr-BE" b="0" u="none" baseline="0" dirty="0"/>
              <a:t>La durée de la procédure est particulièrement importante, nous devons nous rappeler que deux ans, c'est très long, surtout à 14-16 ans, et que cela a un impact négatif et durable sur l'enfant ;</a:t>
            </a:r>
          </a:p>
          <a:p>
            <a:pPr marL="171450" indent="-171450">
              <a:buFontTx/>
              <a:buChar char="-"/>
            </a:pPr>
            <a:r>
              <a:rPr lang="fr-BE" b="0" u="none" baseline="0" dirty="0"/>
              <a:t>L'enfant doit avoir un avocat en son nom propre et indépendant des parents, notamment parce que ceux-ci peuvent avoir un conflit d'intérêt étant donné qu'ils sont civilement responsables. </a:t>
            </a:r>
          </a:p>
          <a:p>
            <a:pPr marL="171450" indent="-171450">
              <a:buFontTx/>
              <a:buChar char="-"/>
            </a:pPr>
            <a:r>
              <a:rPr lang="fr-BE" b="0" u="none" baseline="0" dirty="0"/>
              <a:t>La rencontre entre l'enfant et l'avocat ne doit pas se faire avec les parents.</a:t>
            </a:r>
          </a:p>
          <a:p>
            <a:pPr marL="171450" indent="-171450">
              <a:buFontTx/>
              <a:buChar char="-"/>
            </a:pPr>
            <a:r>
              <a:rPr lang="fr-BE" b="0" u="none" baseline="0" dirty="0"/>
              <a:t>Pendant le procès, l'enfant doit avoir la possibilité de s'exprimer.</a:t>
            </a:r>
          </a:p>
          <a:p>
            <a:pPr marL="171450" indent="-171450">
              <a:buFontTx/>
              <a:buChar char="-"/>
            </a:pPr>
            <a:r>
              <a:rPr lang="fr-BE" b="0" u="none" baseline="0" dirty="0"/>
              <a:t>Avant le procès, il est important que l'avocat informe l'enfant sur ce qui va se passer, qui est qui et quel est son rôle. </a:t>
            </a:r>
          </a:p>
          <a:p>
            <a:pPr marL="171450" indent="-171450">
              <a:buFontTx/>
              <a:buChar char="-"/>
            </a:pPr>
            <a:r>
              <a:rPr lang="fr-BE" b="0" u="none" baseline="0" dirty="0"/>
              <a:t>Même si les procès sont publics, il n'est pas bon qu'il y ait une foule dans une salle où un enfant est jugé ; l'avocat peut aussi aider l'enfant à se détendre en l'informant bien avant le procès.</a:t>
            </a:r>
          </a:p>
          <a:p>
            <a:pPr marL="171450" indent="-171450">
              <a:buFontTx/>
              <a:buChar char="-"/>
            </a:pPr>
            <a:r>
              <a:rPr lang="fr-BE" b="0" u="none" baseline="0" dirty="0"/>
              <a:t>Après le procès, il est très important que l'avocat explique bien les choses à l'enfant et ne suppose pas qu'il a tout compris.</a:t>
            </a:r>
          </a:p>
          <a:p>
            <a:pPr marL="171450" indent="-171450">
              <a:buFontTx/>
              <a:buChar char="-"/>
            </a:pPr>
            <a:r>
              <a:rPr lang="fr-BE" b="0" u="none" baseline="0" dirty="0"/>
              <a:t>Avant le procès également, il semble que l'avocat ait supposé que l'enfant savait quel type de service communautaire pouvait être imposé, ce qui n'est pas le cas. Les informations appropriées impliquent que les professionnels ne supposent pas que l'enfant connaisse le jargon et la pratique juridiques, par exemple une "peine" peut être comprise comme une peine de prison pour certains enfants, le service communautaire peut être compris comme le nettoyage d'un espace public, etc.</a:t>
            </a:r>
          </a:p>
          <a:p>
            <a:pPr marL="171450" indent="-171450">
              <a:buFontTx/>
              <a:buChar char="-"/>
            </a:pPr>
            <a:endParaRPr lang="fr-BE" b="1" u="sng" baseline="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31</a:t>
            </a:fld>
            <a:endParaRPr lang="fr-BE">
              <a:solidFill>
                <a:prstClr val="black"/>
              </a:solidFill>
            </a:endParaRPr>
          </a:p>
        </p:txBody>
      </p:sp>
    </p:spTree>
    <p:extLst>
      <p:ext uri="{BB962C8B-B14F-4D97-AF65-F5344CB8AC3E}">
        <p14:creationId xmlns:p14="http://schemas.microsoft.com/office/powerpoint/2010/main" val="3712897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9286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i="0" dirty="0"/>
              <a:t>La préface des lignes directrices a été écrite par </a:t>
            </a:r>
            <a:r>
              <a:rPr lang="fr-FR" sz="1200" b="0" i="0" kern="1200" dirty="0">
                <a:solidFill>
                  <a:schemeClr val="tx1"/>
                </a:solidFill>
                <a:effectLst/>
                <a:latin typeface="+mn-lt"/>
                <a:ea typeface="+mn-ea"/>
                <a:cs typeface="+mn-cs"/>
              </a:rPr>
              <a:t>Maud de Boer-</a:t>
            </a:r>
            <a:r>
              <a:rPr lang="fr-FR" sz="1200" b="0" i="0" kern="1200" dirty="0" err="1">
                <a:solidFill>
                  <a:schemeClr val="tx1"/>
                </a:solidFill>
                <a:effectLst/>
                <a:latin typeface="+mn-lt"/>
                <a:ea typeface="+mn-ea"/>
                <a:cs typeface="+mn-cs"/>
              </a:rPr>
              <a:t>Buquicchio</a:t>
            </a:r>
            <a:r>
              <a:rPr lang="fr-FR" sz="1200" b="0" i="0" kern="1200" dirty="0">
                <a:solidFill>
                  <a:schemeClr val="tx1"/>
                </a:solidFill>
                <a:effectLst/>
                <a:latin typeface="+mn-lt"/>
                <a:ea typeface="+mn-ea"/>
                <a:cs typeface="+mn-cs"/>
              </a:rPr>
              <a:t> et donne une vision de la philosophie des lignes directrices. </a:t>
            </a:r>
            <a:endParaRPr lang="fr-BE" dirty="0"/>
          </a:p>
          <a:p>
            <a:endParaRPr lang="fr-BE" dirty="0"/>
          </a:p>
          <a:p>
            <a:endParaRPr lang="fr-BE" dirty="0"/>
          </a:p>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5</a:t>
            </a:fld>
            <a:endParaRPr lang="fr-BE">
              <a:solidFill>
                <a:prstClr val="black"/>
              </a:solidFill>
            </a:endParaRPr>
          </a:p>
        </p:txBody>
      </p:sp>
    </p:spTree>
    <p:extLst>
      <p:ext uri="{BB962C8B-B14F-4D97-AF65-F5344CB8AC3E}">
        <p14:creationId xmlns:p14="http://schemas.microsoft.com/office/powerpoint/2010/main" val="370018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Maintenant, répartissez les participants en petits groupes de 4-5 personnes et demandez-leur de rédiger une définition de la " justice adaptée aux enfants ". </a:t>
            </a:r>
          </a:p>
          <a:p>
            <a:r>
              <a:rPr lang="fr-BE" dirty="0"/>
              <a:t>Donnez 5 à 10 minutes aux groupes pour élaborer la définition. </a:t>
            </a:r>
          </a:p>
          <a:p>
            <a:r>
              <a:rPr lang="fr-BE" dirty="0"/>
              <a:t>Ensuite, débriefing avec tous les participants : tous les groupes lisent leurs définitions. </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6</a:t>
            </a:fld>
            <a:endParaRPr lang="fr-BE">
              <a:solidFill>
                <a:prstClr val="black"/>
              </a:solidFill>
            </a:endParaRPr>
          </a:p>
        </p:txBody>
      </p:sp>
    </p:spTree>
    <p:extLst>
      <p:ext uri="{BB962C8B-B14F-4D97-AF65-F5344CB8AC3E}">
        <p14:creationId xmlns:p14="http://schemas.microsoft.com/office/powerpoint/2010/main" val="375635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a:t>Cette présentation est basée sur la formation développée et habituellement organisée par DCI Belgique.</a:t>
            </a:r>
          </a:p>
          <a:p>
            <a:r>
              <a:rPr lang="fr-FR" noProof="0" dirty="0"/>
              <a:t>Le formateur doit consulter les lignes directrices (https://</a:t>
            </a:r>
            <a:r>
              <a:rPr lang="fr-FR" noProof="0" dirty="0" err="1"/>
              <a:t>rm.coe.int</a:t>
            </a:r>
            <a:r>
              <a:rPr lang="fr-FR" noProof="0" dirty="0"/>
              <a:t>/16804b92f6), et s'il ne les connaît  pas bien, il peut suivre la formation en ligne sur la justice adaptée aux enfants développée dans le cadre du programme HELP du Conseil de l'Europe (https://</a:t>
            </a:r>
            <a:r>
              <a:rPr lang="fr-FR" noProof="0" dirty="0" err="1"/>
              <a:t>help.elearning.ext.coe.int</a:t>
            </a:r>
            <a:r>
              <a:rPr lang="fr-FR" noProof="0" dirty="0"/>
              <a:t>/ ). </a:t>
            </a:r>
          </a:p>
          <a:p>
            <a:endParaRPr lang="fr-FR" noProof="0" dirty="0"/>
          </a:p>
          <a:p>
            <a:r>
              <a:rPr lang="fr-FR" noProof="0" dirty="0"/>
              <a:t>Lisez la définition de la justice adaptée aux enfants dans la diapositive et commentez-la, en la gardant à l'esprit et en la comparant à ce que les participants ont énuméré dans leur propre définition pendant le brainstorming.</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7</a:t>
            </a:fld>
            <a:endParaRPr lang="fr-BE">
              <a:solidFill>
                <a:prstClr val="black"/>
              </a:solidFill>
            </a:endParaRPr>
          </a:p>
        </p:txBody>
      </p:sp>
    </p:spTree>
    <p:extLst>
      <p:ext uri="{BB962C8B-B14F-4D97-AF65-F5344CB8AC3E}">
        <p14:creationId xmlns:p14="http://schemas.microsoft.com/office/powerpoint/2010/main" val="151285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préambule des lignes directrices mentionne de nombreuses autres normes internationales, y compris certaines normes contraignantes (contrairement aux lignes directrices qui sont du droit souple). Ensuite, il est important de garder à l'esprit que les lignes directrices pour une justice adaptée aux enfants reprennent tous les droits de l'enfant prévus par ces autres normes et offrent des conseils sur la manière de les mettre en œuvre. Les lignes directrices sont donc un outil qui permet aux États membres d'adapter leurs systèmes judiciaires et non judiciaires aux droits, intérêts et besoins des enfants.</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8</a:t>
            </a:fld>
            <a:endParaRPr lang="fr-BE">
              <a:solidFill>
                <a:prstClr val="black"/>
              </a:solidFill>
            </a:endParaRPr>
          </a:p>
        </p:txBody>
      </p:sp>
    </p:spTree>
    <p:extLst>
      <p:ext uri="{BB962C8B-B14F-4D97-AF65-F5344CB8AC3E}">
        <p14:creationId xmlns:p14="http://schemas.microsoft.com/office/powerpoint/2010/main" val="132842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a:t>" 1) Les lignes directrices traitent de la question de la place et du rôle, ainsi que des opinions, des droits et des besoins de l'enfant dans les procédures judiciaires et dans les procédures alternatives à celles-ci.</a:t>
            </a:r>
          </a:p>
          <a:p>
            <a:r>
              <a:rPr lang="fr-FR" noProof="0" dirty="0"/>
              <a:t>2. Les lignes directrices devraient s'appliquer à toutes les manières dont les enfants sont susceptibles d'être, pour quelque raison et à quelque titre que ce soit, mis en contact avec tous les organes et services compétents impliqués dans la mise en œuvre du droit pénal, civil ou administratif.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383290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lignes directrices visent à faire en sorte que, dans lesdites procédures, tous les droits de l’enfant, (…..) soient pleinement respectés, en tenant dûment compte du niveau de maturité́ et de compréhension de l’enfant, ainsi que des circonstances de l’</a:t>
            </a:r>
            <a:r>
              <a:rPr lang="fr-FR" dirty="0" err="1"/>
              <a:t>espèce</a:t>
            </a:r>
            <a:r>
              <a:rPr lang="fr-FR" dirty="0"/>
              <a:t>. Respecter les droits des enfants ne devrait pas compromettre les droits des autres parties </a:t>
            </a:r>
            <a:r>
              <a:rPr lang="fr-FR" dirty="0" err="1"/>
              <a:t>concernées</a:t>
            </a:r>
            <a:r>
              <a:rPr lang="fr-FR" dirty="0"/>
              <a:t>. </a:t>
            </a: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262905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80B54-4C05-4C1D-9B6A-9CD15D138E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D98138B-B8BD-4A73-929F-116FD1C4C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ECD9408-23E1-4FD8-98BC-B572663672C3}"/>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78A36DBF-2F51-4323-998B-0B2B30C8F7F5}"/>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4431778-1174-49D9-BE7E-FCE0580799E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138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6627F-6F5B-44F1-89EE-2B66959AF85F}"/>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BECB95A-4CBB-4B68-9AB6-82B41BC1C9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123B34C-0C09-4ABA-B45C-0B446C61FBED}"/>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5C0A081-4CFA-48AF-A685-58D7D1BD31E2}"/>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BD692E5-9B09-4B23-8CBC-92CDC6A16866}"/>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5520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143E2E-EE7B-41AF-B814-47DE0DC0C6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89A1E56-8958-4F1F-B3D9-4FD3082E4F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2AAE143-B369-47D1-9F8B-F2840800645E}"/>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29CEA827-6D67-455B-BF5A-39861060C8A4}"/>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17F12379-B238-4F5F-873C-21F1854B7E1D}"/>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4960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1ABCB-E12C-4725-8B49-33D2D2CFB15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B4086BA-D517-49E7-B4DA-01724D3CF1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6EF0278-7C0E-4F5D-BCD4-29C9027D1CE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C15E462-8192-4BE1-A456-9E57B382AEEB}"/>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CEC9E-3F14-4DBF-AE72-701A4F78623A}"/>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12017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5C56B-5B6C-40BB-88AD-CF7E7F613B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38FFA9B-FC16-4D3F-BE5B-57CBB2E86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448A2C-AEE5-4BBF-9F69-56A9F0AA7C4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9AD4BC16-A6A9-4827-8131-19F12752CA10}"/>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CDFAA24-FE3F-41AA-A2A5-A8590573BA2F}"/>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6322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A7F92-7AB4-42BB-826B-AA69B53BF9B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EA9B18D-D7C5-46A8-B1E9-34BB06656D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E76C2E3-03FE-49AC-98D6-8CF6ADF137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DA483E18-DB4D-43A6-B432-0BF5B3EBDA7C}"/>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5AD973F5-DD40-4196-A1D1-ACDA5CD841B1}"/>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11AF6E36-65F0-4202-B744-D89389EFDF8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64613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C586B-A845-433A-918D-F99193C01D1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87B96CB-A6E3-401E-BB0F-F58ED1A1C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ACE8E1-5C1C-49C3-A53C-19FEB9184F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8B44616-4E3A-486C-819D-E7C78B03B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58C432-085B-4D93-8BEA-92C687F05C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603A240-8F17-4F7B-A0E1-400B563EF2C1}"/>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8" name="Espace réservé du pied de page 7">
            <a:extLst>
              <a:ext uri="{FF2B5EF4-FFF2-40B4-BE49-F238E27FC236}">
                <a16:creationId xmlns:a16="http://schemas.microsoft.com/office/drawing/2014/main" id="{BA3014D0-2C90-4028-A5B1-B0E19F698101}"/>
              </a:ext>
            </a:extLst>
          </p:cNvPr>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E146029-2F21-458C-9B49-B3BD9C607692}"/>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7354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792E5-C09E-4EB5-AFB6-4F3EE7E993D4}"/>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00BB169-2ADC-4439-8B68-65307A42B660}"/>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4" name="Espace réservé du pied de page 3">
            <a:extLst>
              <a:ext uri="{FF2B5EF4-FFF2-40B4-BE49-F238E27FC236}">
                <a16:creationId xmlns:a16="http://schemas.microsoft.com/office/drawing/2014/main" id="{8C8B7838-F56D-4EFF-B010-F45E91EB1A65}"/>
              </a:ext>
            </a:extLst>
          </p:cNvPr>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420864BC-71CF-4677-9B4F-15774F74528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11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3A4FCC-4DBB-4C44-B85B-64409F7B6F87}"/>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3" name="Espace réservé du pied de page 2">
            <a:extLst>
              <a:ext uri="{FF2B5EF4-FFF2-40B4-BE49-F238E27FC236}">
                <a16:creationId xmlns:a16="http://schemas.microsoft.com/office/drawing/2014/main" id="{8A3A9E6D-7BE1-4547-9C58-D37A25CFDF1D}"/>
              </a:ext>
            </a:extLst>
          </p:cNvPr>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A8B257B-89FE-467E-8B53-BC2064BC623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9436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A5067-DEFB-4E31-BE49-CCB64D2F62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53B253C4-6F1C-448A-98B6-EEECF4345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181425F-8F77-48ED-B893-ECED5BD3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F5BE8C-8B39-4D0E-9267-7108528B68BF}"/>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2A34CF30-A01D-4371-ABEA-F33016BD7A4E}"/>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2610EA20-376C-49E9-BB53-4CD5BD711F70}"/>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9357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F24F0-B9E6-4E49-A646-CCE370E5B8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9C28880-1078-47BF-8C57-D205BE64D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3B82B628-5DCB-4364-8613-EF9C614F5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943AE7-4153-4E38-9A0B-76C23785F36B}"/>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106208B0-0786-43D4-8C3F-BBA1678888D4}"/>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EBF21D50-ADC1-4E30-90D3-6D49C9FE4663}"/>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8346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6BCF83-7792-4375-94E2-E24B1EA46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46808AB-AFCA-4BDA-9B30-8669F1C94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A271974-C271-4A13-8BFE-DB9EAE927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ECF05F6F-CF0B-4322-8876-758961CB0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DC0A854-5E3C-43C9-95E0-4608C7A5B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53716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736346" y="1422767"/>
            <a:ext cx="9144000" cy="1762239"/>
          </a:xfrm>
        </p:spPr>
        <p:txBody>
          <a:bodyPr>
            <a:normAutofit fontScale="90000"/>
          </a:bodyPr>
          <a:lstStyle/>
          <a:p>
            <a:r>
              <a:rPr lang="fr-BE" dirty="0">
                <a:solidFill>
                  <a:srgbClr val="EC7F20"/>
                </a:solidFill>
              </a:rPr>
              <a:t>Améliorer l’assistance juridique des mineurs en conflit avec la loi </a:t>
            </a:r>
          </a:p>
        </p:txBody>
      </p:sp>
      <p:sp>
        <p:nvSpPr>
          <p:cNvPr id="3"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366695" y="4190999"/>
            <a:ext cx="9144000" cy="1244233"/>
          </a:xfrm>
        </p:spPr>
        <p:txBody>
          <a:bodyPr>
            <a:normAutofit fontScale="85000" lnSpcReduction="20000"/>
          </a:bodyPr>
          <a:lstStyle/>
          <a:p>
            <a:r>
              <a:rPr lang="fr-BE" dirty="0">
                <a:solidFill>
                  <a:srgbClr val="FF9933"/>
                </a:solidFill>
              </a:rPr>
              <a:t>Date formation</a:t>
            </a:r>
          </a:p>
          <a:p>
            <a:r>
              <a:rPr lang="fr-BE" dirty="0"/>
              <a:t>Noms et adresses mail des formateurs/</a:t>
            </a:r>
            <a:r>
              <a:rPr lang="fr-BE" dirty="0" err="1"/>
              <a:t>trices</a:t>
            </a:r>
            <a:br>
              <a:rPr lang="fr-BE" dirty="0"/>
            </a:br>
            <a:endParaRPr lang="fr-BE" dirty="0"/>
          </a:p>
          <a:p>
            <a:r>
              <a:rPr lang="fr-BE" dirty="0">
                <a:solidFill>
                  <a:srgbClr val="FF9933"/>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pic>
        <p:nvPicPr>
          <p:cNvPr id="4" name="Image 3" descr="Une image contenant texte&#10;&#10;Description générée automatiquement">
            <a:extLst>
              <a:ext uri="{FF2B5EF4-FFF2-40B4-BE49-F238E27FC236}">
                <a16:creationId xmlns:a16="http://schemas.microsoft.com/office/drawing/2014/main" id="{25DA9EA8-66D6-06CC-F50C-2107F90F2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8259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fr-BE" sz="2800" dirty="0">
                <a:solidFill>
                  <a:srgbClr val="FF9933"/>
                </a:solidFill>
              </a:rPr>
              <a:t>Le champ d’application </a:t>
            </a:r>
          </a:p>
        </p:txBody>
      </p:sp>
      <p:sp>
        <p:nvSpPr>
          <p:cNvPr id="9" name="ZoneTexte 8">
            <a:extLst>
              <a:ext uri="{FF2B5EF4-FFF2-40B4-BE49-F238E27FC236}">
                <a16:creationId xmlns:a16="http://schemas.microsoft.com/office/drawing/2014/main" id="{31378776-A142-408E-9964-67E8A49530E5}"/>
              </a:ext>
            </a:extLst>
          </p:cNvPr>
          <p:cNvSpPr txBox="1"/>
          <p:nvPr/>
        </p:nvSpPr>
        <p:spPr>
          <a:xfrm>
            <a:off x="3282213" y="2864949"/>
            <a:ext cx="7802455" cy="2308324"/>
          </a:xfrm>
          <a:prstGeom prst="rect">
            <a:avLst/>
          </a:prstGeom>
          <a:noFill/>
        </p:spPr>
        <p:txBody>
          <a:bodyPr wrap="square" rtlCol="0">
            <a:spAutoFit/>
          </a:bodyPr>
          <a:lstStyle/>
          <a:p>
            <a:r>
              <a:rPr lang="fr-FR" b="1" dirty="0">
                <a:solidFill>
                  <a:prstClr val="black"/>
                </a:solidFill>
              </a:rPr>
              <a:t>L’objectif </a:t>
            </a:r>
          </a:p>
          <a:p>
            <a:endParaRPr lang="fr-FR" b="1" dirty="0">
              <a:solidFill>
                <a:prstClr val="black"/>
              </a:solidFill>
            </a:endParaRPr>
          </a:p>
          <a:p>
            <a:r>
              <a:rPr lang="fr-FR" dirty="0"/>
              <a:t>Les lignes directrices visent à faire en sorte que, dans lesdites procédures, tous les droits de l’enfant, (…..) soient pleinement respectés, en tenant dûment compte du niveau de maturité́ et de compréhension de l’enfant, ainsi que des circonstances de l’</a:t>
            </a:r>
            <a:r>
              <a:rPr lang="fr-FR" dirty="0" err="1"/>
              <a:t>espèce</a:t>
            </a:r>
            <a:r>
              <a:rPr lang="fr-FR" dirty="0"/>
              <a:t>. Respecter les droits des enfants ne devrait pas compromettre les droits des autres parties concernées. </a:t>
            </a:r>
            <a:endParaRPr lang="fr-FR" b="1" dirty="0"/>
          </a:p>
          <a:p>
            <a:endParaRPr lang="fr-FR" dirty="0"/>
          </a:p>
        </p:txBody>
      </p:sp>
      <p:pic>
        <p:nvPicPr>
          <p:cNvPr id="2" name="Image 1"/>
          <p:cNvPicPr>
            <a:picLocks noChangeAspect="1"/>
          </p:cNvPicPr>
          <p:nvPr/>
        </p:nvPicPr>
        <p:blipFill>
          <a:blip r:embed="rId3"/>
          <a:stretch>
            <a:fillRect/>
          </a:stretch>
        </p:blipFill>
        <p:spPr>
          <a:xfrm>
            <a:off x="9197788" y="232737"/>
            <a:ext cx="2510118" cy="299521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0CC4A109-D057-C4CE-F7AD-202832DA62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19192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fr-BE" sz="2800" dirty="0">
                <a:solidFill>
                  <a:srgbClr val="FF9933"/>
                </a:solidFill>
              </a:rPr>
              <a:t>Le champ application</a:t>
            </a:r>
          </a:p>
        </p:txBody>
      </p:sp>
      <p:sp>
        <p:nvSpPr>
          <p:cNvPr id="9" name="ZoneTexte 8">
            <a:extLst>
              <a:ext uri="{FF2B5EF4-FFF2-40B4-BE49-F238E27FC236}">
                <a16:creationId xmlns:a16="http://schemas.microsoft.com/office/drawing/2014/main" id="{31378776-A142-408E-9964-67E8A49530E5}"/>
              </a:ext>
            </a:extLst>
          </p:cNvPr>
          <p:cNvSpPr txBox="1"/>
          <p:nvPr/>
        </p:nvSpPr>
        <p:spPr>
          <a:xfrm>
            <a:off x="3951429" y="2362020"/>
            <a:ext cx="3638540" cy="1477328"/>
          </a:xfrm>
          <a:prstGeom prst="rect">
            <a:avLst/>
          </a:prstGeom>
          <a:noFill/>
        </p:spPr>
        <p:txBody>
          <a:bodyPr wrap="square" rtlCol="0">
            <a:spAutoFit/>
          </a:bodyPr>
          <a:lstStyle/>
          <a:p>
            <a:r>
              <a:rPr lang="fr-FR" b="1" dirty="0">
                <a:solidFill>
                  <a:prstClr val="black"/>
                </a:solidFill>
              </a:rPr>
              <a:t>Définitions </a:t>
            </a:r>
          </a:p>
          <a:p>
            <a:endParaRPr lang="fr-FR" b="1" dirty="0">
              <a:solidFill>
                <a:prstClr val="black"/>
              </a:solidFill>
            </a:endParaRPr>
          </a:p>
          <a:p>
            <a:r>
              <a:rPr lang="fr-FR" dirty="0">
                <a:solidFill>
                  <a:prstClr val="black"/>
                </a:solidFill>
              </a:rPr>
              <a:t>Un enfant </a:t>
            </a:r>
          </a:p>
          <a:p>
            <a:endParaRPr lang="fr-FR" dirty="0">
              <a:solidFill>
                <a:prstClr val="black"/>
              </a:solidFill>
            </a:endParaRPr>
          </a:p>
          <a:p>
            <a:r>
              <a:rPr lang="fr-FR" dirty="0"/>
              <a:t>Un parent</a:t>
            </a:r>
          </a:p>
        </p:txBody>
      </p:sp>
      <p:pic>
        <p:nvPicPr>
          <p:cNvPr id="3" name="Image 2"/>
          <p:cNvPicPr>
            <a:picLocks noChangeAspect="1"/>
          </p:cNvPicPr>
          <p:nvPr/>
        </p:nvPicPr>
        <p:blipFill>
          <a:blip r:embed="rId3"/>
          <a:stretch>
            <a:fillRect/>
          </a:stretch>
        </p:blipFill>
        <p:spPr>
          <a:xfrm>
            <a:off x="7166639" y="2201171"/>
            <a:ext cx="1623900" cy="1799026"/>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B0753B1F-F9ED-6BC6-BAE8-8C66FC40C4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329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en-US" sz="2800" dirty="0">
                <a:solidFill>
                  <a:srgbClr val="FF9933"/>
                </a:solidFill>
              </a:rPr>
              <a:t>Fundamental principles</a:t>
            </a:r>
            <a:endParaRPr lang="fr-BE" sz="2800" dirty="0">
              <a:solidFill>
                <a:srgbClr val="FF9933"/>
              </a:solidFill>
            </a:endParaRPr>
          </a:p>
        </p:txBody>
      </p:sp>
      <p:pic>
        <p:nvPicPr>
          <p:cNvPr id="8" name="Image 7"/>
          <p:cNvPicPr>
            <a:picLocks noChangeAspect="1"/>
          </p:cNvPicPr>
          <p:nvPr/>
        </p:nvPicPr>
        <p:blipFill>
          <a:blip r:embed="rId3"/>
          <a:stretch>
            <a:fillRect/>
          </a:stretch>
        </p:blipFill>
        <p:spPr>
          <a:xfrm>
            <a:off x="4554072" y="809272"/>
            <a:ext cx="4912657" cy="4745381"/>
          </a:xfrm>
          <a:prstGeom prst="rect">
            <a:avLst/>
          </a:prstGeom>
        </p:spPr>
      </p:pic>
      <p:sp>
        <p:nvSpPr>
          <p:cNvPr id="10" name="ZoneTexte 9"/>
          <p:cNvSpPr txBox="1"/>
          <p:nvPr/>
        </p:nvSpPr>
        <p:spPr>
          <a:xfrm>
            <a:off x="7349062" y="1706193"/>
            <a:ext cx="1685331" cy="369332"/>
          </a:xfrm>
          <a:prstGeom prst="rect">
            <a:avLst/>
          </a:prstGeom>
          <a:noFill/>
        </p:spPr>
        <p:txBody>
          <a:bodyPr wrap="square" rtlCol="0">
            <a:spAutoFit/>
          </a:bodyPr>
          <a:lstStyle/>
          <a:p>
            <a:pPr algn="ctr"/>
            <a:r>
              <a:rPr lang="en-GB" dirty="0"/>
              <a:t>Participation</a:t>
            </a:r>
          </a:p>
        </p:txBody>
      </p:sp>
      <p:sp>
        <p:nvSpPr>
          <p:cNvPr id="11" name="ZoneTexte 10"/>
          <p:cNvSpPr txBox="1"/>
          <p:nvPr/>
        </p:nvSpPr>
        <p:spPr>
          <a:xfrm>
            <a:off x="6682086" y="3195820"/>
            <a:ext cx="1942111" cy="646331"/>
          </a:xfrm>
          <a:prstGeom prst="rect">
            <a:avLst/>
          </a:prstGeom>
          <a:noFill/>
        </p:spPr>
        <p:txBody>
          <a:bodyPr wrap="square" rtlCol="0">
            <a:spAutoFit/>
          </a:bodyPr>
          <a:lstStyle/>
          <a:p>
            <a:pPr algn="r"/>
            <a:r>
              <a:rPr lang="en-GB" dirty="0"/>
              <a:t>Protection </a:t>
            </a:r>
            <a:r>
              <a:rPr lang="en-GB" dirty="0" err="1"/>
              <a:t>contre</a:t>
            </a:r>
            <a:r>
              <a:rPr lang="en-GB" dirty="0"/>
              <a:t> les discriminations </a:t>
            </a:r>
          </a:p>
        </p:txBody>
      </p:sp>
      <p:sp>
        <p:nvSpPr>
          <p:cNvPr id="12" name="ZoneTexte 11"/>
          <p:cNvSpPr txBox="1"/>
          <p:nvPr/>
        </p:nvSpPr>
        <p:spPr>
          <a:xfrm>
            <a:off x="6265549" y="2552466"/>
            <a:ext cx="1099446" cy="369332"/>
          </a:xfrm>
          <a:prstGeom prst="rect">
            <a:avLst/>
          </a:prstGeom>
          <a:noFill/>
        </p:spPr>
        <p:txBody>
          <a:bodyPr wrap="square" rtlCol="0">
            <a:spAutoFit/>
          </a:bodyPr>
          <a:lstStyle/>
          <a:p>
            <a:pPr algn="ctr"/>
            <a:r>
              <a:rPr lang="en-GB" dirty="0" err="1"/>
              <a:t>Dignité</a:t>
            </a:r>
            <a:endParaRPr lang="en-GB" dirty="0"/>
          </a:p>
        </p:txBody>
      </p:sp>
      <p:sp>
        <p:nvSpPr>
          <p:cNvPr id="13" name="ZoneTexte 12"/>
          <p:cNvSpPr txBox="1"/>
          <p:nvPr/>
        </p:nvSpPr>
        <p:spPr>
          <a:xfrm>
            <a:off x="5237197" y="1753970"/>
            <a:ext cx="1465835" cy="646331"/>
          </a:xfrm>
          <a:prstGeom prst="rect">
            <a:avLst/>
          </a:prstGeom>
          <a:noFill/>
        </p:spPr>
        <p:txBody>
          <a:bodyPr wrap="square" rtlCol="0">
            <a:spAutoFit/>
          </a:bodyPr>
          <a:lstStyle/>
          <a:p>
            <a:pPr algn="ctr"/>
            <a:r>
              <a:rPr lang="en-GB" dirty="0" err="1"/>
              <a:t>Primauté</a:t>
            </a:r>
            <a:r>
              <a:rPr lang="en-GB" dirty="0"/>
              <a:t> du droit  </a:t>
            </a:r>
          </a:p>
        </p:txBody>
      </p:sp>
      <p:sp>
        <p:nvSpPr>
          <p:cNvPr id="14" name="ZoneTexte 13"/>
          <p:cNvSpPr txBox="1"/>
          <p:nvPr/>
        </p:nvSpPr>
        <p:spPr>
          <a:xfrm>
            <a:off x="4696170" y="3386385"/>
            <a:ext cx="1797862" cy="646331"/>
          </a:xfrm>
          <a:prstGeom prst="rect">
            <a:avLst/>
          </a:prstGeom>
          <a:noFill/>
        </p:spPr>
        <p:txBody>
          <a:bodyPr wrap="square" rtlCol="0">
            <a:spAutoFit/>
          </a:bodyPr>
          <a:lstStyle/>
          <a:p>
            <a:pPr algn="ctr"/>
            <a:r>
              <a:rPr lang="en-GB" dirty="0" err="1"/>
              <a:t>Intérêt</a:t>
            </a:r>
            <a:r>
              <a:rPr lang="en-GB" dirty="0"/>
              <a:t> </a:t>
            </a:r>
            <a:r>
              <a:rPr lang="en-GB" dirty="0" err="1"/>
              <a:t>supérieur</a:t>
            </a:r>
            <a:r>
              <a:rPr lang="en-GB" dirty="0"/>
              <a:t> de </a:t>
            </a:r>
            <a:r>
              <a:rPr lang="en-GB" dirty="0" err="1"/>
              <a:t>l’enfant</a:t>
            </a:r>
            <a:r>
              <a:rPr lang="en-GB" dirty="0"/>
              <a:t> </a:t>
            </a:r>
          </a:p>
        </p:txBody>
      </p:sp>
      <p:pic>
        <p:nvPicPr>
          <p:cNvPr id="2" name="Image 1" descr="Une image contenant texte&#10;&#10;Description générée automatiquement">
            <a:extLst>
              <a:ext uri="{FF2B5EF4-FFF2-40B4-BE49-F238E27FC236}">
                <a16:creationId xmlns:a16="http://schemas.microsoft.com/office/drawing/2014/main" id="{27E45DBD-64A8-74E7-7136-D5B4201AF6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1856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458217" y="277020"/>
            <a:ext cx="7473043" cy="869492"/>
          </a:xfrm>
        </p:spPr>
        <p:txBody>
          <a:bodyPr>
            <a:noAutofit/>
          </a:bodyPr>
          <a:lstStyle/>
          <a:p>
            <a:pPr>
              <a:lnSpc>
                <a:spcPct val="100000"/>
              </a:lnSpc>
            </a:pPr>
            <a:r>
              <a:rPr lang="fr-FR" sz="2800" dirty="0">
                <a:solidFill>
                  <a:srgbClr val="FF9933"/>
                </a:solidFill>
              </a:rPr>
              <a:t>Éléments généraux d’une justice adaptée aux enfants </a:t>
            </a:r>
          </a:p>
        </p:txBody>
      </p:sp>
      <p:sp>
        <p:nvSpPr>
          <p:cNvPr id="2" name="Rectangle 1"/>
          <p:cNvSpPr/>
          <p:nvPr/>
        </p:nvSpPr>
        <p:spPr>
          <a:xfrm>
            <a:off x="3048000" y="2136339"/>
            <a:ext cx="6301740" cy="2862322"/>
          </a:xfrm>
          <a:prstGeom prst="rect">
            <a:avLst/>
          </a:prstGeom>
        </p:spPr>
        <p:txBody>
          <a:bodyPr wrap="square">
            <a:spAutoFit/>
          </a:bodyPr>
          <a:lstStyle/>
          <a:p>
            <a:r>
              <a:rPr lang="fr-FR" b="1" dirty="0"/>
              <a:t>Formations des professionnels </a:t>
            </a:r>
          </a:p>
          <a:p>
            <a:r>
              <a:rPr lang="fr-FR" dirty="0"/>
              <a:t>Formation interdisciplinaire , formation sur les droits et les besoins spécifiques des enfants, formation sur la communication avec des enfants </a:t>
            </a:r>
          </a:p>
          <a:p>
            <a:endParaRPr lang="fr-FR" dirty="0"/>
          </a:p>
          <a:p>
            <a:r>
              <a:rPr lang="fr-FR" b="1" dirty="0"/>
              <a:t>Approche multidisciplinaire  </a:t>
            </a:r>
            <a:endParaRPr lang="fr-FR" dirty="0"/>
          </a:p>
          <a:p>
            <a:endParaRPr lang="fr-FR" dirty="0"/>
          </a:p>
          <a:p>
            <a:r>
              <a:rPr lang="fr-FR" b="1" dirty="0"/>
              <a:t>Privation de liberté </a:t>
            </a:r>
            <a:r>
              <a:rPr lang="fr-FR" dirty="0"/>
              <a:t>: Mesure de dernier ressort, durée aussi courte que possible, garantir la jouissance des autres droits de l’enfant </a:t>
            </a:r>
          </a:p>
        </p:txBody>
      </p:sp>
      <p:pic>
        <p:nvPicPr>
          <p:cNvPr id="3" name="Image 2"/>
          <p:cNvPicPr>
            <a:picLocks noChangeAspect="1"/>
          </p:cNvPicPr>
          <p:nvPr/>
        </p:nvPicPr>
        <p:blipFill>
          <a:blip r:embed="rId3"/>
          <a:stretch>
            <a:fillRect/>
          </a:stretch>
        </p:blipFill>
        <p:spPr>
          <a:xfrm>
            <a:off x="9898156" y="2456455"/>
            <a:ext cx="1487021" cy="1803408"/>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65A7E729-49B7-9E94-919F-DBC7E6DB4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17090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707886"/>
          </a:xfrm>
          <a:prstGeom prst="rect">
            <a:avLst/>
          </a:prstGeom>
        </p:spPr>
        <p:txBody>
          <a:bodyPr wrap="square">
            <a:spAutoFit/>
          </a:bodyPr>
          <a:lstStyle/>
          <a:p>
            <a:r>
              <a:rPr lang="fr-FR" sz="2000" dirty="0"/>
              <a:t>Quelles recommandations sont énoncées par les lignes directrices en amont de la procédure judiciaire ? </a:t>
            </a:r>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descr="Une image contenant texte&#10;&#10;Description générée automatiquement">
            <a:extLst>
              <a:ext uri="{FF2B5EF4-FFF2-40B4-BE49-F238E27FC236}">
                <a16:creationId xmlns:a16="http://schemas.microsoft.com/office/drawing/2014/main" id="{CC983E8C-EE53-1884-ECD5-099EC6E91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87008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66490" y="174626"/>
            <a:ext cx="8084481" cy="675734"/>
          </a:xfrm>
        </p:spPr>
        <p:txBody>
          <a:bodyPr>
            <a:noAutofit/>
          </a:bodyPr>
          <a:lstStyle/>
          <a:p>
            <a:pPr>
              <a:lnSpc>
                <a:spcPct val="100000"/>
              </a:lnSpc>
            </a:pPr>
            <a:r>
              <a:rPr lang="fr-BE" sz="2800" dirty="0">
                <a:solidFill>
                  <a:srgbClr val="FF9933"/>
                </a:solidFill>
              </a:rPr>
              <a:t>Une justice adaptée aux enfants avant la procédure judiciaire </a:t>
            </a:r>
          </a:p>
          <a:p>
            <a:pPr>
              <a:lnSpc>
                <a:spcPct val="100000"/>
              </a:lnSpc>
            </a:pPr>
            <a:endParaRPr lang="fr-BE" sz="2800" dirty="0">
              <a:solidFill>
                <a:srgbClr val="FF9933"/>
              </a:solidFill>
            </a:endParaRPr>
          </a:p>
          <a:p>
            <a:pPr>
              <a:lnSpc>
                <a:spcPct val="100000"/>
              </a:lnSpc>
            </a:pPr>
            <a:endParaRPr lang="fr-BE" sz="2800" dirty="0">
              <a:solidFill>
                <a:srgbClr val="FF9933"/>
              </a:solidFill>
            </a:endParaRPr>
          </a:p>
        </p:txBody>
      </p:sp>
      <p:sp>
        <p:nvSpPr>
          <p:cNvPr id="11"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graphicFrame>
        <p:nvGraphicFramePr>
          <p:cNvPr id="13" name="Diagramme 12"/>
          <p:cNvGraphicFramePr/>
          <p:nvPr>
            <p:extLst>
              <p:ext uri="{D42A27DB-BD31-4B8C-83A1-F6EECF244321}">
                <p14:modId xmlns:p14="http://schemas.microsoft.com/office/powerpoint/2010/main" val="2684545498"/>
              </p:ext>
            </p:extLst>
          </p:nvPr>
        </p:nvGraphicFramePr>
        <p:xfrm>
          <a:off x="2380653" y="3577794"/>
          <a:ext cx="6596842" cy="2030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ZoneTexte 13"/>
          <p:cNvSpPr txBox="1"/>
          <p:nvPr/>
        </p:nvSpPr>
        <p:spPr>
          <a:xfrm>
            <a:off x="6007644" y="1997068"/>
            <a:ext cx="2849543" cy="646331"/>
          </a:xfrm>
          <a:prstGeom prst="rect">
            <a:avLst/>
          </a:prstGeom>
          <a:noFill/>
          <a:ln w="38100">
            <a:solidFill>
              <a:srgbClr val="5CBDB2"/>
            </a:solidFill>
          </a:ln>
        </p:spPr>
        <p:txBody>
          <a:bodyPr wrap="square" rtlCol="0">
            <a:spAutoFit/>
          </a:bodyPr>
          <a:lstStyle/>
          <a:p>
            <a:r>
              <a:rPr lang="fr-BE" dirty="0"/>
              <a:t>Système pénal pour les adultes </a:t>
            </a:r>
          </a:p>
        </p:txBody>
      </p:sp>
      <p:sp>
        <p:nvSpPr>
          <p:cNvPr id="15" name="ZoneTexte 14"/>
          <p:cNvSpPr txBox="1"/>
          <p:nvPr/>
        </p:nvSpPr>
        <p:spPr>
          <a:xfrm>
            <a:off x="6007643" y="3739946"/>
            <a:ext cx="3085945" cy="369332"/>
          </a:xfrm>
          <a:prstGeom prst="rect">
            <a:avLst/>
          </a:prstGeom>
          <a:noFill/>
          <a:ln w="38100">
            <a:solidFill>
              <a:srgbClr val="5CBDB2"/>
            </a:solidFill>
          </a:ln>
        </p:spPr>
        <p:txBody>
          <a:bodyPr wrap="square" rtlCol="0">
            <a:spAutoFit/>
          </a:bodyPr>
          <a:lstStyle/>
          <a:p>
            <a:r>
              <a:rPr lang="fr-BE" dirty="0"/>
              <a:t>Procédure adaptée aux enfants </a:t>
            </a:r>
          </a:p>
        </p:txBody>
      </p:sp>
      <p:sp>
        <p:nvSpPr>
          <p:cNvPr id="16" name="ZoneTexte 15"/>
          <p:cNvSpPr txBox="1"/>
          <p:nvPr/>
        </p:nvSpPr>
        <p:spPr>
          <a:xfrm>
            <a:off x="9589135" y="4168735"/>
            <a:ext cx="2409190" cy="1477328"/>
          </a:xfrm>
          <a:prstGeom prst="rect">
            <a:avLst/>
          </a:prstGeom>
          <a:noFill/>
          <a:ln w="38100">
            <a:solidFill>
              <a:schemeClr val="accent2"/>
            </a:solidFill>
          </a:ln>
        </p:spPr>
        <p:txBody>
          <a:bodyPr wrap="square" rtlCol="0">
            <a:spAutoFit/>
          </a:bodyPr>
          <a:lstStyle/>
          <a:p>
            <a:r>
              <a:rPr lang="fr-BE" dirty="0"/>
              <a:t>Enfants présentant des retards de développement ou des handicaps</a:t>
            </a:r>
          </a:p>
          <a:p>
            <a:endParaRPr lang="fr-BE" dirty="0"/>
          </a:p>
        </p:txBody>
      </p:sp>
      <p:sp>
        <p:nvSpPr>
          <p:cNvPr id="17" name="ZoneTexte 16"/>
          <p:cNvSpPr txBox="1"/>
          <p:nvPr/>
        </p:nvSpPr>
        <p:spPr>
          <a:xfrm>
            <a:off x="5933107" y="5020200"/>
            <a:ext cx="3309326" cy="923330"/>
          </a:xfrm>
          <a:prstGeom prst="rect">
            <a:avLst/>
          </a:prstGeom>
          <a:noFill/>
          <a:ln w="38100">
            <a:solidFill>
              <a:srgbClr val="5CBDB2"/>
            </a:solidFill>
          </a:ln>
        </p:spPr>
        <p:txBody>
          <a:bodyPr wrap="square" rtlCol="0">
            <a:spAutoFit/>
          </a:bodyPr>
          <a:lstStyle/>
          <a:p>
            <a:r>
              <a:rPr lang="fr-BE" dirty="0"/>
              <a:t>Réponses adaptées aux enfants avec une approche multidisciplinaire </a:t>
            </a:r>
          </a:p>
        </p:txBody>
      </p:sp>
      <p:sp>
        <p:nvSpPr>
          <p:cNvPr id="18" name="ZoneTexte 17"/>
          <p:cNvSpPr txBox="1"/>
          <p:nvPr/>
        </p:nvSpPr>
        <p:spPr>
          <a:xfrm>
            <a:off x="2821772" y="1997068"/>
            <a:ext cx="2473918" cy="646331"/>
          </a:xfrm>
          <a:prstGeom prst="rect">
            <a:avLst/>
          </a:prstGeom>
          <a:noFill/>
          <a:ln w="38100">
            <a:solidFill>
              <a:srgbClr val="FBA617"/>
            </a:solidFill>
          </a:ln>
        </p:spPr>
        <p:txBody>
          <a:bodyPr wrap="square" rtlCol="0">
            <a:spAutoFit/>
          </a:bodyPr>
          <a:lstStyle/>
          <a:p>
            <a:r>
              <a:rPr lang="fr-BE" dirty="0"/>
              <a:t>Au dessus de l’âge de responsabilité légale </a:t>
            </a:r>
          </a:p>
        </p:txBody>
      </p:sp>
      <p:sp>
        <p:nvSpPr>
          <p:cNvPr id="19" name="ZoneTexte 18"/>
          <p:cNvSpPr txBox="1"/>
          <p:nvPr/>
        </p:nvSpPr>
        <p:spPr>
          <a:xfrm>
            <a:off x="2678012" y="3591298"/>
            <a:ext cx="2756862" cy="646331"/>
          </a:xfrm>
          <a:prstGeom prst="rect">
            <a:avLst/>
          </a:prstGeom>
          <a:noFill/>
          <a:ln w="38100">
            <a:solidFill>
              <a:srgbClr val="FBA617"/>
            </a:solidFill>
          </a:ln>
        </p:spPr>
        <p:txBody>
          <a:bodyPr wrap="square" rtlCol="0">
            <a:spAutoFit/>
          </a:bodyPr>
          <a:lstStyle/>
          <a:p>
            <a:r>
              <a:rPr lang="fr-BE" dirty="0"/>
              <a:t>Au dessus de l’âge minimal  de responsabilité </a:t>
            </a:r>
          </a:p>
        </p:txBody>
      </p:sp>
      <p:sp>
        <p:nvSpPr>
          <p:cNvPr id="20" name="ZoneTexte 19"/>
          <p:cNvSpPr txBox="1"/>
          <p:nvPr/>
        </p:nvSpPr>
        <p:spPr>
          <a:xfrm>
            <a:off x="2597667" y="5158700"/>
            <a:ext cx="2849543" cy="646331"/>
          </a:xfrm>
          <a:prstGeom prst="rect">
            <a:avLst/>
          </a:prstGeom>
          <a:noFill/>
          <a:ln w="38100">
            <a:solidFill>
              <a:srgbClr val="FBA617"/>
            </a:solidFill>
          </a:ln>
        </p:spPr>
        <p:txBody>
          <a:bodyPr wrap="square" rtlCol="0">
            <a:spAutoFit/>
          </a:bodyPr>
          <a:lstStyle/>
          <a:p>
            <a:r>
              <a:rPr lang="fr-BE" dirty="0"/>
              <a:t>En dessous de l’âge minimal de responsabilité pénale </a:t>
            </a:r>
          </a:p>
        </p:txBody>
      </p:sp>
      <p:sp>
        <p:nvSpPr>
          <p:cNvPr id="21" name="Flèche droite 20"/>
          <p:cNvSpPr/>
          <p:nvPr/>
        </p:nvSpPr>
        <p:spPr>
          <a:xfrm>
            <a:off x="5447211" y="2264897"/>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droite 21"/>
          <p:cNvSpPr/>
          <p:nvPr/>
        </p:nvSpPr>
        <p:spPr>
          <a:xfrm>
            <a:off x="5447210" y="3870051"/>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droite 22"/>
          <p:cNvSpPr/>
          <p:nvPr/>
        </p:nvSpPr>
        <p:spPr>
          <a:xfrm>
            <a:off x="5448448" y="5415071"/>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droite 23"/>
          <p:cNvSpPr/>
          <p:nvPr/>
        </p:nvSpPr>
        <p:spPr>
          <a:xfrm rot="16200000">
            <a:off x="635200" y="3742519"/>
            <a:ext cx="3788263" cy="297359"/>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ZoneTexte 24"/>
          <p:cNvSpPr txBox="1"/>
          <p:nvPr/>
        </p:nvSpPr>
        <p:spPr>
          <a:xfrm>
            <a:off x="9716610" y="1750561"/>
            <a:ext cx="2201182" cy="1200329"/>
          </a:xfrm>
          <a:prstGeom prst="rect">
            <a:avLst/>
          </a:prstGeom>
          <a:noFill/>
        </p:spPr>
        <p:txBody>
          <a:bodyPr wrap="square" rtlCol="0">
            <a:spAutoFit/>
          </a:bodyPr>
          <a:lstStyle/>
          <a:p>
            <a:pPr algn="ctr"/>
            <a:endParaRPr lang="fr-BE" dirty="0"/>
          </a:p>
          <a:p>
            <a:pPr algn="ctr"/>
            <a:r>
              <a:rPr lang="fr-BE" dirty="0"/>
              <a:t>Âge au jour de la commission de l’infraction </a:t>
            </a:r>
          </a:p>
        </p:txBody>
      </p:sp>
      <p:graphicFrame>
        <p:nvGraphicFramePr>
          <p:cNvPr id="26" name="Diagramme 25"/>
          <p:cNvGraphicFramePr/>
          <p:nvPr>
            <p:extLst>
              <p:ext uri="{D42A27DB-BD31-4B8C-83A1-F6EECF244321}">
                <p14:modId xmlns:p14="http://schemas.microsoft.com/office/powerpoint/2010/main" val="861211142"/>
              </p:ext>
            </p:extLst>
          </p:nvPr>
        </p:nvGraphicFramePr>
        <p:xfrm>
          <a:off x="1750418" y="-465307"/>
          <a:ext cx="8060929" cy="66375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Ellipse 2"/>
          <p:cNvSpPr/>
          <p:nvPr/>
        </p:nvSpPr>
        <p:spPr>
          <a:xfrm>
            <a:off x="9898221" y="1781786"/>
            <a:ext cx="1808042" cy="1137878"/>
          </a:xfrm>
          <a:prstGeom prst="ellipse">
            <a:avLst/>
          </a:prstGeom>
          <a:noFill/>
          <a:ln>
            <a:solidFill>
              <a:srgbClr val="FBA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p:cNvSpPr txBox="1"/>
          <p:nvPr/>
        </p:nvSpPr>
        <p:spPr>
          <a:xfrm>
            <a:off x="5114029" y="1395238"/>
            <a:ext cx="4128404" cy="646331"/>
          </a:xfrm>
          <a:prstGeom prst="rect">
            <a:avLst/>
          </a:prstGeom>
          <a:noFill/>
        </p:spPr>
        <p:txBody>
          <a:bodyPr wrap="square" rtlCol="0">
            <a:spAutoFit/>
          </a:bodyPr>
          <a:lstStyle/>
          <a:p>
            <a:pPr algn="ctr"/>
            <a:r>
              <a:rPr lang="fr-FR" b="1" dirty="0"/>
              <a:t>L’âge minimal de la responsabilité́ pénale </a:t>
            </a:r>
          </a:p>
          <a:p>
            <a:pPr algn="ctr"/>
            <a:endParaRPr lang="en-GB" b="1" dirty="0"/>
          </a:p>
        </p:txBody>
      </p:sp>
      <p:pic>
        <p:nvPicPr>
          <p:cNvPr id="2" name="Image 1" descr="Une image contenant texte&#10;&#10;Description générée automatiquement">
            <a:extLst>
              <a:ext uri="{FF2B5EF4-FFF2-40B4-BE49-F238E27FC236}">
                <a16:creationId xmlns:a16="http://schemas.microsoft.com/office/drawing/2014/main" id="{56B91E7D-0169-422F-B564-711F00F2A18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50873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107519" y="288518"/>
            <a:ext cx="7473043" cy="869492"/>
          </a:xfrm>
        </p:spPr>
        <p:txBody>
          <a:bodyPr>
            <a:noAutofit/>
          </a:bodyPr>
          <a:lstStyle/>
          <a:p>
            <a:pPr>
              <a:lnSpc>
                <a:spcPct val="100000"/>
              </a:lnSpc>
            </a:pPr>
            <a:r>
              <a:rPr lang="fr-BE" sz="2800" dirty="0">
                <a:solidFill>
                  <a:srgbClr val="FF9933"/>
                </a:solidFill>
              </a:rPr>
              <a:t>Avant la procédure judiciaire </a:t>
            </a:r>
          </a:p>
        </p:txBody>
      </p:sp>
      <p:sp>
        <p:nvSpPr>
          <p:cNvPr id="2" name="Rectangle 1"/>
          <p:cNvSpPr/>
          <p:nvPr/>
        </p:nvSpPr>
        <p:spPr>
          <a:xfrm>
            <a:off x="4255896" y="1197326"/>
            <a:ext cx="7767491" cy="707886"/>
          </a:xfrm>
          <a:prstGeom prst="rect">
            <a:avLst/>
          </a:prstGeom>
        </p:spPr>
        <p:txBody>
          <a:bodyPr wrap="square">
            <a:spAutoFit/>
          </a:bodyPr>
          <a:lstStyle/>
          <a:p>
            <a:r>
              <a:rPr lang="fr-FR" sz="2000" dirty="0"/>
              <a:t>Quelles sont les recommandations des lignes directrices sur la phase avant la procédure judiciaire ? </a:t>
            </a:r>
          </a:p>
        </p:txBody>
      </p:sp>
      <p:sp>
        <p:nvSpPr>
          <p:cNvPr id="11"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6" name="ZoneTexte 5"/>
          <p:cNvSpPr txBox="1"/>
          <p:nvPr/>
        </p:nvSpPr>
        <p:spPr>
          <a:xfrm>
            <a:off x="3688658" y="1961053"/>
            <a:ext cx="5363902" cy="1908215"/>
          </a:xfrm>
          <a:prstGeom prst="rect">
            <a:avLst/>
          </a:prstGeom>
          <a:noFill/>
        </p:spPr>
        <p:txBody>
          <a:bodyPr wrap="square" rtlCol="0">
            <a:spAutoFit/>
          </a:bodyPr>
          <a:lstStyle/>
          <a:p>
            <a:pPr algn="just"/>
            <a:r>
              <a:rPr lang="fr-FR" sz="2000" b="1" dirty="0"/>
              <a:t>Alternatives aux procédures judiciaires  </a:t>
            </a:r>
          </a:p>
          <a:p>
            <a:pPr algn="just"/>
            <a:endParaRPr lang="fr-FR" sz="2000" b="1" dirty="0"/>
          </a:p>
          <a:p>
            <a:pPr marL="285750" indent="-285750" algn="just">
              <a:buFont typeface="Arial" panose="020B0604020202020204" pitchFamily="34" charset="0"/>
              <a:buChar char="•"/>
            </a:pPr>
            <a:r>
              <a:rPr lang="fr-FR" sz="2000" dirty="0"/>
              <a:t>En informer les enfants </a:t>
            </a:r>
          </a:p>
          <a:p>
            <a:pPr marL="285750" indent="-285750" algn="just">
              <a:buFont typeface="Arial" panose="020B0604020202020204" pitchFamily="34" charset="0"/>
              <a:buChar char="•"/>
            </a:pPr>
            <a:r>
              <a:rPr lang="fr-FR" sz="2000" dirty="0"/>
              <a:t>Elles doivent offrir un niveau équivalent de garanties juridiques. </a:t>
            </a:r>
            <a:endParaRPr lang="en-GB" sz="2000" b="1" dirty="0"/>
          </a:p>
          <a:p>
            <a:pPr algn="ctr"/>
            <a:r>
              <a:rPr lang="en-GB" b="1" dirty="0"/>
              <a:t> </a:t>
            </a:r>
          </a:p>
        </p:txBody>
      </p:sp>
      <p:pic>
        <p:nvPicPr>
          <p:cNvPr id="9" name="Image 8"/>
          <p:cNvPicPr>
            <a:picLocks noChangeAspect="1"/>
          </p:cNvPicPr>
          <p:nvPr/>
        </p:nvPicPr>
        <p:blipFill>
          <a:blip r:embed="rId3"/>
          <a:stretch>
            <a:fillRect/>
          </a:stretch>
        </p:blipFill>
        <p:spPr>
          <a:xfrm>
            <a:off x="5657219" y="3733323"/>
            <a:ext cx="1585150" cy="2053338"/>
          </a:xfrm>
          <a:prstGeom prst="rect">
            <a:avLst/>
          </a:prstGeom>
        </p:spPr>
      </p:pic>
      <p:pic>
        <p:nvPicPr>
          <p:cNvPr id="10" name="Image 9"/>
          <p:cNvPicPr>
            <a:picLocks noChangeAspect="1"/>
          </p:cNvPicPr>
          <p:nvPr/>
        </p:nvPicPr>
        <p:blipFill>
          <a:blip r:embed="rId4"/>
          <a:stretch>
            <a:fillRect/>
          </a:stretch>
        </p:blipFill>
        <p:spPr>
          <a:xfrm>
            <a:off x="4584813" y="4685475"/>
            <a:ext cx="1073524" cy="1114365"/>
          </a:xfrm>
          <a:prstGeom prst="rect">
            <a:avLst/>
          </a:prstGeom>
        </p:spPr>
      </p:pic>
      <p:pic>
        <p:nvPicPr>
          <p:cNvPr id="27" name="Image 26"/>
          <p:cNvPicPr>
            <a:picLocks noChangeAspect="1"/>
          </p:cNvPicPr>
          <p:nvPr/>
        </p:nvPicPr>
        <p:blipFill>
          <a:blip r:embed="rId5"/>
          <a:stretch>
            <a:fillRect/>
          </a:stretch>
        </p:blipFill>
        <p:spPr>
          <a:xfrm>
            <a:off x="7241251" y="4846440"/>
            <a:ext cx="1196305" cy="95340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ECE311D-F0D2-E433-57D0-6AAA20FB5F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5221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461665"/>
          </a:xfrm>
          <a:prstGeom prst="rect">
            <a:avLst/>
          </a:prstGeom>
        </p:spPr>
        <p:txBody>
          <a:bodyPr wrap="square">
            <a:spAutoFit/>
          </a:bodyPr>
          <a:lstStyle/>
          <a:p>
            <a:r>
              <a:rPr lang="fr-FR" sz="2400" b="1" dirty="0"/>
              <a:t>Que prévoient les lignes directrices pour les enfants et la police ? </a:t>
            </a:r>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descr="Une image contenant texte&#10;&#10;Description générée automatiquement">
            <a:extLst>
              <a:ext uri="{FF2B5EF4-FFF2-40B4-BE49-F238E27FC236}">
                <a16:creationId xmlns:a16="http://schemas.microsoft.com/office/drawing/2014/main" id="{3B621CAA-7619-FD3A-5FBC-45E770497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2620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707886"/>
          </a:xfrm>
          <a:prstGeom prst="rect">
            <a:avLst/>
          </a:prstGeom>
        </p:spPr>
        <p:txBody>
          <a:bodyPr wrap="square">
            <a:spAutoFit/>
          </a:bodyPr>
          <a:lstStyle/>
          <a:p>
            <a:r>
              <a:rPr lang="fr-FR" sz="2000" b="1" dirty="0"/>
              <a:t>Que prévoient les lignes directrices pour les enfants et la police ? </a:t>
            </a:r>
          </a:p>
          <a:p>
            <a:endParaRPr lang="en-GB" sz="2000" dirty="0"/>
          </a:p>
        </p:txBody>
      </p:sp>
      <p:sp>
        <p:nvSpPr>
          <p:cNvPr id="3" name="ZoneTexte 2"/>
          <p:cNvSpPr txBox="1"/>
          <p:nvPr/>
        </p:nvSpPr>
        <p:spPr>
          <a:xfrm>
            <a:off x="3449339" y="2388323"/>
            <a:ext cx="5001491" cy="1477328"/>
          </a:xfrm>
          <a:prstGeom prst="rect">
            <a:avLst/>
          </a:prstGeom>
          <a:noFill/>
        </p:spPr>
        <p:txBody>
          <a:bodyPr wrap="square" rtlCol="0">
            <a:spAutoFit/>
          </a:bodyPr>
          <a:lstStyle/>
          <a:p>
            <a:pPr marL="285750" indent="-285750">
              <a:buFont typeface="Arial" panose="020B0604020202020204" pitchFamily="34" charset="0"/>
              <a:buChar char="•"/>
            </a:pPr>
            <a:r>
              <a:rPr lang="fr-FR" dirty="0"/>
              <a:t>Droit d’être informé </a:t>
            </a:r>
          </a:p>
          <a:p>
            <a:pPr marL="285750" indent="-285750">
              <a:buFont typeface="Arial" panose="020B0604020202020204" pitchFamily="34" charset="0"/>
              <a:buChar char="•"/>
            </a:pPr>
            <a:r>
              <a:rPr lang="fr-FR" dirty="0"/>
              <a:t>Droit d’avoir un avocat </a:t>
            </a:r>
          </a:p>
          <a:p>
            <a:pPr marL="285750" indent="-285750">
              <a:buFont typeface="Arial" panose="020B0604020202020204" pitchFamily="34" charset="0"/>
              <a:buChar char="•"/>
            </a:pPr>
            <a:r>
              <a:rPr lang="fr-FR" dirty="0"/>
              <a:t>Possibilité de contacter ses parents </a:t>
            </a:r>
          </a:p>
          <a:p>
            <a:pPr marL="285750" indent="-285750">
              <a:buFont typeface="Arial" panose="020B0604020202020204" pitchFamily="34" charset="0"/>
              <a:buChar char="•"/>
            </a:pPr>
            <a:r>
              <a:rPr lang="fr-FR" dirty="0"/>
              <a:t>En cas de placement en GAV, les enfants ne doivent pas être avec les adultes </a:t>
            </a:r>
          </a:p>
        </p:txBody>
      </p:sp>
      <p:pic>
        <p:nvPicPr>
          <p:cNvPr id="11" name="Image 10"/>
          <p:cNvPicPr>
            <a:picLocks noChangeAspect="1"/>
          </p:cNvPicPr>
          <p:nvPr/>
        </p:nvPicPr>
        <p:blipFill>
          <a:blip r:embed="rId3"/>
          <a:stretch>
            <a:fillRect/>
          </a:stretch>
        </p:blipFill>
        <p:spPr>
          <a:xfrm>
            <a:off x="7984671" y="3794434"/>
            <a:ext cx="3856941" cy="1904137"/>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AECFF911-2E8D-5D4F-D594-98D6288E4E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891059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140127" y="2176132"/>
            <a:ext cx="8883260" cy="400110"/>
          </a:xfrm>
          <a:prstGeom prst="rect">
            <a:avLst/>
          </a:prstGeom>
        </p:spPr>
        <p:txBody>
          <a:bodyPr wrap="square">
            <a:spAutoFit/>
          </a:bodyPr>
          <a:lstStyle/>
          <a:p>
            <a:r>
              <a:rPr lang="fr-FR" sz="2000" b="1" dirty="0"/>
              <a:t>Que prévoient les lignes directrices pendant la procédure judiciaire ? </a:t>
            </a:r>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descr="Une image contenant texte&#10;&#10;Description générée automatiquement">
            <a:extLst>
              <a:ext uri="{FF2B5EF4-FFF2-40B4-BE49-F238E27FC236}">
                <a16:creationId xmlns:a16="http://schemas.microsoft.com/office/drawing/2014/main" id="{17EEEC21-ED15-AB44-1BA1-F443957B3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9302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EBFA58-63AD-5336-67D4-30537D5F0D3A}"/>
              </a:ext>
            </a:extLst>
          </p:cNvPr>
          <p:cNvSpPr>
            <a:spLocks noGrp="1"/>
          </p:cNvSpPr>
          <p:nvPr>
            <p:ph idx="1"/>
          </p:nvPr>
        </p:nvSpPr>
        <p:spPr>
          <a:xfrm>
            <a:off x="4686300" y="358774"/>
            <a:ext cx="6999376" cy="5089525"/>
          </a:xfrm>
        </p:spPr>
        <p:txBody>
          <a:bodyPr>
            <a:normAutofit/>
          </a:bodyPr>
          <a:lstStyle/>
          <a:p>
            <a:pPr marL="0" indent="0">
              <a:buNone/>
            </a:pPr>
            <a:r>
              <a:rPr lang="fr-FR" dirty="0"/>
              <a:t>Le présent module a été développé principalement par Défense des Enfants International – Belgique (DEI-Belgique) dans le cadre du projet européen CLEAR-</a:t>
            </a:r>
            <a:r>
              <a:rPr lang="fr-FR" dirty="0" err="1"/>
              <a:t>Rights</a:t>
            </a:r>
            <a:r>
              <a:rPr lang="fr-FR" dirty="0"/>
              <a:t>.</a:t>
            </a:r>
          </a:p>
          <a:p>
            <a:pPr marL="0" indent="0">
              <a:buNone/>
            </a:pPr>
            <a:endParaRPr lang="fr-FR" dirty="0"/>
          </a:p>
          <a:p>
            <a:pPr marL="0" indent="0">
              <a:buNone/>
            </a:pPr>
            <a:r>
              <a:rPr lang="fr-FR" dirty="0"/>
              <a:t>Le projet CLEAR-</a:t>
            </a:r>
            <a:r>
              <a:rPr lang="fr-FR" dirty="0" err="1"/>
              <a:t>Rights</a:t>
            </a:r>
            <a:r>
              <a:rPr lang="fr-FR" dirty="0"/>
              <a:t> a été coordonné par Terre des Hommes Hongrie et mené par PILNET, AADH</a:t>
            </a:r>
            <a:r>
              <a:rPr lang="fr-FR"/>
              <a:t>, DEI-Pays Bas </a:t>
            </a:r>
            <a:r>
              <a:rPr lang="fr-FR" dirty="0"/>
              <a:t>et DEI-Belgique.</a:t>
            </a:r>
          </a:p>
          <a:p>
            <a:pPr marL="0" indent="0">
              <a:buNone/>
            </a:pPr>
            <a:endParaRPr lang="fr-FR" dirty="0"/>
          </a:p>
          <a:p>
            <a:pPr marL="0" indent="0">
              <a:buNone/>
            </a:pPr>
            <a:r>
              <a:rPr lang="fr-FR" dirty="0"/>
              <a:t>Nous vous invitons à répliquer cette formation dans votre pays.</a:t>
            </a:r>
          </a:p>
        </p:txBody>
      </p:sp>
      <p:pic>
        <p:nvPicPr>
          <p:cNvPr id="4" name="Image 3" descr="Une image contenant texte&#10;&#10;Description générée automatiquement">
            <a:extLst>
              <a:ext uri="{FF2B5EF4-FFF2-40B4-BE49-F238E27FC236}">
                <a16:creationId xmlns:a16="http://schemas.microsoft.com/office/drawing/2014/main" id="{8FCA06A1-A795-911D-CE8F-C5A8248CA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83960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3477875"/>
          </a:xfrm>
          <a:prstGeom prst="rect">
            <a:avLst/>
          </a:prstGeom>
        </p:spPr>
        <p:txBody>
          <a:bodyPr wrap="square">
            <a:spAutoFit/>
          </a:bodyPr>
          <a:lstStyle/>
          <a:p>
            <a:r>
              <a:rPr lang="fr-FR" sz="2000" b="1" dirty="0"/>
              <a:t>Que prévoient les lignes directrices pendant la procédure judiciaire ? </a:t>
            </a:r>
          </a:p>
          <a:p>
            <a:endParaRPr lang="fr-FR" sz="2000" dirty="0"/>
          </a:p>
          <a:p>
            <a:r>
              <a:rPr lang="fr-FR" sz="2000" dirty="0"/>
              <a:t>6 principes : </a:t>
            </a:r>
          </a:p>
          <a:p>
            <a:endParaRPr lang="fr-FR" sz="2000" dirty="0"/>
          </a:p>
          <a:p>
            <a:pPr marL="342900" indent="-342900">
              <a:buFont typeface="Arial" panose="020B0604020202020204" pitchFamily="34" charset="0"/>
              <a:buChar char="•"/>
            </a:pPr>
            <a:r>
              <a:rPr lang="fr-FR" sz="2000" dirty="0"/>
              <a:t>Accès au tribunal et à la procédure judiciaire </a:t>
            </a:r>
          </a:p>
          <a:p>
            <a:pPr marL="342900" indent="-342900">
              <a:buFont typeface="Arial" panose="020B0604020202020204" pitchFamily="34" charset="0"/>
              <a:buChar char="•"/>
            </a:pPr>
            <a:r>
              <a:rPr lang="fr-FR" sz="2000" dirty="0"/>
              <a:t>Conseil et représentation juridiques </a:t>
            </a:r>
          </a:p>
          <a:p>
            <a:pPr marL="342900" indent="-342900">
              <a:buFont typeface="Arial" panose="020B0604020202020204" pitchFamily="34" charset="0"/>
              <a:buChar char="•"/>
            </a:pPr>
            <a:r>
              <a:rPr lang="fr-FR" sz="2000" dirty="0"/>
              <a:t>Droit d’être entendu et d’exprimer son point de vue </a:t>
            </a:r>
          </a:p>
          <a:p>
            <a:pPr marL="342900" indent="-342900">
              <a:buFont typeface="Arial" panose="020B0604020202020204" pitchFamily="34" charset="0"/>
              <a:buChar char="•"/>
            </a:pPr>
            <a:r>
              <a:rPr lang="fr-FR" sz="2000" dirty="0"/>
              <a:t>Eviter les retards injustifiés </a:t>
            </a:r>
          </a:p>
          <a:p>
            <a:pPr marL="342900" indent="-342900">
              <a:buFont typeface="Arial" panose="020B0604020202020204" pitchFamily="34" charset="0"/>
              <a:buChar char="•"/>
            </a:pPr>
            <a:r>
              <a:rPr lang="fr-FR" sz="2000" dirty="0"/>
              <a:t>Organisation des procédures, environnement et langage adaptés à l’enfant </a:t>
            </a:r>
          </a:p>
          <a:p>
            <a:pPr marL="342900" indent="-342900">
              <a:buFont typeface="Arial" panose="020B0604020202020204" pitchFamily="34" charset="0"/>
              <a:buChar char="•"/>
            </a:pPr>
            <a:r>
              <a:rPr lang="fr-FR" sz="2000" dirty="0"/>
              <a:t>Preuve / déclarations des enfants </a:t>
            </a:r>
          </a:p>
          <a:p>
            <a:endParaRPr lang="en-GB" sz="2000" dirty="0"/>
          </a:p>
        </p:txBody>
      </p:sp>
      <p:pic>
        <p:nvPicPr>
          <p:cNvPr id="3" name="Image 2" descr="Une image contenant texte&#10;&#10;Description générée automatiquement">
            <a:extLst>
              <a:ext uri="{FF2B5EF4-FFF2-40B4-BE49-F238E27FC236}">
                <a16:creationId xmlns:a16="http://schemas.microsoft.com/office/drawing/2014/main" id="{62CEF5B3-5EB3-C189-D6AF-9AB8F4E42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03739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71941" y="1436976"/>
            <a:ext cx="5680619" cy="3785652"/>
          </a:xfrm>
          <a:prstGeom prst="rect">
            <a:avLst/>
          </a:prstGeom>
        </p:spPr>
        <p:txBody>
          <a:bodyPr wrap="square">
            <a:spAutoFit/>
          </a:bodyPr>
          <a:lstStyle/>
          <a:p>
            <a:r>
              <a:rPr lang="fr-FR" sz="2000" b="1" dirty="0"/>
              <a:t>Que prévoient les lignes directrices pendant la procédure judiciaire ? </a:t>
            </a:r>
          </a:p>
          <a:p>
            <a:endParaRPr lang="en-US" sz="2000" dirty="0"/>
          </a:p>
          <a:p>
            <a:r>
              <a:rPr lang="fr-FR" sz="2000" b="1" dirty="0"/>
              <a:t>Accès au tribunal et à la procédure judiciaire </a:t>
            </a:r>
          </a:p>
          <a:p>
            <a:endParaRPr lang="fr-FR" sz="2000" b="1" dirty="0"/>
          </a:p>
          <a:p>
            <a:r>
              <a:rPr lang="fr-FR" sz="2000" dirty="0"/>
              <a:t>- Voies de recours effectives </a:t>
            </a:r>
          </a:p>
          <a:p>
            <a:r>
              <a:rPr lang="fr-FR" sz="2000" dirty="0"/>
              <a:t>- Accès pour tous sans barrière de coût </a:t>
            </a:r>
          </a:p>
          <a:p>
            <a:r>
              <a:rPr lang="fr-FR" sz="2000" dirty="0"/>
              <a:t>- Assistance juridique </a:t>
            </a:r>
          </a:p>
          <a:p>
            <a:r>
              <a:rPr lang="fr-FR" sz="2000" dirty="0"/>
              <a:t>- Pour certaines infractions l’</a:t>
            </a:r>
            <a:r>
              <a:rPr lang="fr-FR" sz="2000" dirty="0" err="1"/>
              <a:t>accès</a:t>
            </a:r>
            <a:r>
              <a:rPr lang="fr-FR" sz="2000" dirty="0"/>
              <a:t> au tribunal devrait </a:t>
            </a:r>
            <a:r>
              <a:rPr lang="fr-FR" sz="2000" dirty="0" err="1"/>
              <a:t>être</a:t>
            </a:r>
            <a:r>
              <a:rPr lang="fr-FR" sz="2000" dirty="0"/>
              <a:t> accordé, pendant une </a:t>
            </a:r>
            <a:r>
              <a:rPr lang="fr-FR" sz="2000" dirty="0" err="1"/>
              <a:t>période</a:t>
            </a:r>
            <a:r>
              <a:rPr lang="fr-FR" sz="2000" dirty="0"/>
              <a:t> de temps déterminée </a:t>
            </a:r>
            <a:r>
              <a:rPr lang="fr-FR" sz="2000" dirty="0" err="1"/>
              <a:t>après</a:t>
            </a:r>
            <a:r>
              <a:rPr lang="fr-FR" sz="2000" dirty="0"/>
              <a:t> que l’enfant ait atteint l’</a:t>
            </a:r>
            <a:r>
              <a:rPr lang="fr-FR" sz="2000" dirty="0" err="1"/>
              <a:t>âge</a:t>
            </a:r>
            <a:r>
              <a:rPr lang="fr-FR" sz="2000" dirty="0"/>
              <a:t> de la </a:t>
            </a:r>
            <a:r>
              <a:rPr lang="fr-FR" sz="2000" dirty="0" err="1"/>
              <a:t>majorite</a:t>
            </a:r>
            <a:endParaRPr lang="fr-FR" sz="2000" dirty="0"/>
          </a:p>
        </p:txBody>
      </p:sp>
      <p:pic>
        <p:nvPicPr>
          <p:cNvPr id="6" name="Image 5"/>
          <p:cNvPicPr>
            <a:picLocks noChangeAspect="1"/>
          </p:cNvPicPr>
          <p:nvPr/>
        </p:nvPicPr>
        <p:blipFill>
          <a:blip r:embed="rId3"/>
          <a:stretch>
            <a:fillRect/>
          </a:stretch>
        </p:blipFill>
        <p:spPr>
          <a:xfrm>
            <a:off x="9324109" y="2656093"/>
            <a:ext cx="2158915" cy="2252781"/>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6CB66630-54BA-23AC-30CC-33AE6A36F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753661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577681" y="1313534"/>
            <a:ext cx="8309519" cy="3477875"/>
          </a:xfrm>
          <a:prstGeom prst="rect">
            <a:avLst/>
          </a:prstGeom>
        </p:spPr>
        <p:txBody>
          <a:bodyPr wrap="square">
            <a:spAutoFit/>
          </a:bodyPr>
          <a:lstStyle/>
          <a:p>
            <a:r>
              <a:rPr lang="fr-FR" sz="2000" b="1" dirty="0"/>
              <a:t>Que prévoient les lignes directrices pendant la procédure judiciaire ? </a:t>
            </a:r>
          </a:p>
          <a:p>
            <a:endParaRPr lang="fr-FR" sz="2000" dirty="0"/>
          </a:p>
          <a:p>
            <a:r>
              <a:rPr lang="fr-FR" sz="2000" b="1" dirty="0"/>
              <a:t>Conseil et représentation juridiques </a:t>
            </a:r>
          </a:p>
          <a:p>
            <a:endParaRPr lang="fr-FR" sz="2000" dirty="0"/>
          </a:p>
          <a:p>
            <a:pPr marL="342900" indent="-342900">
              <a:buFontTx/>
              <a:buChar char="-"/>
            </a:pPr>
            <a:r>
              <a:rPr lang="fr-FR" sz="2000" dirty="0"/>
              <a:t>Droit d’être représenté par un avocat en leur nom</a:t>
            </a:r>
          </a:p>
          <a:p>
            <a:pPr marL="342900" indent="-342900">
              <a:buFontTx/>
              <a:buChar char="-"/>
            </a:pPr>
            <a:r>
              <a:rPr lang="fr-FR" sz="2000" dirty="0"/>
              <a:t>Aide judiciaire gratuite </a:t>
            </a:r>
          </a:p>
          <a:p>
            <a:pPr marL="342900" indent="-342900">
              <a:buFontTx/>
              <a:buChar char="-"/>
            </a:pPr>
            <a:r>
              <a:rPr lang="fr-FR" sz="2000" dirty="0"/>
              <a:t>Avocats formés </a:t>
            </a:r>
          </a:p>
          <a:p>
            <a:pPr marL="342900" indent="-342900">
              <a:buFontTx/>
              <a:buChar char="-"/>
            </a:pPr>
            <a:r>
              <a:rPr lang="fr-FR" sz="2000" dirty="0"/>
              <a:t>Enfants doivent être considérés comme des clients </a:t>
            </a:r>
          </a:p>
          <a:p>
            <a:pPr marL="342900" indent="-342900">
              <a:buFontTx/>
              <a:buChar char="-"/>
            </a:pPr>
            <a:r>
              <a:rPr lang="fr-FR" sz="2000" dirty="0"/>
              <a:t>Communication des informations aux enfants </a:t>
            </a:r>
          </a:p>
          <a:p>
            <a:pPr marL="342900" indent="-342900">
              <a:buFontTx/>
              <a:buChar char="-"/>
            </a:pPr>
            <a:endParaRPr lang="fr-FR" sz="2000" dirty="0"/>
          </a:p>
          <a:p>
            <a:pPr marL="342900" indent="-342900">
              <a:buFontTx/>
              <a:buChar char="-"/>
            </a:pPr>
            <a:endParaRPr lang="en-GB" sz="2000" dirty="0"/>
          </a:p>
        </p:txBody>
      </p:sp>
      <p:pic>
        <p:nvPicPr>
          <p:cNvPr id="3" name="Image 2"/>
          <p:cNvPicPr>
            <a:picLocks noChangeAspect="1"/>
          </p:cNvPicPr>
          <p:nvPr/>
        </p:nvPicPr>
        <p:blipFill rotWithShape="1">
          <a:blip r:embed="rId3"/>
          <a:srcRect t="1434"/>
          <a:stretch/>
        </p:blipFill>
        <p:spPr>
          <a:xfrm>
            <a:off x="9434945" y="2183026"/>
            <a:ext cx="1748703" cy="344726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4847D94E-8FF4-FE7F-FBF9-5217B7EB19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56372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428999" y="1450008"/>
            <a:ext cx="5577333" cy="4401205"/>
          </a:xfrm>
          <a:prstGeom prst="rect">
            <a:avLst/>
          </a:prstGeom>
        </p:spPr>
        <p:txBody>
          <a:bodyPr wrap="square">
            <a:spAutoFit/>
          </a:bodyPr>
          <a:lstStyle/>
          <a:p>
            <a:r>
              <a:rPr lang="fr-FR" sz="2000" b="1" dirty="0"/>
              <a:t>Que prévoient les lignes directrices pendant la procédure judiciaire ? </a:t>
            </a:r>
          </a:p>
          <a:p>
            <a:endParaRPr lang="fr-FR" sz="2000" dirty="0"/>
          </a:p>
          <a:p>
            <a:r>
              <a:rPr lang="fr-FR" sz="2000" b="1" dirty="0"/>
              <a:t>Droit d’être entendu et d’exprimer son point de vue </a:t>
            </a:r>
          </a:p>
          <a:p>
            <a:pPr marL="342900" indent="-342900">
              <a:buFontTx/>
              <a:buChar char="-"/>
            </a:pPr>
            <a:endParaRPr lang="fr-FR" sz="2000" dirty="0"/>
          </a:p>
          <a:p>
            <a:pPr marL="342900" indent="-342900">
              <a:buFontTx/>
              <a:buChar char="-"/>
            </a:pPr>
            <a:r>
              <a:rPr lang="fr-FR" sz="2000" dirty="0"/>
              <a:t>Adapter au niveau de compréhension d’un enfant </a:t>
            </a:r>
          </a:p>
          <a:p>
            <a:pPr marL="342900" indent="-342900">
              <a:buFontTx/>
              <a:buChar char="-"/>
            </a:pPr>
            <a:r>
              <a:rPr lang="fr-FR" sz="2000" dirty="0"/>
              <a:t>Un enfant ne devrait pas être empêché́ d’être entendu du seul fait de son </a:t>
            </a:r>
            <a:r>
              <a:rPr lang="fr-FR" sz="2000" dirty="0" err="1"/>
              <a:t>âge</a:t>
            </a:r>
            <a:r>
              <a:rPr lang="fr-FR" sz="2000" dirty="0"/>
              <a:t>. </a:t>
            </a:r>
          </a:p>
          <a:p>
            <a:pPr marL="342900" indent="-342900">
              <a:buFontTx/>
              <a:buChar char="-"/>
            </a:pPr>
            <a:r>
              <a:rPr lang="fr-FR" sz="2000" dirty="0"/>
              <a:t>Recevoir toute information nécessaire portant sur la manière d’exercer effectivement le droit d’</a:t>
            </a:r>
            <a:r>
              <a:rPr lang="fr-FR" sz="2000" dirty="0" err="1"/>
              <a:t>être</a:t>
            </a:r>
            <a:r>
              <a:rPr lang="fr-FR" sz="2000" dirty="0"/>
              <a:t> entendu</a:t>
            </a:r>
          </a:p>
          <a:p>
            <a:endParaRPr lang="en-GB" sz="2000" dirty="0"/>
          </a:p>
        </p:txBody>
      </p:sp>
      <p:pic>
        <p:nvPicPr>
          <p:cNvPr id="3" name="Image 2"/>
          <p:cNvPicPr>
            <a:picLocks noChangeAspect="1"/>
          </p:cNvPicPr>
          <p:nvPr/>
        </p:nvPicPr>
        <p:blipFill>
          <a:blip r:embed="rId3"/>
          <a:stretch>
            <a:fillRect/>
          </a:stretch>
        </p:blipFill>
        <p:spPr>
          <a:xfrm>
            <a:off x="9006333" y="3212251"/>
            <a:ext cx="2476691" cy="210927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45684066-1547-45FE-111C-5D96827E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60864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879167"/>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215260" y="1878445"/>
            <a:ext cx="6770451" cy="2862322"/>
          </a:xfrm>
          <a:prstGeom prst="rect">
            <a:avLst/>
          </a:prstGeom>
        </p:spPr>
        <p:txBody>
          <a:bodyPr wrap="square">
            <a:spAutoFit/>
          </a:bodyPr>
          <a:lstStyle/>
          <a:p>
            <a:pPr>
              <a:defRPr/>
            </a:pPr>
            <a:r>
              <a:rPr lang="fr-FR" sz="2000" b="1" dirty="0"/>
              <a:t>Que prévoient les lignes directrices pendant la procédure judiciaire ? </a:t>
            </a:r>
          </a:p>
          <a:p>
            <a:pPr lvl="0">
              <a:defRPr/>
            </a:pPr>
            <a:endParaRPr lang="en-US" sz="2000" b="1" u="sng" dirty="0"/>
          </a:p>
          <a:p>
            <a:pPr>
              <a:defRPr/>
            </a:pPr>
            <a:r>
              <a:rPr lang="fr-FR" sz="2000" b="1" dirty="0"/>
              <a:t>Eviter les retards injustifiés </a:t>
            </a:r>
          </a:p>
          <a:p>
            <a:pPr lvl="0">
              <a:defRPr/>
            </a:pPr>
            <a:endParaRPr lang="en-US" sz="2000" b="1" u="sng" dirty="0"/>
          </a:p>
          <a:p>
            <a:r>
              <a:rPr lang="en-GB" sz="2000" dirty="0">
                <a:sym typeface="Wingdings" panose="05000000000000000000" pitchFamily="2" charset="2"/>
              </a:rPr>
              <a:t> “</a:t>
            </a:r>
            <a:r>
              <a:rPr lang="fr-FR" sz="2000" dirty="0"/>
              <a:t>les </a:t>
            </a:r>
            <a:r>
              <a:rPr lang="fr-FR" sz="2000" dirty="0" err="1"/>
              <a:t>autorités</a:t>
            </a:r>
            <a:r>
              <a:rPr lang="fr-FR" sz="2000" dirty="0"/>
              <a:t> judiciaires devraient avoir la </a:t>
            </a:r>
            <a:r>
              <a:rPr lang="fr-FR" sz="2000" dirty="0" err="1"/>
              <a:t>possibilite</a:t>
            </a:r>
            <a:r>
              <a:rPr lang="fr-FR" sz="2000" dirty="0"/>
              <a:t>́ de prendre des </a:t>
            </a:r>
            <a:r>
              <a:rPr lang="fr-FR" sz="2000" dirty="0" err="1"/>
              <a:t>décisions</a:t>
            </a:r>
            <a:r>
              <a:rPr lang="fr-FR" sz="2000" dirty="0"/>
              <a:t> </a:t>
            </a:r>
            <a:r>
              <a:rPr lang="fr-FR" sz="2000" dirty="0" err="1"/>
              <a:t>immédiatement</a:t>
            </a:r>
            <a:r>
              <a:rPr lang="fr-FR" sz="2000" dirty="0"/>
              <a:t> </a:t>
            </a:r>
            <a:r>
              <a:rPr lang="fr-FR" sz="2000" dirty="0" err="1"/>
              <a:t>exécutables</a:t>
            </a:r>
            <a:r>
              <a:rPr lang="fr-FR" sz="2000" dirty="0"/>
              <a:t> lorsqu’il en va de l’</a:t>
            </a:r>
            <a:r>
              <a:rPr lang="fr-FR" sz="2000" dirty="0" err="1"/>
              <a:t>intérêt</a:t>
            </a:r>
            <a:r>
              <a:rPr lang="fr-FR" sz="2000" dirty="0"/>
              <a:t> </a:t>
            </a:r>
            <a:r>
              <a:rPr lang="fr-FR" sz="2000" dirty="0" err="1"/>
              <a:t>supérieur</a:t>
            </a:r>
            <a:r>
              <a:rPr lang="fr-FR" sz="2000" dirty="0"/>
              <a:t> de l’enfant. </a:t>
            </a:r>
            <a:endParaRPr lang="fr-FR" sz="2000" b="1" dirty="0"/>
          </a:p>
          <a:p>
            <a:endParaRPr lang="en-GB" sz="2000" u="sng" dirty="0"/>
          </a:p>
        </p:txBody>
      </p:sp>
      <p:pic>
        <p:nvPicPr>
          <p:cNvPr id="8" name="Image 7"/>
          <p:cNvPicPr>
            <a:picLocks noChangeAspect="1"/>
          </p:cNvPicPr>
          <p:nvPr/>
        </p:nvPicPr>
        <p:blipFill>
          <a:blip r:embed="rId3"/>
          <a:stretch>
            <a:fillRect/>
          </a:stretch>
        </p:blipFill>
        <p:spPr>
          <a:xfrm>
            <a:off x="9971030" y="2389266"/>
            <a:ext cx="2052357" cy="3192555"/>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8900B449-409B-A7F4-3B7F-B662FF336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91874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2" name="Rectangle 1"/>
          <p:cNvSpPr/>
          <p:nvPr/>
        </p:nvSpPr>
        <p:spPr>
          <a:xfrm>
            <a:off x="3133553" y="1440180"/>
            <a:ext cx="8753648" cy="4093428"/>
          </a:xfrm>
          <a:prstGeom prst="rect">
            <a:avLst/>
          </a:prstGeom>
        </p:spPr>
        <p:txBody>
          <a:bodyPr wrap="square">
            <a:spAutoFit/>
          </a:bodyPr>
          <a:lstStyle/>
          <a:p>
            <a:r>
              <a:rPr lang="fr-FR" sz="2000" b="1" dirty="0"/>
              <a:t>Que prévoient les lignes directrices pendant la procédure judiciaire ? </a:t>
            </a:r>
          </a:p>
          <a:p>
            <a:endParaRPr lang="en-US" sz="2000" b="1" u="sng" dirty="0"/>
          </a:p>
          <a:p>
            <a:r>
              <a:rPr lang="fr-FR" sz="2000" b="1" dirty="0"/>
              <a:t>Organisation des procédures, environnement et langage adaptés à l’enfant </a:t>
            </a:r>
          </a:p>
          <a:p>
            <a:endParaRPr lang="fr-FR" sz="2000" b="1" u="sng" dirty="0"/>
          </a:p>
          <a:p>
            <a:pPr marL="342900" indent="-342900">
              <a:buFontTx/>
              <a:buChar char="-"/>
            </a:pPr>
            <a:r>
              <a:rPr lang="fr-FR" sz="2000" dirty="0"/>
              <a:t>Familiarisation de l’enfant avec la configuration du tribunal </a:t>
            </a:r>
          </a:p>
          <a:p>
            <a:pPr marL="342900" indent="-342900">
              <a:buFontTx/>
              <a:buChar char="-"/>
            </a:pPr>
            <a:r>
              <a:rPr lang="fr-FR" sz="2000" dirty="0"/>
              <a:t>Connaitre les différents acteurs du procès </a:t>
            </a:r>
          </a:p>
          <a:p>
            <a:pPr marL="342900" indent="-342900">
              <a:buFontTx/>
              <a:buChar char="-"/>
            </a:pPr>
            <a:r>
              <a:rPr lang="fr-FR" sz="2000" dirty="0"/>
              <a:t>Langage adapté à l’enfant </a:t>
            </a:r>
          </a:p>
          <a:p>
            <a:pPr marL="342900" indent="-342900">
              <a:buFontTx/>
              <a:buChar char="-"/>
            </a:pPr>
            <a:r>
              <a:rPr lang="fr-FR" sz="2000" dirty="0"/>
              <a:t>Permettre aux enfants d’être accompagnés par un adulte (parent..) </a:t>
            </a:r>
          </a:p>
          <a:p>
            <a:pPr marL="342900" indent="-342900">
              <a:buFontTx/>
              <a:buChar char="-"/>
            </a:pPr>
            <a:r>
              <a:rPr lang="fr-FR" sz="2000" dirty="0"/>
              <a:t>Adaptation des procès à la capacité d’attention des enfants </a:t>
            </a:r>
          </a:p>
          <a:p>
            <a:pPr marL="342900" indent="-342900">
              <a:buFontTx/>
              <a:buChar char="-"/>
            </a:pPr>
            <a:endParaRPr lang="fr-FR" sz="2000" dirty="0"/>
          </a:p>
          <a:p>
            <a:pPr marL="342900" indent="-342900">
              <a:buFontTx/>
              <a:buChar char="-"/>
            </a:pPr>
            <a:endParaRPr lang="fr-FR" sz="2000" dirty="0"/>
          </a:p>
          <a:p>
            <a:pPr marL="342900" indent="-342900">
              <a:buFontTx/>
              <a:buChar char="-"/>
            </a:pPr>
            <a:endParaRPr lang="fr-FR" sz="2000" dirty="0"/>
          </a:p>
          <a:p>
            <a:endParaRPr lang="en-GB" sz="2000" dirty="0"/>
          </a:p>
        </p:txBody>
      </p:sp>
      <p:pic>
        <p:nvPicPr>
          <p:cNvPr id="3" name="Image 2" descr="Une image contenant texte&#10;&#10;Description générée automatiquement">
            <a:extLst>
              <a:ext uri="{FF2B5EF4-FFF2-40B4-BE49-F238E27FC236}">
                <a16:creationId xmlns:a16="http://schemas.microsoft.com/office/drawing/2014/main" id="{C20169AE-6951-2591-79FD-3BF2B5EF5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06373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r>
              <a:rPr lang="en-GB" sz="1100" dirty="0">
                <a:solidFill>
                  <a:prstClr val="black"/>
                </a:solidFill>
              </a:rPr>
              <a:t>)</a:t>
            </a:r>
          </a:p>
        </p:txBody>
      </p:sp>
      <p:sp>
        <p:nvSpPr>
          <p:cNvPr id="2" name="Rectangle 1"/>
          <p:cNvSpPr/>
          <p:nvPr/>
        </p:nvSpPr>
        <p:spPr>
          <a:xfrm>
            <a:off x="3882481" y="2064648"/>
            <a:ext cx="8309519" cy="3139321"/>
          </a:xfrm>
          <a:prstGeom prst="rect">
            <a:avLst/>
          </a:prstGeom>
        </p:spPr>
        <p:txBody>
          <a:bodyPr wrap="square">
            <a:spAutoFit/>
          </a:bodyPr>
          <a:lstStyle/>
          <a:p>
            <a:r>
              <a:rPr lang="fr-FR" sz="2000" b="1" dirty="0"/>
              <a:t>Que prévoient les lignes directrices pendant la procédure judiciaire ?</a:t>
            </a:r>
          </a:p>
          <a:p>
            <a:endParaRPr lang="fr-FR" sz="2000" b="1" dirty="0"/>
          </a:p>
          <a:p>
            <a:r>
              <a:rPr lang="fr-FR" b="1" dirty="0"/>
              <a:t>Preuve / déclarations des enfants </a:t>
            </a:r>
            <a:endParaRPr lang="fr-FR" sz="2000" b="1" dirty="0"/>
          </a:p>
          <a:p>
            <a:pPr marL="342900" indent="-342900">
              <a:buFontTx/>
              <a:buChar char="-"/>
            </a:pPr>
            <a:r>
              <a:rPr lang="fr-FR" sz="2000" dirty="0"/>
              <a:t>Professionnels qualifiés </a:t>
            </a:r>
          </a:p>
          <a:p>
            <a:pPr marL="342900" indent="-342900">
              <a:buFontTx/>
              <a:buChar char="-"/>
            </a:pPr>
            <a:r>
              <a:rPr lang="fr-FR" sz="2000" dirty="0"/>
              <a:t>Favoriser l’audiovisuel </a:t>
            </a:r>
          </a:p>
          <a:p>
            <a:pPr marL="342900" indent="-342900">
              <a:buFontTx/>
              <a:buChar char="-"/>
            </a:pPr>
            <a:r>
              <a:rPr lang="fr-FR" sz="2000" dirty="0"/>
              <a:t>Favoriser une seule personne pour poser les questions </a:t>
            </a:r>
          </a:p>
          <a:p>
            <a:pPr marL="342900" indent="-342900">
              <a:buFontTx/>
              <a:buChar char="-"/>
            </a:pPr>
            <a:r>
              <a:rPr lang="fr-FR" sz="2000" dirty="0"/>
              <a:t>Limité dans la durée et en nombre </a:t>
            </a:r>
          </a:p>
          <a:p>
            <a:pPr marL="342900" indent="-342900">
              <a:buFontTx/>
              <a:buChar char="-"/>
            </a:pPr>
            <a:endParaRPr lang="fr-FR" sz="2000" dirty="0"/>
          </a:p>
          <a:p>
            <a:pPr marL="342900" indent="-342900">
              <a:buFontTx/>
              <a:buChar char="-"/>
            </a:pPr>
            <a:endParaRPr lang="fr-FR" sz="2000" dirty="0"/>
          </a:p>
          <a:p>
            <a:pPr marL="342900" indent="-342900">
              <a:buFontTx/>
              <a:buChar char="-"/>
            </a:pPr>
            <a:endParaRPr lang="en-GB" sz="2000" dirty="0"/>
          </a:p>
        </p:txBody>
      </p:sp>
      <p:pic>
        <p:nvPicPr>
          <p:cNvPr id="3" name="Image 2" descr="Une image contenant texte&#10;&#10;Description générée automatiquement">
            <a:extLst>
              <a:ext uri="{FF2B5EF4-FFF2-40B4-BE49-F238E27FC236}">
                <a16:creationId xmlns:a16="http://schemas.microsoft.com/office/drawing/2014/main" id="{A1CC1A01-730A-7EB1-CC13-1FB040CBE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14496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707886"/>
          </a:xfrm>
          <a:prstGeom prst="rect">
            <a:avLst/>
          </a:prstGeom>
        </p:spPr>
        <p:txBody>
          <a:bodyPr wrap="square">
            <a:spAutoFit/>
          </a:bodyPr>
          <a:lstStyle/>
          <a:p>
            <a:r>
              <a:rPr lang="fr-FR" sz="2000" b="1" dirty="0"/>
              <a:t>Que prévoient les lignes directrices après la procédure judiciaire ?</a:t>
            </a:r>
          </a:p>
          <a:p>
            <a:endParaRPr lang="en-GB" sz="2000" dirty="0"/>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descr="Une image contenant texte&#10;&#10;Description générée automatiquement">
            <a:extLst>
              <a:ext uri="{FF2B5EF4-FFF2-40B4-BE49-F238E27FC236}">
                <a16:creationId xmlns:a16="http://schemas.microsoft.com/office/drawing/2014/main" id="{A0FDB6C7-1A21-A4E5-E5D8-EC242B55F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104436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64610" y="5879167"/>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2" name="Rectangle 1"/>
          <p:cNvSpPr/>
          <p:nvPr/>
        </p:nvSpPr>
        <p:spPr>
          <a:xfrm>
            <a:off x="4009981" y="1183251"/>
            <a:ext cx="8883260" cy="707886"/>
          </a:xfrm>
          <a:prstGeom prst="rect">
            <a:avLst/>
          </a:prstGeom>
        </p:spPr>
        <p:txBody>
          <a:bodyPr wrap="square">
            <a:spAutoFit/>
          </a:bodyPr>
          <a:lstStyle/>
          <a:p>
            <a:r>
              <a:rPr lang="fr-FR" sz="2000" b="1" dirty="0"/>
              <a:t>Que prévoient les lignes directrices après la procédure judiciaire ?</a:t>
            </a:r>
          </a:p>
          <a:p>
            <a:endParaRPr lang="en-GB" sz="2000" dirty="0"/>
          </a:p>
        </p:txBody>
      </p:sp>
      <p:sp>
        <p:nvSpPr>
          <p:cNvPr id="3" name="Rectangle 2"/>
          <p:cNvSpPr/>
          <p:nvPr/>
        </p:nvSpPr>
        <p:spPr>
          <a:xfrm>
            <a:off x="3375498" y="2014292"/>
            <a:ext cx="6096000" cy="1323439"/>
          </a:xfrm>
          <a:prstGeom prst="rect">
            <a:avLst/>
          </a:prstGeom>
        </p:spPr>
        <p:txBody>
          <a:bodyPr>
            <a:spAutoFit/>
          </a:bodyPr>
          <a:lstStyle/>
          <a:p>
            <a:pPr marL="285750" indent="-285750">
              <a:buFont typeface="Arial" panose="020B0604020202020204" pitchFamily="34" charset="0"/>
              <a:buChar char="•"/>
            </a:pPr>
            <a:r>
              <a:rPr lang="fr-FR" sz="2000" dirty="0"/>
              <a:t>Explication de la décision dans un langage adapté</a:t>
            </a:r>
          </a:p>
          <a:p>
            <a:pPr marL="285750" indent="-285750">
              <a:buFont typeface="Arial" panose="020B0604020202020204" pitchFamily="34" charset="0"/>
              <a:buChar char="•"/>
            </a:pPr>
            <a:r>
              <a:rPr lang="fr-FR" sz="2000" dirty="0"/>
              <a:t>Faciliter l’exécution des décisions judicaires </a:t>
            </a:r>
          </a:p>
          <a:p>
            <a:pPr marL="285750" indent="-285750">
              <a:buFont typeface="Arial" panose="020B0604020202020204" pitchFamily="34" charset="0"/>
              <a:buChar char="•"/>
            </a:pPr>
            <a:r>
              <a:rPr lang="fr-FR" sz="2000" dirty="0"/>
              <a:t>Réponses constructives et personnalisées aux actes commis</a:t>
            </a:r>
          </a:p>
        </p:txBody>
      </p:sp>
      <p:pic>
        <p:nvPicPr>
          <p:cNvPr id="11" name="Image 10"/>
          <p:cNvPicPr>
            <a:picLocks noChangeAspect="1"/>
          </p:cNvPicPr>
          <p:nvPr/>
        </p:nvPicPr>
        <p:blipFill>
          <a:blip r:embed="rId3"/>
          <a:stretch>
            <a:fillRect/>
          </a:stretch>
        </p:blipFill>
        <p:spPr>
          <a:xfrm>
            <a:off x="5321467" y="3491620"/>
            <a:ext cx="3130144" cy="223130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1BA2848E-2686-76B7-2303-4D665B568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941916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2" name="Rectangle 1"/>
          <p:cNvSpPr/>
          <p:nvPr/>
        </p:nvSpPr>
        <p:spPr>
          <a:xfrm>
            <a:off x="4924381" y="295821"/>
            <a:ext cx="6962819" cy="523220"/>
          </a:xfrm>
          <a:prstGeom prst="rect">
            <a:avLst/>
          </a:prstGeom>
        </p:spPr>
        <p:txBody>
          <a:bodyPr wrap="square">
            <a:spAutoFit/>
          </a:bodyPr>
          <a:lstStyle/>
          <a:p>
            <a:r>
              <a:rPr lang="fr-FR" sz="2800" dirty="0">
                <a:solidFill>
                  <a:srgbClr val="FF9933"/>
                </a:solidFill>
              </a:rPr>
              <a:t>Quelles implications pour les États ? </a:t>
            </a:r>
          </a:p>
        </p:txBody>
      </p:sp>
      <p:sp>
        <p:nvSpPr>
          <p:cNvPr id="8" name="Rectangle 7"/>
          <p:cNvSpPr/>
          <p:nvPr/>
        </p:nvSpPr>
        <p:spPr>
          <a:xfrm>
            <a:off x="4328160" y="1493438"/>
            <a:ext cx="6096000" cy="4247317"/>
          </a:xfrm>
          <a:prstGeom prst="rect">
            <a:avLst/>
          </a:prstGeom>
        </p:spPr>
        <p:txBody>
          <a:bodyPr>
            <a:spAutoFit/>
          </a:bodyPr>
          <a:lstStyle/>
          <a:p>
            <a:pPr marL="285750" indent="-285750">
              <a:buFont typeface="Arial" panose="020B0604020202020204" pitchFamily="34" charset="0"/>
              <a:buChar char="•"/>
            </a:pPr>
            <a:r>
              <a:rPr lang="fr-FR" dirty="0"/>
              <a:t>Instrument non contraignant en tant que tel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Mais qui s’appuie sur des conventions contraignantes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Peut inspirer des mécanismes de suivi (Comité des droits de l'enfant)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Source d'interprétation pour la Cour européenne des droits de l'homme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Guide pour les États : impact sur la législation, les politiques et les pratiques nationales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Peut être utilisé pour la formation des professionnels</a:t>
            </a:r>
          </a:p>
          <a:p>
            <a:pPr marL="285750" indent="-285750">
              <a:buFont typeface="Arial" panose="020B0604020202020204" pitchFamily="34" charset="0"/>
              <a:buChar char="•"/>
            </a:pPr>
            <a:endParaRPr lang="en-GB" dirty="0"/>
          </a:p>
        </p:txBody>
      </p:sp>
      <p:pic>
        <p:nvPicPr>
          <p:cNvPr id="3" name="Image 2" descr="Une image contenant texte&#10;&#10;Description générée automatiquement">
            <a:extLst>
              <a:ext uri="{FF2B5EF4-FFF2-40B4-BE49-F238E27FC236}">
                <a16:creationId xmlns:a16="http://schemas.microsoft.com/office/drawing/2014/main" id="{AF1E89E1-855E-FF42-0D65-0392F3F05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21182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01780" y="1258431"/>
            <a:ext cx="9144000" cy="1208287"/>
          </a:xfrm>
        </p:spPr>
        <p:txBody>
          <a:bodyPr>
            <a:normAutofit fontScale="90000"/>
          </a:bodyPr>
          <a:lstStyle/>
          <a:p>
            <a:r>
              <a:rPr lang="fr-BE" dirty="0">
                <a:solidFill>
                  <a:srgbClr val="EC7F20"/>
                </a:solidFill>
              </a:rPr>
              <a:t>Module 2</a:t>
            </a:r>
            <a:br>
              <a:rPr lang="fr-BE" dirty="0">
                <a:solidFill>
                  <a:srgbClr val="EC7F20"/>
                </a:solidFill>
              </a:rPr>
            </a:br>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03286" y="2027617"/>
            <a:ext cx="9144000" cy="869492"/>
          </a:xfrm>
        </p:spPr>
        <p:txBody>
          <a:bodyPr>
            <a:normAutofit fontScale="85000" lnSpcReduction="20000"/>
          </a:bodyPr>
          <a:lstStyle/>
          <a:p>
            <a:pPr>
              <a:lnSpc>
                <a:spcPct val="100000"/>
              </a:lnSpc>
            </a:pPr>
            <a:r>
              <a:rPr lang="fr-BE" sz="3600" dirty="0">
                <a:solidFill>
                  <a:srgbClr val="FF9933"/>
                </a:solidFill>
              </a:rPr>
              <a:t>Une justice adaptée aux enfants – De la théorie à la pratique </a:t>
            </a:r>
          </a:p>
        </p:txBody>
      </p:sp>
      <p:pic>
        <p:nvPicPr>
          <p:cNvPr id="8" name="Image 7"/>
          <p:cNvPicPr/>
          <p:nvPr/>
        </p:nvPicPr>
        <p:blipFill>
          <a:blip r:embed="rId3"/>
          <a:stretch>
            <a:fillRect/>
          </a:stretch>
        </p:blipFill>
        <p:spPr>
          <a:xfrm>
            <a:off x="4186506" y="4208061"/>
            <a:ext cx="1589606" cy="1332660"/>
          </a:xfrm>
          <a:prstGeom prst="rect">
            <a:avLst/>
          </a:prstGeom>
        </p:spPr>
      </p:pic>
      <p:sp>
        <p:nvSpPr>
          <p:cNvPr id="9" name="ZoneTexte 8">
            <a:extLst>
              <a:ext uri="{FF2B5EF4-FFF2-40B4-BE49-F238E27FC236}">
                <a16:creationId xmlns:a16="http://schemas.microsoft.com/office/drawing/2014/main" id="{31378776-A142-408E-9964-67E8A49530E5}"/>
              </a:ext>
            </a:extLst>
          </p:cNvPr>
          <p:cNvSpPr txBox="1"/>
          <p:nvPr/>
        </p:nvSpPr>
        <p:spPr>
          <a:xfrm>
            <a:off x="6017601" y="4591188"/>
            <a:ext cx="2574587" cy="646331"/>
          </a:xfrm>
          <a:prstGeom prst="rect">
            <a:avLst/>
          </a:prstGeom>
          <a:noFill/>
        </p:spPr>
        <p:txBody>
          <a:bodyPr wrap="square" rtlCol="0">
            <a:spAutoFit/>
          </a:bodyPr>
          <a:lstStyle/>
          <a:p>
            <a:r>
              <a:rPr lang="en-GB" dirty="0">
                <a:solidFill>
                  <a:prstClr val="black"/>
                </a:solidFill>
              </a:rPr>
              <a:t>INSERT TIMING and/or Agenda (incl. break)</a:t>
            </a:r>
          </a:p>
        </p:txBody>
      </p:sp>
      <p:pic>
        <p:nvPicPr>
          <p:cNvPr id="3" name="Image 2" descr="Une image contenant texte&#10;&#10;Description générée automatiquement">
            <a:extLst>
              <a:ext uri="{FF2B5EF4-FFF2-40B4-BE49-F238E27FC236}">
                <a16:creationId xmlns:a16="http://schemas.microsoft.com/office/drawing/2014/main" id="{47E969F8-658F-1F84-861D-226AA1102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81562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346514" y="277278"/>
            <a:ext cx="7473043" cy="869492"/>
          </a:xfrm>
        </p:spPr>
        <p:txBody>
          <a:bodyPr>
            <a:noAutofit/>
          </a:bodyPr>
          <a:lstStyle/>
          <a:p>
            <a:pPr>
              <a:lnSpc>
                <a:spcPct val="100000"/>
              </a:lnSpc>
            </a:pPr>
            <a:r>
              <a:rPr lang="fr-BE" sz="2800" dirty="0">
                <a:solidFill>
                  <a:srgbClr val="FF9933"/>
                </a:solidFill>
              </a:rPr>
              <a:t>Partie 3 - Étude de cas - Comment mettre en œuvre les principes d'une justice adaptée aux enfants ? </a:t>
            </a:r>
          </a:p>
          <a:p>
            <a:pPr>
              <a:lnSpc>
                <a:spcPct val="100000"/>
              </a:lnSpc>
            </a:pPr>
            <a:endParaRPr lang="fr-BE" sz="2800" dirty="0">
              <a:solidFill>
                <a:srgbClr val="FF9933"/>
              </a:solidFill>
            </a:endParaRPr>
          </a:p>
          <a:p>
            <a:pPr>
              <a:lnSpc>
                <a:spcPct val="100000"/>
              </a:lnSpc>
            </a:pP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585416" y="1968940"/>
            <a:ext cx="4544957" cy="3970318"/>
          </a:xfrm>
          <a:prstGeom prst="rect">
            <a:avLst/>
          </a:prstGeom>
          <a:noFill/>
        </p:spPr>
        <p:txBody>
          <a:bodyPr wrap="square" rtlCol="0">
            <a:spAutoFit/>
          </a:bodyPr>
          <a:lstStyle/>
          <a:p>
            <a:r>
              <a:rPr lang="fr-BE" dirty="0">
                <a:solidFill>
                  <a:prstClr val="black"/>
                </a:solidFill>
              </a:rPr>
              <a:t>En groupes, lisez les situations et répondez aux questions suivantes :</a:t>
            </a:r>
          </a:p>
          <a:p>
            <a:endParaRPr lang="fr-BE" dirty="0">
              <a:solidFill>
                <a:prstClr val="black"/>
              </a:solidFill>
            </a:endParaRPr>
          </a:p>
          <a:p>
            <a:pPr marL="285750" indent="-285750">
              <a:buFontTx/>
              <a:buChar char="-"/>
            </a:pPr>
            <a:r>
              <a:rPr lang="fr-BE" dirty="0">
                <a:solidFill>
                  <a:prstClr val="black"/>
                </a:solidFill>
              </a:rPr>
              <a:t>Dans cette situation, qu'est-ce qui était conforme aux lignes directrices ? Qu'est-ce qui ne l'était pas ?</a:t>
            </a:r>
          </a:p>
          <a:p>
            <a:pPr marL="285750" indent="-285750">
              <a:buFontTx/>
              <a:buChar char="-"/>
            </a:pPr>
            <a:r>
              <a:rPr lang="fr-BE" dirty="0">
                <a:solidFill>
                  <a:prstClr val="black"/>
                </a:solidFill>
              </a:rPr>
              <a:t>Dans cette situation, qu'est-ce que l'avocat aurait pu faire pour que la procédure soit plus adaptée aux enfants ?</a:t>
            </a:r>
          </a:p>
          <a:p>
            <a:pPr marL="285750" indent="-285750">
              <a:buFontTx/>
              <a:buChar char="-"/>
            </a:pPr>
            <a:r>
              <a:rPr lang="fr-BE" dirty="0">
                <a:solidFill>
                  <a:prstClr val="black"/>
                </a:solidFill>
              </a:rPr>
              <a:t>Quels changements juridiques ou structurels auraient été nécessaires ?</a:t>
            </a:r>
          </a:p>
          <a:p>
            <a:pPr marL="285750" indent="-285750">
              <a:buFontTx/>
              <a:buChar char="-"/>
            </a:pPr>
            <a:endParaRPr lang="fr-BE" dirty="0">
              <a:solidFill>
                <a:prstClr val="black"/>
              </a:solidFill>
            </a:endParaRPr>
          </a:p>
          <a:p>
            <a:endParaRPr lang="en-GB" dirty="0">
              <a:solidFill>
                <a:prstClr val="black"/>
              </a:solidFill>
            </a:endParaRPr>
          </a:p>
          <a:p>
            <a:endParaRPr lang="en-GB" b="1" dirty="0">
              <a:solidFill>
                <a:prstClr val="black"/>
              </a:solidFill>
            </a:endParaRPr>
          </a:p>
        </p:txBody>
      </p:sp>
      <p:pic>
        <p:nvPicPr>
          <p:cNvPr id="6" name="Image 5"/>
          <p:cNvPicPr>
            <a:picLocks noChangeAspect="1"/>
          </p:cNvPicPr>
          <p:nvPr/>
        </p:nvPicPr>
        <p:blipFill>
          <a:blip r:embed="rId3"/>
          <a:stretch>
            <a:fillRect/>
          </a:stretch>
        </p:blipFill>
        <p:spPr>
          <a:xfrm>
            <a:off x="8221068" y="2109551"/>
            <a:ext cx="3598489" cy="2865765"/>
          </a:xfrm>
          <a:prstGeom prst="rect">
            <a:avLst/>
          </a:prstGeom>
        </p:spPr>
      </p:pic>
      <p:pic>
        <p:nvPicPr>
          <p:cNvPr id="8" name="Image 7"/>
          <p:cNvPicPr/>
          <p:nvPr/>
        </p:nvPicPr>
        <p:blipFill>
          <a:blip r:embed="rId4"/>
          <a:stretch>
            <a:fillRect/>
          </a:stretch>
        </p:blipFill>
        <p:spPr>
          <a:xfrm>
            <a:off x="2101920" y="4539342"/>
            <a:ext cx="1342109" cy="1153827"/>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855ADD8D-3826-F854-FD5A-6BD8B4973C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59431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ZoneTexte 8">
            <a:extLst>
              <a:ext uri="{FF2B5EF4-FFF2-40B4-BE49-F238E27FC236}">
                <a16:creationId xmlns:a16="http://schemas.microsoft.com/office/drawing/2014/main" id="{31378776-A142-408E-9964-67E8A49530E5}"/>
              </a:ext>
            </a:extLst>
          </p:cNvPr>
          <p:cNvSpPr txBox="1"/>
          <p:nvPr/>
        </p:nvSpPr>
        <p:spPr>
          <a:xfrm>
            <a:off x="0" y="32657"/>
            <a:ext cx="5625543" cy="6624891"/>
          </a:xfrm>
          <a:prstGeom prst="rect">
            <a:avLst/>
          </a:prstGeom>
          <a:solidFill>
            <a:schemeClr val="bg1"/>
          </a:solidFill>
        </p:spPr>
        <p:txBody>
          <a:bodyPr wrap="square" rtlCol="0">
            <a:spAutoFit/>
          </a:bodyPr>
          <a:lstStyle/>
          <a:p>
            <a:r>
              <a:rPr lang="fr-BE" b="1" dirty="0">
                <a:solidFill>
                  <a:prstClr val="black"/>
                </a:solidFill>
              </a:rPr>
              <a:t>Situation 1 – Adam</a:t>
            </a:r>
            <a:endParaRPr lang="fr-BE" dirty="0">
              <a:solidFill>
                <a:prstClr val="black"/>
              </a:solidFill>
            </a:endParaRPr>
          </a:p>
          <a:p>
            <a:endParaRPr lang="en-GB" b="1" dirty="0">
              <a:solidFill>
                <a:prstClr val="black"/>
              </a:solidFill>
            </a:endParaRPr>
          </a:p>
          <a:p>
            <a:r>
              <a:rPr lang="en-GB" sz="1050" dirty="0">
                <a:solidFill>
                  <a:prstClr val="black"/>
                </a:solidFill>
              </a:rPr>
              <a:t>Adam </a:t>
            </a:r>
            <a:r>
              <a:rPr lang="en-GB" sz="1050" dirty="0" err="1">
                <a:solidFill>
                  <a:prstClr val="black"/>
                </a:solidFill>
              </a:rPr>
              <a:t>est</a:t>
            </a:r>
            <a:r>
              <a:rPr lang="en-GB" sz="1050" dirty="0">
                <a:solidFill>
                  <a:prstClr val="black"/>
                </a:solidFill>
              </a:rPr>
              <a:t> un garçon de 15 ans. Il a </a:t>
            </a:r>
            <a:r>
              <a:rPr lang="en-GB" sz="1050" dirty="0" err="1">
                <a:solidFill>
                  <a:prstClr val="black"/>
                </a:solidFill>
              </a:rPr>
              <a:t>été</a:t>
            </a:r>
            <a:r>
              <a:rPr lang="en-GB" sz="1050" dirty="0">
                <a:solidFill>
                  <a:prstClr val="black"/>
                </a:solidFill>
              </a:rPr>
              <a:t> </a:t>
            </a:r>
            <a:r>
              <a:rPr lang="en-GB" sz="1050" dirty="0" err="1">
                <a:solidFill>
                  <a:prstClr val="black"/>
                </a:solidFill>
              </a:rPr>
              <a:t>arrêté</a:t>
            </a:r>
            <a:r>
              <a:rPr lang="en-GB" sz="1050" dirty="0">
                <a:solidFill>
                  <a:prstClr val="black"/>
                </a:solidFill>
              </a:rPr>
              <a:t> </a:t>
            </a:r>
            <a:r>
              <a:rPr lang="en-GB" sz="1050" dirty="0" err="1">
                <a:solidFill>
                  <a:prstClr val="black"/>
                </a:solidFill>
              </a:rPr>
              <a:t>hier</a:t>
            </a:r>
            <a:r>
              <a:rPr lang="en-GB" sz="1050" dirty="0">
                <a:solidFill>
                  <a:prstClr val="black"/>
                </a:solidFill>
              </a:rPr>
              <a:t> avec des </a:t>
            </a:r>
            <a:r>
              <a:rPr lang="en-GB" sz="1050" dirty="0" err="1">
                <a:solidFill>
                  <a:prstClr val="black"/>
                </a:solidFill>
              </a:rPr>
              <a:t>téléphones</a:t>
            </a:r>
            <a:r>
              <a:rPr lang="en-GB" sz="1050" dirty="0">
                <a:solidFill>
                  <a:prstClr val="black"/>
                </a:solidFill>
              </a:rPr>
              <a:t> portables </a:t>
            </a:r>
            <a:r>
              <a:rPr lang="en-GB" sz="1050" dirty="0" err="1">
                <a:solidFill>
                  <a:prstClr val="black"/>
                </a:solidFill>
              </a:rPr>
              <a:t>volés</a:t>
            </a:r>
            <a:r>
              <a:rPr lang="en-GB" sz="1050" dirty="0">
                <a:solidFill>
                  <a:prstClr val="black"/>
                </a:solidFill>
              </a:rPr>
              <a:t> et </a:t>
            </a:r>
            <a:r>
              <a:rPr lang="en-GB" sz="1050" dirty="0" err="1">
                <a:solidFill>
                  <a:prstClr val="black"/>
                </a:solidFill>
              </a:rPr>
              <a:t>une</a:t>
            </a:r>
            <a:r>
              <a:rPr lang="en-GB" sz="1050" dirty="0">
                <a:solidFill>
                  <a:prstClr val="black"/>
                </a:solidFill>
              </a:rPr>
              <a:t> petite </a:t>
            </a:r>
            <a:r>
              <a:rPr lang="en-GB" sz="1050" dirty="0" err="1">
                <a:solidFill>
                  <a:prstClr val="black"/>
                </a:solidFill>
              </a:rPr>
              <a:t>quantité</a:t>
            </a:r>
            <a:r>
              <a:rPr lang="en-GB" sz="1050" dirty="0">
                <a:solidFill>
                  <a:prstClr val="black"/>
                </a:solidFill>
              </a:rPr>
              <a:t> de </a:t>
            </a:r>
            <a:r>
              <a:rPr lang="en-GB" sz="1050" dirty="0" err="1">
                <a:solidFill>
                  <a:prstClr val="black"/>
                </a:solidFill>
              </a:rPr>
              <a:t>résine</a:t>
            </a:r>
            <a:r>
              <a:rPr lang="en-GB" sz="1050" dirty="0">
                <a:solidFill>
                  <a:prstClr val="black"/>
                </a:solidFill>
              </a:rPr>
              <a:t> de cannabis. </a:t>
            </a:r>
          </a:p>
          <a:p>
            <a:endParaRPr lang="en-GB" sz="1050" dirty="0">
              <a:solidFill>
                <a:prstClr val="black"/>
              </a:solidFill>
            </a:endParaRPr>
          </a:p>
          <a:p>
            <a:r>
              <a:rPr lang="en-GB" sz="1050" dirty="0">
                <a:solidFill>
                  <a:prstClr val="black"/>
                </a:solidFill>
              </a:rPr>
              <a:t>La police </a:t>
            </a:r>
            <a:r>
              <a:rPr lang="en-GB" sz="1050" dirty="0" err="1">
                <a:solidFill>
                  <a:prstClr val="black"/>
                </a:solidFill>
              </a:rPr>
              <a:t>l'a</a:t>
            </a:r>
            <a:r>
              <a:rPr lang="en-GB" sz="1050" dirty="0">
                <a:solidFill>
                  <a:prstClr val="black"/>
                </a:solidFill>
              </a:rPr>
              <a:t> </a:t>
            </a:r>
            <a:r>
              <a:rPr lang="en-GB" sz="1050" dirty="0" err="1">
                <a:solidFill>
                  <a:prstClr val="black"/>
                </a:solidFill>
              </a:rPr>
              <a:t>amené</a:t>
            </a:r>
            <a:r>
              <a:rPr lang="en-GB" sz="1050" dirty="0">
                <a:solidFill>
                  <a:prstClr val="black"/>
                </a:solidFill>
              </a:rPr>
              <a:t> au poste de police </a:t>
            </a:r>
            <a:r>
              <a:rPr lang="en-GB" sz="1050" dirty="0" err="1">
                <a:solidFill>
                  <a:prstClr val="black"/>
                </a:solidFill>
              </a:rPr>
              <a:t>menotté</a:t>
            </a:r>
            <a:r>
              <a:rPr lang="en-GB" sz="1050" dirty="0">
                <a:solidFill>
                  <a:prstClr val="black"/>
                </a:solidFill>
              </a:rPr>
              <a:t>, bien </a:t>
            </a:r>
            <a:r>
              <a:rPr lang="en-GB" sz="1050" dirty="0" err="1">
                <a:solidFill>
                  <a:prstClr val="black"/>
                </a:solidFill>
              </a:rPr>
              <a:t>qu'il</a:t>
            </a:r>
            <a:r>
              <a:rPr lang="en-GB" sz="1050" dirty="0">
                <a:solidFill>
                  <a:prstClr val="black"/>
                </a:solidFill>
              </a:rPr>
              <a:t> </a:t>
            </a:r>
            <a:r>
              <a:rPr lang="en-GB" sz="1050" dirty="0" err="1">
                <a:solidFill>
                  <a:prstClr val="black"/>
                </a:solidFill>
              </a:rPr>
              <a:t>n'ait</a:t>
            </a:r>
            <a:r>
              <a:rPr lang="en-GB" sz="1050" dirty="0">
                <a:solidFill>
                  <a:prstClr val="black"/>
                </a:solidFill>
              </a:rPr>
              <a:t> </a:t>
            </a:r>
            <a:r>
              <a:rPr lang="en-GB" sz="1050" dirty="0" err="1">
                <a:solidFill>
                  <a:prstClr val="black"/>
                </a:solidFill>
              </a:rPr>
              <a:t>montré</a:t>
            </a:r>
            <a:r>
              <a:rPr lang="en-GB" sz="1050" dirty="0">
                <a:solidFill>
                  <a:prstClr val="black"/>
                </a:solidFill>
              </a:rPr>
              <a:t> </a:t>
            </a:r>
            <a:r>
              <a:rPr lang="en-GB" sz="1050" dirty="0" err="1">
                <a:solidFill>
                  <a:prstClr val="black"/>
                </a:solidFill>
              </a:rPr>
              <a:t>aucune</a:t>
            </a:r>
            <a:r>
              <a:rPr lang="en-GB" sz="1050" dirty="0">
                <a:solidFill>
                  <a:prstClr val="black"/>
                </a:solidFill>
              </a:rPr>
              <a:t> </a:t>
            </a:r>
            <a:r>
              <a:rPr lang="en-GB" sz="1050" dirty="0" err="1">
                <a:solidFill>
                  <a:prstClr val="black"/>
                </a:solidFill>
              </a:rPr>
              <a:t>résistance</a:t>
            </a:r>
            <a:r>
              <a:rPr lang="en-GB" sz="1050" dirty="0">
                <a:solidFill>
                  <a:prstClr val="black"/>
                </a:solidFill>
              </a:rPr>
              <a:t>. </a:t>
            </a:r>
          </a:p>
          <a:p>
            <a:endParaRPr lang="en-GB" sz="1050" dirty="0">
              <a:solidFill>
                <a:prstClr val="black"/>
              </a:solidFill>
            </a:endParaRPr>
          </a:p>
          <a:p>
            <a:r>
              <a:rPr lang="en-GB" sz="1050" dirty="0" err="1">
                <a:solidFill>
                  <a:prstClr val="black"/>
                </a:solidFill>
              </a:rPr>
              <a:t>Lorsqu'il</a:t>
            </a:r>
            <a:r>
              <a:rPr lang="en-GB" sz="1050" dirty="0">
                <a:solidFill>
                  <a:prstClr val="black"/>
                </a:solidFill>
              </a:rPr>
              <a:t> </a:t>
            </a:r>
            <a:r>
              <a:rPr lang="en-GB" sz="1050" dirty="0" err="1">
                <a:solidFill>
                  <a:prstClr val="black"/>
                </a:solidFill>
              </a:rPr>
              <a:t>est</a:t>
            </a:r>
            <a:r>
              <a:rPr lang="en-GB" sz="1050" dirty="0">
                <a:solidFill>
                  <a:prstClr val="black"/>
                </a:solidFill>
              </a:rPr>
              <a:t> </a:t>
            </a:r>
            <a:r>
              <a:rPr lang="en-GB" sz="1050" dirty="0" err="1">
                <a:solidFill>
                  <a:prstClr val="black"/>
                </a:solidFill>
              </a:rPr>
              <a:t>arrivé</a:t>
            </a:r>
            <a:r>
              <a:rPr lang="en-GB" sz="1050" dirty="0">
                <a:solidFill>
                  <a:prstClr val="black"/>
                </a:solidFill>
              </a:rPr>
              <a:t> au poste, la police a </a:t>
            </a:r>
            <a:r>
              <a:rPr lang="en-GB" sz="1050" dirty="0" err="1">
                <a:solidFill>
                  <a:prstClr val="black"/>
                </a:solidFill>
              </a:rPr>
              <a:t>appelé</a:t>
            </a:r>
            <a:r>
              <a:rPr lang="en-GB" sz="1050" dirty="0">
                <a:solidFill>
                  <a:prstClr val="black"/>
                </a:solidFill>
              </a:rPr>
              <a:t> un avocat commis </a:t>
            </a:r>
            <a:r>
              <a:rPr lang="en-GB" sz="1050" dirty="0" err="1">
                <a:solidFill>
                  <a:prstClr val="black"/>
                </a:solidFill>
              </a:rPr>
              <a:t>d'office</a:t>
            </a:r>
            <a:r>
              <a:rPr lang="en-GB" sz="1050" dirty="0">
                <a:solidFill>
                  <a:prstClr val="black"/>
                </a:solidFill>
              </a:rPr>
              <a:t> pour le </a:t>
            </a:r>
            <a:r>
              <a:rPr lang="en-GB" sz="1050" dirty="0" err="1">
                <a:solidFill>
                  <a:prstClr val="black"/>
                </a:solidFill>
              </a:rPr>
              <a:t>représenter</a:t>
            </a:r>
            <a:r>
              <a:rPr lang="en-GB" sz="1050" dirty="0">
                <a:solidFill>
                  <a:prstClr val="black"/>
                </a:solidFill>
              </a:rPr>
              <a:t> </a:t>
            </a:r>
            <a:r>
              <a:rPr lang="en-GB" sz="1050" dirty="0" err="1">
                <a:solidFill>
                  <a:prstClr val="black"/>
                </a:solidFill>
              </a:rPr>
              <a:t>lors</a:t>
            </a:r>
            <a:r>
              <a:rPr lang="en-GB" sz="1050" dirty="0">
                <a:solidFill>
                  <a:prstClr val="black"/>
                </a:solidFill>
              </a:rPr>
              <a:t> de </a:t>
            </a:r>
            <a:r>
              <a:rPr lang="en-GB" sz="1050" dirty="0" err="1">
                <a:solidFill>
                  <a:prstClr val="black"/>
                </a:solidFill>
              </a:rPr>
              <a:t>l'audience</a:t>
            </a:r>
            <a:r>
              <a:rPr lang="en-GB" sz="1050" dirty="0">
                <a:solidFill>
                  <a:prstClr val="black"/>
                </a:solidFill>
              </a:rPr>
              <a:t>. </a:t>
            </a:r>
            <a:r>
              <a:rPr lang="en-GB" sz="1050" dirty="0" err="1">
                <a:solidFill>
                  <a:prstClr val="black"/>
                </a:solidFill>
              </a:rPr>
              <a:t>L'avocat</a:t>
            </a:r>
            <a:r>
              <a:rPr lang="en-GB" sz="1050" dirty="0">
                <a:solidFill>
                  <a:prstClr val="black"/>
                </a:solidFill>
              </a:rPr>
              <a:t> </a:t>
            </a:r>
            <a:r>
              <a:rPr lang="en-GB" sz="1050" dirty="0" err="1">
                <a:solidFill>
                  <a:prstClr val="black"/>
                </a:solidFill>
              </a:rPr>
              <a:t>s'est</a:t>
            </a:r>
            <a:r>
              <a:rPr lang="en-GB" sz="1050" dirty="0">
                <a:solidFill>
                  <a:prstClr val="black"/>
                </a:solidFill>
              </a:rPr>
              <a:t> </a:t>
            </a:r>
            <a:r>
              <a:rPr lang="en-GB" sz="1050" dirty="0" err="1">
                <a:solidFill>
                  <a:prstClr val="black"/>
                </a:solidFill>
              </a:rPr>
              <a:t>rendu</a:t>
            </a:r>
            <a:r>
              <a:rPr lang="en-GB" sz="1050" dirty="0">
                <a:solidFill>
                  <a:prstClr val="black"/>
                </a:solidFill>
              </a:rPr>
              <a:t> </a:t>
            </a:r>
            <a:r>
              <a:rPr lang="en-GB" sz="1050" dirty="0" err="1">
                <a:solidFill>
                  <a:prstClr val="black"/>
                </a:solidFill>
              </a:rPr>
              <a:t>compte</a:t>
            </a:r>
            <a:r>
              <a:rPr lang="en-GB" sz="1050" dirty="0">
                <a:solidFill>
                  <a:prstClr val="black"/>
                </a:solidFill>
              </a:rPr>
              <a:t>, </a:t>
            </a:r>
            <a:r>
              <a:rPr lang="en-GB" sz="1050" dirty="0" err="1">
                <a:solidFill>
                  <a:prstClr val="black"/>
                </a:solidFill>
              </a:rPr>
              <a:t>lors</a:t>
            </a:r>
            <a:r>
              <a:rPr lang="en-GB" sz="1050" dirty="0">
                <a:solidFill>
                  <a:prstClr val="black"/>
                </a:solidFill>
              </a:rPr>
              <a:t> son </a:t>
            </a:r>
            <a:r>
              <a:rPr lang="en-GB" sz="1050" dirty="0" err="1">
                <a:solidFill>
                  <a:prstClr val="black"/>
                </a:solidFill>
              </a:rPr>
              <a:t>entretien</a:t>
            </a:r>
            <a:r>
              <a:rPr lang="en-GB" sz="1050" dirty="0">
                <a:solidFill>
                  <a:prstClr val="black"/>
                </a:solidFill>
              </a:rPr>
              <a:t>  </a:t>
            </a:r>
            <a:r>
              <a:rPr lang="en-GB" sz="1050" dirty="0" err="1">
                <a:solidFill>
                  <a:prstClr val="black"/>
                </a:solidFill>
              </a:rPr>
              <a:t>précédant</a:t>
            </a:r>
            <a:r>
              <a:rPr lang="en-GB" sz="1050" dirty="0">
                <a:solidFill>
                  <a:prstClr val="black"/>
                </a:solidFill>
              </a:rPr>
              <a:t> </a:t>
            </a:r>
            <a:r>
              <a:rPr lang="en-GB" sz="1050" dirty="0" err="1">
                <a:solidFill>
                  <a:prstClr val="black"/>
                </a:solidFill>
              </a:rPr>
              <a:t>l'audience</a:t>
            </a:r>
            <a:r>
              <a:rPr lang="en-GB" sz="1050" dirty="0">
                <a:solidFill>
                  <a:prstClr val="black"/>
                </a:solidFill>
              </a:rPr>
              <a:t>, </a:t>
            </a:r>
            <a:r>
              <a:rPr lang="en-GB" sz="1050" dirty="0" err="1">
                <a:solidFill>
                  <a:prstClr val="black"/>
                </a:solidFill>
              </a:rPr>
              <a:t>qu'Adam</a:t>
            </a:r>
            <a:r>
              <a:rPr lang="en-GB" sz="1050" dirty="0">
                <a:solidFill>
                  <a:prstClr val="black"/>
                </a:solidFill>
              </a:rPr>
              <a:t> ne </a:t>
            </a:r>
            <a:r>
              <a:rPr lang="en-GB" sz="1050" dirty="0" err="1">
                <a:solidFill>
                  <a:prstClr val="black"/>
                </a:solidFill>
              </a:rPr>
              <a:t>maîtrise</a:t>
            </a:r>
            <a:r>
              <a:rPr lang="en-GB" sz="1050" dirty="0">
                <a:solidFill>
                  <a:prstClr val="black"/>
                </a:solidFill>
              </a:rPr>
              <a:t> pas </a:t>
            </a:r>
            <a:r>
              <a:rPr lang="en-GB" sz="1050" dirty="0" err="1">
                <a:solidFill>
                  <a:prstClr val="black"/>
                </a:solidFill>
              </a:rPr>
              <a:t>très</a:t>
            </a:r>
            <a:r>
              <a:rPr lang="en-GB" sz="1050" dirty="0">
                <a:solidFill>
                  <a:prstClr val="black"/>
                </a:solidFill>
              </a:rPr>
              <a:t> bien le </a:t>
            </a:r>
            <a:r>
              <a:rPr lang="en-GB" sz="1050" dirty="0" err="1">
                <a:solidFill>
                  <a:prstClr val="black"/>
                </a:solidFill>
              </a:rPr>
              <a:t>français</a:t>
            </a:r>
            <a:r>
              <a:rPr lang="en-GB" sz="1050" dirty="0">
                <a:solidFill>
                  <a:prstClr val="black"/>
                </a:solidFill>
              </a:rPr>
              <a:t> , il </a:t>
            </a:r>
            <a:r>
              <a:rPr lang="en-GB" sz="1050" dirty="0" err="1">
                <a:solidFill>
                  <a:prstClr val="black"/>
                </a:solidFill>
              </a:rPr>
              <a:t>semble</a:t>
            </a:r>
            <a:r>
              <a:rPr lang="en-GB" sz="1050" dirty="0">
                <a:solidFill>
                  <a:prstClr val="black"/>
                </a:solidFill>
              </a:rPr>
              <a:t> </a:t>
            </a:r>
            <a:r>
              <a:rPr lang="en-GB" sz="1050" dirty="0" err="1">
                <a:solidFill>
                  <a:prstClr val="black"/>
                </a:solidFill>
              </a:rPr>
              <a:t>comprendre</a:t>
            </a:r>
            <a:r>
              <a:rPr lang="en-GB" sz="1050" dirty="0">
                <a:solidFill>
                  <a:prstClr val="black"/>
                </a:solidFill>
              </a:rPr>
              <a:t> </a:t>
            </a:r>
            <a:r>
              <a:rPr lang="en-GB" sz="1050" dirty="0" err="1">
                <a:solidFill>
                  <a:prstClr val="black"/>
                </a:solidFill>
              </a:rPr>
              <a:t>mais</a:t>
            </a:r>
            <a:r>
              <a:rPr lang="en-GB" sz="1050" dirty="0">
                <a:solidFill>
                  <a:prstClr val="black"/>
                </a:solidFill>
              </a:rPr>
              <a:t> ne </a:t>
            </a:r>
            <a:r>
              <a:rPr lang="en-GB" sz="1050" dirty="0" err="1">
                <a:solidFill>
                  <a:prstClr val="black"/>
                </a:solidFill>
              </a:rPr>
              <a:t>s'exprime</a:t>
            </a:r>
            <a:r>
              <a:rPr lang="en-GB" sz="1050" dirty="0">
                <a:solidFill>
                  <a:prstClr val="black"/>
                </a:solidFill>
              </a:rPr>
              <a:t> </a:t>
            </a:r>
            <a:r>
              <a:rPr lang="en-GB" sz="1050" dirty="0" err="1">
                <a:solidFill>
                  <a:prstClr val="black"/>
                </a:solidFill>
              </a:rPr>
              <a:t>qu'au</a:t>
            </a:r>
            <a:r>
              <a:rPr lang="en-GB" sz="1050" dirty="0">
                <a:solidFill>
                  <a:prstClr val="black"/>
                </a:solidFill>
              </a:rPr>
              <a:t> </a:t>
            </a:r>
            <a:r>
              <a:rPr lang="en-GB" sz="1050" dirty="0" err="1">
                <a:solidFill>
                  <a:prstClr val="black"/>
                </a:solidFill>
              </a:rPr>
              <a:t>présent</a:t>
            </a:r>
            <a:r>
              <a:rPr lang="en-GB" sz="1050" dirty="0">
                <a:solidFill>
                  <a:prstClr val="black"/>
                </a:solidFill>
              </a:rPr>
              <a:t> et avec </a:t>
            </a:r>
            <a:r>
              <a:rPr lang="en-GB" sz="1050" dirty="0" err="1">
                <a:solidFill>
                  <a:prstClr val="black"/>
                </a:solidFill>
              </a:rPr>
              <a:t>peu</a:t>
            </a:r>
            <a:r>
              <a:rPr lang="en-GB" sz="1050" dirty="0">
                <a:solidFill>
                  <a:prstClr val="black"/>
                </a:solidFill>
              </a:rPr>
              <a:t> de </a:t>
            </a:r>
            <a:r>
              <a:rPr lang="en-GB" sz="1050" dirty="0" err="1">
                <a:solidFill>
                  <a:prstClr val="black"/>
                </a:solidFill>
              </a:rPr>
              <a:t>vocabulaire</a:t>
            </a:r>
            <a:r>
              <a:rPr lang="en-GB" sz="1050" dirty="0">
                <a:solidFill>
                  <a:prstClr val="black"/>
                </a:solidFill>
              </a:rPr>
              <a:t>. </a:t>
            </a:r>
            <a:r>
              <a:rPr lang="en-GB" sz="1050" dirty="0" err="1">
                <a:solidFill>
                  <a:prstClr val="black"/>
                </a:solidFill>
              </a:rPr>
              <a:t>L'avocat</a:t>
            </a:r>
            <a:r>
              <a:rPr lang="en-GB" sz="1050" dirty="0">
                <a:solidFill>
                  <a:prstClr val="black"/>
                </a:solidFill>
              </a:rPr>
              <a:t> a </a:t>
            </a:r>
            <a:r>
              <a:rPr lang="en-GB" sz="1050" dirty="0" err="1">
                <a:solidFill>
                  <a:prstClr val="black"/>
                </a:solidFill>
              </a:rPr>
              <a:t>donc</a:t>
            </a:r>
            <a:r>
              <a:rPr lang="en-GB" sz="1050" dirty="0">
                <a:solidFill>
                  <a:prstClr val="black"/>
                </a:solidFill>
              </a:rPr>
              <a:t> </a:t>
            </a:r>
            <a:r>
              <a:rPr lang="en-GB" sz="1050" dirty="0" err="1">
                <a:solidFill>
                  <a:prstClr val="black"/>
                </a:solidFill>
              </a:rPr>
              <a:t>demandé</a:t>
            </a:r>
            <a:r>
              <a:rPr lang="en-GB" sz="1050" dirty="0">
                <a:solidFill>
                  <a:prstClr val="black"/>
                </a:solidFill>
              </a:rPr>
              <a:t> </a:t>
            </a:r>
            <a:r>
              <a:rPr lang="en-GB" sz="1050" dirty="0" err="1">
                <a:solidFill>
                  <a:prstClr val="black"/>
                </a:solidFill>
              </a:rPr>
              <a:t>qu'un</a:t>
            </a:r>
            <a:r>
              <a:rPr lang="en-GB" sz="1050" dirty="0">
                <a:solidFill>
                  <a:prstClr val="black"/>
                </a:solidFill>
              </a:rPr>
              <a:t> </a:t>
            </a:r>
            <a:r>
              <a:rPr lang="en-GB" sz="1050" dirty="0" err="1">
                <a:solidFill>
                  <a:prstClr val="black"/>
                </a:solidFill>
              </a:rPr>
              <a:t>interprète</a:t>
            </a:r>
            <a:r>
              <a:rPr lang="en-GB" sz="1050" dirty="0">
                <a:solidFill>
                  <a:prstClr val="black"/>
                </a:solidFill>
              </a:rPr>
              <a:t> </a:t>
            </a:r>
            <a:r>
              <a:rPr lang="en-GB" sz="1050" dirty="0" err="1">
                <a:solidFill>
                  <a:prstClr val="black"/>
                </a:solidFill>
              </a:rPr>
              <a:t>soit</a:t>
            </a:r>
            <a:r>
              <a:rPr lang="en-GB" sz="1050" dirty="0">
                <a:solidFill>
                  <a:prstClr val="black"/>
                </a:solidFill>
              </a:rPr>
              <a:t> </a:t>
            </a:r>
            <a:r>
              <a:rPr lang="en-GB" sz="1050" dirty="0" err="1">
                <a:solidFill>
                  <a:prstClr val="black"/>
                </a:solidFill>
              </a:rPr>
              <a:t>présent</a:t>
            </a:r>
            <a:r>
              <a:rPr lang="en-GB" sz="1050" dirty="0">
                <a:solidFill>
                  <a:prstClr val="black"/>
                </a:solidFill>
              </a:rPr>
              <a:t> </a:t>
            </a:r>
            <a:r>
              <a:rPr lang="en-GB" sz="1050" dirty="0" err="1">
                <a:solidFill>
                  <a:prstClr val="black"/>
                </a:solidFill>
              </a:rPr>
              <a:t>lors</a:t>
            </a:r>
            <a:r>
              <a:rPr lang="en-GB" sz="1050" dirty="0">
                <a:solidFill>
                  <a:prstClr val="black"/>
                </a:solidFill>
              </a:rPr>
              <a:t> de </a:t>
            </a:r>
            <a:r>
              <a:rPr lang="en-GB" sz="1050" dirty="0" err="1">
                <a:solidFill>
                  <a:prstClr val="black"/>
                </a:solidFill>
              </a:rPr>
              <a:t>l'audition</a:t>
            </a:r>
            <a:r>
              <a:rPr lang="en-GB" sz="1050" dirty="0">
                <a:solidFill>
                  <a:prstClr val="black"/>
                </a:solidFill>
              </a:rPr>
              <a:t>. Le </a:t>
            </a:r>
            <a:r>
              <a:rPr lang="en-GB" sz="1050" dirty="0" err="1">
                <a:solidFill>
                  <a:prstClr val="black"/>
                </a:solidFill>
              </a:rPr>
              <a:t>policier</a:t>
            </a:r>
            <a:r>
              <a:rPr lang="en-GB" sz="1050" dirty="0">
                <a:solidFill>
                  <a:prstClr val="black"/>
                </a:solidFill>
              </a:rPr>
              <a:t> a </a:t>
            </a:r>
            <a:r>
              <a:rPr lang="en-GB" sz="1050" dirty="0" err="1">
                <a:solidFill>
                  <a:prstClr val="black"/>
                </a:solidFill>
              </a:rPr>
              <a:t>expliqué</a:t>
            </a:r>
            <a:r>
              <a:rPr lang="en-GB" sz="1050" dirty="0">
                <a:solidFill>
                  <a:prstClr val="black"/>
                </a:solidFill>
              </a:rPr>
              <a:t> </a:t>
            </a:r>
            <a:r>
              <a:rPr lang="en-GB" sz="1050" dirty="0" err="1">
                <a:solidFill>
                  <a:prstClr val="black"/>
                </a:solidFill>
              </a:rPr>
              <a:t>à</a:t>
            </a:r>
            <a:r>
              <a:rPr lang="en-GB" sz="1050" dirty="0">
                <a:solidFill>
                  <a:prstClr val="black"/>
                </a:solidFill>
              </a:rPr>
              <a:t> </a:t>
            </a:r>
            <a:r>
              <a:rPr lang="en-GB" sz="1050" dirty="0" err="1">
                <a:solidFill>
                  <a:prstClr val="black"/>
                </a:solidFill>
              </a:rPr>
              <a:t>l'avocat</a:t>
            </a:r>
            <a:r>
              <a:rPr lang="en-GB" sz="1050" dirty="0">
                <a:solidFill>
                  <a:prstClr val="black"/>
                </a:solidFill>
              </a:rPr>
              <a:t> </a:t>
            </a:r>
            <a:r>
              <a:rPr lang="en-GB" sz="1050" dirty="0" err="1">
                <a:solidFill>
                  <a:prstClr val="black"/>
                </a:solidFill>
              </a:rPr>
              <a:t>qu'aucun</a:t>
            </a:r>
            <a:r>
              <a:rPr lang="en-GB" sz="1050" dirty="0">
                <a:solidFill>
                  <a:prstClr val="black"/>
                </a:solidFill>
              </a:rPr>
              <a:t> </a:t>
            </a:r>
            <a:r>
              <a:rPr lang="en-GB" sz="1050" dirty="0" err="1">
                <a:solidFill>
                  <a:prstClr val="black"/>
                </a:solidFill>
              </a:rPr>
              <a:t>interprète</a:t>
            </a:r>
            <a:r>
              <a:rPr lang="en-GB" sz="1050" dirty="0">
                <a:solidFill>
                  <a:prstClr val="black"/>
                </a:solidFill>
              </a:rPr>
              <a:t> </a:t>
            </a:r>
            <a:r>
              <a:rPr lang="en-GB" sz="1050" dirty="0" err="1">
                <a:solidFill>
                  <a:prstClr val="black"/>
                </a:solidFill>
              </a:rPr>
              <a:t>n'était</a:t>
            </a:r>
            <a:r>
              <a:rPr lang="en-GB" sz="1050" dirty="0">
                <a:solidFill>
                  <a:prstClr val="black"/>
                </a:solidFill>
              </a:rPr>
              <a:t> disponible </a:t>
            </a:r>
            <a:r>
              <a:rPr lang="en-GB" sz="1050" dirty="0" err="1">
                <a:solidFill>
                  <a:prstClr val="black"/>
                </a:solidFill>
              </a:rPr>
              <a:t>avant</a:t>
            </a:r>
            <a:r>
              <a:rPr lang="en-GB" sz="1050" dirty="0">
                <a:solidFill>
                  <a:prstClr val="black"/>
                </a:solidFill>
              </a:rPr>
              <a:t> </a:t>
            </a:r>
            <a:r>
              <a:rPr lang="en-GB" sz="1050" dirty="0" err="1">
                <a:solidFill>
                  <a:prstClr val="black"/>
                </a:solidFill>
              </a:rPr>
              <a:t>une</a:t>
            </a:r>
            <a:r>
              <a:rPr lang="en-GB" sz="1050" dirty="0">
                <a:solidFill>
                  <a:prstClr val="black"/>
                </a:solidFill>
              </a:rPr>
              <a:t> </a:t>
            </a:r>
            <a:r>
              <a:rPr lang="en-GB" sz="1050" dirty="0" err="1">
                <a:solidFill>
                  <a:prstClr val="black"/>
                </a:solidFill>
              </a:rPr>
              <a:t>heure</a:t>
            </a:r>
            <a:r>
              <a:rPr lang="en-GB" sz="1050" dirty="0">
                <a:solidFill>
                  <a:prstClr val="black"/>
                </a:solidFill>
              </a:rPr>
              <a:t> et que </a:t>
            </a:r>
            <a:r>
              <a:rPr lang="en-GB" sz="1050" dirty="0" err="1">
                <a:solidFill>
                  <a:prstClr val="black"/>
                </a:solidFill>
              </a:rPr>
              <a:t>l'entretien</a:t>
            </a:r>
            <a:r>
              <a:rPr lang="en-GB" sz="1050" dirty="0">
                <a:solidFill>
                  <a:prstClr val="black"/>
                </a:solidFill>
              </a:rPr>
              <a:t> </a:t>
            </a:r>
            <a:r>
              <a:rPr lang="en-GB" sz="1050" dirty="0" err="1">
                <a:solidFill>
                  <a:prstClr val="black"/>
                </a:solidFill>
              </a:rPr>
              <a:t>devrait</a:t>
            </a:r>
            <a:r>
              <a:rPr lang="en-GB" sz="1050" dirty="0">
                <a:solidFill>
                  <a:prstClr val="black"/>
                </a:solidFill>
              </a:rPr>
              <a:t> se </a:t>
            </a:r>
            <a:r>
              <a:rPr lang="en-GB" sz="1050" dirty="0" err="1">
                <a:solidFill>
                  <a:prstClr val="black"/>
                </a:solidFill>
              </a:rPr>
              <a:t>dérouler</a:t>
            </a:r>
            <a:r>
              <a:rPr lang="en-GB" sz="1050" dirty="0">
                <a:solidFill>
                  <a:prstClr val="black"/>
                </a:solidFill>
              </a:rPr>
              <a:t> sans </a:t>
            </a:r>
            <a:r>
              <a:rPr lang="en-GB" sz="1050" dirty="0" err="1">
                <a:solidFill>
                  <a:prstClr val="black"/>
                </a:solidFill>
              </a:rPr>
              <a:t>lui</a:t>
            </a:r>
            <a:r>
              <a:rPr lang="en-GB" sz="1050" dirty="0">
                <a:solidFill>
                  <a:prstClr val="black"/>
                </a:solidFill>
              </a:rPr>
              <a:t>. </a:t>
            </a:r>
            <a:r>
              <a:rPr lang="en-GB" sz="1050" dirty="0" err="1">
                <a:solidFill>
                  <a:prstClr val="black"/>
                </a:solidFill>
              </a:rPr>
              <a:t>En</a:t>
            </a:r>
            <a:r>
              <a:rPr lang="en-GB" sz="1050" dirty="0">
                <a:solidFill>
                  <a:prstClr val="black"/>
                </a:solidFill>
              </a:rPr>
              <a:t> </a:t>
            </a:r>
            <a:r>
              <a:rPr lang="en-GB" sz="1050" dirty="0" err="1">
                <a:solidFill>
                  <a:prstClr val="black"/>
                </a:solidFill>
              </a:rPr>
              <a:t>outre</a:t>
            </a:r>
            <a:r>
              <a:rPr lang="en-GB" sz="1050" dirty="0">
                <a:solidFill>
                  <a:prstClr val="black"/>
                </a:solidFill>
              </a:rPr>
              <a:t>, le </a:t>
            </a:r>
            <a:r>
              <a:rPr lang="en-GB" sz="1050" dirty="0" err="1">
                <a:solidFill>
                  <a:prstClr val="black"/>
                </a:solidFill>
              </a:rPr>
              <a:t>policier</a:t>
            </a:r>
            <a:r>
              <a:rPr lang="en-GB" sz="1050" dirty="0">
                <a:solidFill>
                  <a:prstClr val="black"/>
                </a:solidFill>
              </a:rPr>
              <a:t> a </a:t>
            </a:r>
            <a:r>
              <a:rPr lang="en-GB" sz="1050" dirty="0" err="1">
                <a:solidFill>
                  <a:prstClr val="black"/>
                </a:solidFill>
              </a:rPr>
              <a:t>déclaré</a:t>
            </a:r>
            <a:r>
              <a:rPr lang="en-GB" sz="1050" dirty="0">
                <a:solidFill>
                  <a:prstClr val="black"/>
                </a:solidFill>
              </a:rPr>
              <a:t> que </a:t>
            </a:r>
            <a:r>
              <a:rPr lang="en-GB" sz="1050" dirty="0" err="1">
                <a:solidFill>
                  <a:prstClr val="black"/>
                </a:solidFill>
              </a:rPr>
              <a:t>ce</a:t>
            </a:r>
            <a:r>
              <a:rPr lang="en-GB" sz="1050" dirty="0">
                <a:solidFill>
                  <a:prstClr val="black"/>
                </a:solidFill>
              </a:rPr>
              <a:t> </a:t>
            </a:r>
            <a:r>
              <a:rPr lang="en-GB" sz="1050" dirty="0" err="1">
                <a:solidFill>
                  <a:prstClr val="black"/>
                </a:solidFill>
              </a:rPr>
              <a:t>n'était</a:t>
            </a:r>
            <a:r>
              <a:rPr lang="en-GB" sz="1050" dirty="0">
                <a:solidFill>
                  <a:prstClr val="black"/>
                </a:solidFill>
              </a:rPr>
              <a:t> pas </a:t>
            </a:r>
            <a:r>
              <a:rPr lang="en-GB" sz="1050" dirty="0" err="1">
                <a:solidFill>
                  <a:prstClr val="black"/>
                </a:solidFill>
              </a:rPr>
              <a:t>nécessaire</a:t>
            </a:r>
            <a:r>
              <a:rPr lang="en-GB" sz="1050" dirty="0">
                <a:solidFill>
                  <a:prstClr val="black"/>
                </a:solidFill>
              </a:rPr>
              <a:t> </a:t>
            </a:r>
            <a:r>
              <a:rPr lang="en-GB" sz="1050" dirty="0" err="1">
                <a:solidFill>
                  <a:prstClr val="black"/>
                </a:solidFill>
              </a:rPr>
              <a:t>étant</a:t>
            </a:r>
            <a:r>
              <a:rPr lang="en-GB" sz="1050" dirty="0">
                <a:solidFill>
                  <a:prstClr val="black"/>
                </a:solidFill>
              </a:rPr>
              <a:t> </a:t>
            </a:r>
            <a:r>
              <a:rPr lang="en-GB" sz="1050" dirty="0" err="1">
                <a:solidFill>
                  <a:prstClr val="black"/>
                </a:solidFill>
              </a:rPr>
              <a:t>donné</a:t>
            </a:r>
            <a:r>
              <a:rPr lang="en-GB" sz="1050" dirty="0">
                <a:solidFill>
                  <a:prstClr val="black"/>
                </a:solidFill>
              </a:rPr>
              <a:t> </a:t>
            </a:r>
            <a:r>
              <a:rPr lang="en-GB" sz="1050" dirty="0" err="1">
                <a:solidFill>
                  <a:prstClr val="black"/>
                </a:solidFill>
              </a:rPr>
              <a:t>qu'Adam</a:t>
            </a:r>
            <a:r>
              <a:rPr lang="en-GB" sz="1050" dirty="0">
                <a:solidFill>
                  <a:prstClr val="black"/>
                </a:solidFill>
              </a:rPr>
              <a:t> parle un </a:t>
            </a:r>
            <a:r>
              <a:rPr lang="en-GB" sz="1050" dirty="0" err="1">
                <a:solidFill>
                  <a:prstClr val="black"/>
                </a:solidFill>
              </a:rPr>
              <a:t>peu</a:t>
            </a:r>
            <a:r>
              <a:rPr lang="en-GB" sz="1050" dirty="0">
                <a:solidFill>
                  <a:prstClr val="black"/>
                </a:solidFill>
              </a:rPr>
              <a:t> </a:t>
            </a:r>
            <a:r>
              <a:rPr lang="en-GB" sz="1050" dirty="0" err="1">
                <a:solidFill>
                  <a:prstClr val="black"/>
                </a:solidFill>
              </a:rPr>
              <a:t>français</a:t>
            </a:r>
            <a:r>
              <a:rPr lang="en-GB" sz="1050" dirty="0">
                <a:solidFill>
                  <a:prstClr val="black"/>
                </a:solidFill>
              </a:rPr>
              <a:t>. </a:t>
            </a:r>
          </a:p>
          <a:p>
            <a:endParaRPr lang="en-GB" sz="1050" dirty="0">
              <a:solidFill>
                <a:prstClr val="black"/>
              </a:solidFill>
            </a:endParaRPr>
          </a:p>
          <a:p>
            <a:r>
              <a:rPr lang="en-GB" sz="1050" dirty="0">
                <a:solidFill>
                  <a:prstClr val="black"/>
                </a:solidFill>
              </a:rPr>
              <a:t>Pendant </a:t>
            </a:r>
            <a:r>
              <a:rPr lang="en-GB" sz="1050" dirty="0" err="1">
                <a:solidFill>
                  <a:prstClr val="black"/>
                </a:solidFill>
              </a:rPr>
              <a:t>l'audition</a:t>
            </a:r>
            <a:r>
              <a:rPr lang="en-GB" sz="1050" dirty="0">
                <a:solidFill>
                  <a:prstClr val="black"/>
                </a:solidFill>
              </a:rPr>
              <a:t>, le </a:t>
            </a:r>
            <a:r>
              <a:rPr lang="en-GB" sz="1050" dirty="0" err="1">
                <a:solidFill>
                  <a:prstClr val="black"/>
                </a:solidFill>
              </a:rPr>
              <a:t>policier</a:t>
            </a:r>
            <a:r>
              <a:rPr lang="en-GB" sz="1050" dirty="0">
                <a:solidFill>
                  <a:prstClr val="black"/>
                </a:solidFill>
              </a:rPr>
              <a:t> a fait </a:t>
            </a:r>
            <a:r>
              <a:rPr lang="en-GB" sz="1050" dirty="0" err="1">
                <a:solidFill>
                  <a:prstClr val="black"/>
                </a:solidFill>
              </a:rPr>
              <a:t>preuve</a:t>
            </a:r>
            <a:r>
              <a:rPr lang="en-GB" sz="1050" dirty="0">
                <a:solidFill>
                  <a:prstClr val="black"/>
                </a:solidFill>
              </a:rPr>
              <a:t> de </a:t>
            </a:r>
            <a:r>
              <a:rPr lang="en-GB" sz="1050" dirty="0" err="1">
                <a:solidFill>
                  <a:prstClr val="black"/>
                </a:solidFill>
              </a:rPr>
              <a:t>racisme</a:t>
            </a:r>
            <a:r>
              <a:rPr lang="en-GB" sz="1050" dirty="0">
                <a:solidFill>
                  <a:prstClr val="black"/>
                </a:solidFill>
              </a:rPr>
              <a:t>, il a </a:t>
            </a:r>
            <a:r>
              <a:rPr lang="en-GB" sz="1050" dirty="0" err="1">
                <a:solidFill>
                  <a:prstClr val="black"/>
                </a:solidFill>
              </a:rPr>
              <a:t>même</a:t>
            </a:r>
            <a:r>
              <a:rPr lang="en-GB" sz="1050" dirty="0">
                <a:solidFill>
                  <a:prstClr val="black"/>
                </a:solidFill>
              </a:rPr>
              <a:t> </a:t>
            </a:r>
            <a:r>
              <a:rPr lang="en-GB" sz="1050" dirty="0" err="1">
                <a:solidFill>
                  <a:prstClr val="black"/>
                </a:solidFill>
              </a:rPr>
              <a:t>dit</a:t>
            </a:r>
            <a:r>
              <a:rPr lang="en-GB" sz="1050" dirty="0">
                <a:solidFill>
                  <a:prstClr val="black"/>
                </a:solidFill>
              </a:rPr>
              <a:t> "</a:t>
            </a:r>
            <a:r>
              <a:rPr lang="en-GB" sz="1050" dirty="0" err="1">
                <a:solidFill>
                  <a:prstClr val="black"/>
                </a:solidFill>
              </a:rPr>
              <a:t>vous</a:t>
            </a:r>
            <a:r>
              <a:rPr lang="en-GB" sz="1050" dirty="0">
                <a:solidFill>
                  <a:prstClr val="black"/>
                </a:solidFill>
              </a:rPr>
              <a:t> </a:t>
            </a:r>
            <a:r>
              <a:rPr lang="en-GB" sz="1050" dirty="0" err="1">
                <a:solidFill>
                  <a:prstClr val="black"/>
                </a:solidFill>
              </a:rPr>
              <a:t>êtes</a:t>
            </a:r>
            <a:r>
              <a:rPr lang="en-GB" sz="1050" dirty="0">
                <a:solidFill>
                  <a:prstClr val="black"/>
                </a:solidFill>
              </a:rPr>
              <a:t> </a:t>
            </a:r>
            <a:r>
              <a:rPr lang="en-GB" sz="1050" dirty="0" err="1">
                <a:solidFill>
                  <a:prstClr val="black"/>
                </a:solidFill>
              </a:rPr>
              <a:t>tous</a:t>
            </a:r>
            <a:r>
              <a:rPr lang="en-GB" sz="1050" dirty="0">
                <a:solidFill>
                  <a:prstClr val="black"/>
                </a:solidFill>
              </a:rPr>
              <a:t> les </a:t>
            </a:r>
            <a:r>
              <a:rPr lang="en-GB" sz="1050" dirty="0" err="1">
                <a:solidFill>
                  <a:prstClr val="black"/>
                </a:solidFill>
              </a:rPr>
              <a:t>mêmes</a:t>
            </a:r>
            <a:r>
              <a:rPr lang="en-GB" sz="1050" dirty="0">
                <a:solidFill>
                  <a:prstClr val="black"/>
                </a:solidFill>
              </a:rPr>
              <a:t>, </a:t>
            </a:r>
            <a:r>
              <a:rPr lang="en-GB" sz="1050" dirty="0" err="1">
                <a:solidFill>
                  <a:prstClr val="black"/>
                </a:solidFill>
              </a:rPr>
              <a:t>vous</a:t>
            </a:r>
            <a:r>
              <a:rPr lang="en-GB" sz="1050" dirty="0">
                <a:solidFill>
                  <a:prstClr val="black"/>
                </a:solidFill>
              </a:rPr>
              <a:t> </a:t>
            </a:r>
            <a:r>
              <a:rPr lang="en-GB" sz="1050" dirty="0" err="1">
                <a:solidFill>
                  <a:prstClr val="black"/>
                </a:solidFill>
              </a:rPr>
              <a:t>êtes</a:t>
            </a:r>
            <a:r>
              <a:rPr lang="en-GB" sz="1050" dirty="0">
                <a:solidFill>
                  <a:prstClr val="black"/>
                </a:solidFill>
              </a:rPr>
              <a:t> </a:t>
            </a:r>
            <a:r>
              <a:rPr lang="en-GB" sz="1050" dirty="0" err="1">
                <a:solidFill>
                  <a:prstClr val="black"/>
                </a:solidFill>
              </a:rPr>
              <a:t>tous</a:t>
            </a:r>
            <a:r>
              <a:rPr lang="en-GB" sz="1050" dirty="0">
                <a:solidFill>
                  <a:prstClr val="black"/>
                </a:solidFill>
              </a:rPr>
              <a:t> des </a:t>
            </a:r>
            <a:r>
              <a:rPr lang="en-GB" sz="1050" dirty="0" err="1">
                <a:solidFill>
                  <a:prstClr val="black"/>
                </a:solidFill>
              </a:rPr>
              <a:t>voleurs</a:t>
            </a:r>
            <a:r>
              <a:rPr lang="en-GB" sz="1050" dirty="0">
                <a:solidFill>
                  <a:prstClr val="black"/>
                </a:solidFill>
              </a:rPr>
              <a:t>". </a:t>
            </a:r>
            <a:r>
              <a:rPr lang="en-GB" sz="1050" dirty="0" err="1">
                <a:solidFill>
                  <a:prstClr val="black"/>
                </a:solidFill>
              </a:rPr>
              <a:t>L'audition</a:t>
            </a:r>
            <a:r>
              <a:rPr lang="en-GB" sz="1050" dirty="0">
                <a:solidFill>
                  <a:prstClr val="black"/>
                </a:solidFill>
              </a:rPr>
              <a:t> a </a:t>
            </a:r>
            <a:r>
              <a:rPr lang="en-GB" sz="1050" dirty="0" err="1">
                <a:solidFill>
                  <a:prstClr val="black"/>
                </a:solidFill>
              </a:rPr>
              <a:t>duré</a:t>
            </a:r>
            <a:r>
              <a:rPr lang="en-GB" sz="1050" dirty="0">
                <a:solidFill>
                  <a:prstClr val="black"/>
                </a:solidFill>
              </a:rPr>
              <a:t> deux </a:t>
            </a:r>
            <a:r>
              <a:rPr lang="en-GB" sz="1050" dirty="0" err="1">
                <a:solidFill>
                  <a:prstClr val="black"/>
                </a:solidFill>
              </a:rPr>
              <a:t>heures</a:t>
            </a:r>
            <a:r>
              <a:rPr lang="en-GB" sz="1050" dirty="0">
                <a:solidFill>
                  <a:prstClr val="black"/>
                </a:solidFill>
              </a:rPr>
              <a:t>, de 18 </a:t>
            </a:r>
            <a:r>
              <a:rPr lang="en-GB" sz="1050" dirty="0" err="1">
                <a:solidFill>
                  <a:prstClr val="black"/>
                </a:solidFill>
              </a:rPr>
              <a:t>à</a:t>
            </a:r>
            <a:r>
              <a:rPr lang="en-GB" sz="1050" dirty="0">
                <a:solidFill>
                  <a:prstClr val="black"/>
                </a:solidFill>
              </a:rPr>
              <a:t> 20 </a:t>
            </a:r>
            <a:r>
              <a:rPr lang="en-GB" sz="1050" dirty="0" err="1">
                <a:solidFill>
                  <a:prstClr val="black"/>
                </a:solidFill>
              </a:rPr>
              <a:t>heures</a:t>
            </a:r>
            <a:r>
              <a:rPr lang="en-GB" sz="1050" dirty="0">
                <a:solidFill>
                  <a:prstClr val="black"/>
                </a:solidFill>
              </a:rPr>
              <a:t>, et Adam a </a:t>
            </a:r>
            <a:r>
              <a:rPr lang="en-GB" sz="1050" dirty="0" err="1">
                <a:solidFill>
                  <a:prstClr val="black"/>
                </a:solidFill>
              </a:rPr>
              <a:t>ensuite</a:t>
            </a:r>
            <a:r>
              <a:rPr lang="en-GB" sz="1050" dirty="0">
                <a:solidFill>
                  <a:prstClr val="black"/>
                </a:solidFill>
              </a:rPr>
              <a:t> </a:t>
            </a:r>
            <a:r>
              <a:rPr lang="en-GB" sz="1050" dirty="0" err="1">
                <a:solidFill>
                  <a:prstClr val="black"/>
                </a:solidFill>
              </a:rPr>
              <a:t>été</a:t>
            </a:r>
            <a:r>
              <a:rPr lang="en-GB" sz="1050" dirty="0">
                <a:solidFill>
                  <a:prstClr val="black"/>
                </a:solidFill>
              </a:rPr>
              <a:t> </a:t>
            </a:r>
            <a:r>
              <a:rPr lang="en-GB" sz="1050" dirty="0" err="1">
                <a:solidFill>
                  <a:prstClr val="black"/>
                </a:solidFill>
              </a:rPr>
              <a:t>placé</a:t>
            </a:r>
            <a:r>
              <a:rPr lang="en-GB" sz="1050" dirty="0">
                <a:solidFill>
                  <a:prstClr val="black"/>
                </a:solidFill>
              </a:rPr>
              <a:t> </a:t>
            </a:r>
            <a:r>
              <a:rPr lang="en-GB" sz="1050" dirty="0" err="1">
                <a:solidFill>
                  <a:prstClr val="black"/>
                </a:solidFill>
              </a:rPr>
              <a:t>en</a:t>
            </a:r>
            <a:r>
              <a:rPr lang="en-GB" sz="1050" dirty="0">
                <a:solidFill>
                  <a:prstClr val="black"/>
                </a:solidFill>
              </a:rPr>
              <a:t> </a:t>
            </a:r>
            <a:r>
              <a:rPr lang="en-GB" sz="1050" dirty="0" err="1">
                <a:solidFill>
                  <a:prstClr val="black"/>
                </a:solidFill>
              </a:rPr>
              <a:t>détention</a:t>
            </a:r>
            <a:r>
              <a:rPr lang="en-GB" sz="1050" dirty="0">
                <a:solidFill>
                  <a:prstClr val="black"/>
                </a:solidFill>
              </a:rPr>
              <a:t> dans </a:t>
            </a:r>
            <a:r>
              <a:rPr lang="en-GB" sz="1050" dirty="0" err="1">
                <a:solidFill>
                  <a:prstClr val="black"/>
                </a:solidFill>
              </a:rPr>
              <a:t>une</a:t>
            </a:r>
            <a:r>
              <a:rPr lang="en-GB" sz="1050" dirty="0">
                <a:solidFill>
                  <a:prstClr val="black"/>
                </a:solidFill>
              </a:rPr>
              <a:t> cellule collective avec </a:t>
            </a:r>
            <a:r>
              <a:rPr lang="en-GB" sz="1050" dirty="0" err="1">
                <a:solidFill>
                  <a:prstClr val="black"/>
                </a:solidFill>
              </a:rPr>
              <a:t>d'autres</a:t>
            </a:r>
            <a:r>
              <a:rPr lang="en-GB" sz="1050" dirty="0">
                <a:solidFill>
                  <a:prstClr val="black"/>
                </a:solidFill>
              </a:rPr>
              <a:t> adolescents et </a:t>
            </a:r>
            <a:r>
              <a:rPr lang="en-GB" sz="1050" dirty="0" err="1">
                <a:solidFill>
                  <a:prstClr val="black"/>
                </a:solidFill>
              </a:rPr>
              <a:t>adultes</a:t>
            </a:r>
            <a:r>
              <a:rPr lang="en-GB" sz="1050" dirty="0">
                <a:solidFill>
                  <a:prstClr val="black"/>
                </a:solidFill>
              </a:rPr>
              <a:t>. </a:t>
            </a:r>
          </a:p>
          <a:p>
            <a:endParaRPr lang="en-GB" sz="1050" dirty="0">
              <a:solidFill>
                <a:prstClr val="black"/>
              </a:solidFill>
            </a:endParaRPr>
          </a:p>
          <a:p>
            <a:r>
              <a:rPr lang="en-GB" sz="1050" dirty="0">
                <a:solidFill>
                  <a:prstClr val="black"/>
                </a:solidFill>
              </a:rPr>
              <a:t>Le </a:t>
            </a:r>
            <a:r>
              <a:rPr lang="en-GB" sz="1050" dirty="0" err="1">
                <a:solidFill>
                  <a:prstClr val="black"/>
                </a:solidFill>
              </a:rPr>
              <a:t>lendemain</a:t>
            </a:r>
            <a:r>
              <a:rPr lang="en-GB" sz="1050" dirty="0">
                <a:solidFill>
                  <a:prstClr val="black"/>
                </a:solidFill>
              </a:rPr>
              <a:t> matin, il a </a:t>
            </a:r>
            <a:r>
              <a:rPr lang="en-GB" sz="1050" dirty="0" err="1">
                <a:solidFill>
                  <a:prstClr val="black"/>
                </a:solidFill>
              </a:rPr>
              <a:t>été</a:t>
            </a:r>
            <a:r>
              <a:rPr lang="en-GB" sz="1050" dirty="0">
                <a:solidFill>
                  <a:prstClr val="black"/>
                </a:solidFill>
              </a:rPr>
              <a:t> </a:t>
            </a:r>
            <a:r>
              <a:rPr lang="en-GB" sz="1050" dirty="0" err="1">
                <a:solidFill>
                  <a:prstClr val="black"/>
                </a:solidFill>
              </a:rPr>
              <a:t>amené</a:t>
            </a:r>
            <a:r>
              <a:rPr lang="en-GB" sz="1050" dirty="0">
                <a:solidFill>
                  <a:prstClr val="black"/>
                </a:solidFill>
              </a:rPr>
              <a:t>, </a:t>
            </a:r>
            <a:r>
              <a:rPr lang="en-GB" sz="1050" dirty="0" err="1">
                <a:solidFill>
                  <a:prstClr val="black"/>
                </a:solidFill>
              </a:rPr>
              <a:t>à</a:t>
            </a:r>
            <a:r>
              <a:rPr lang="en-GB" sz="1050" dirty="0">
                <a:solidFill>
                  <a:prstClr val="black"/>
                </a:solidFill>
              </a:rPr>
              <a:t> nouveau </a:t>
            </a:r>
            <a:r>
              <a:rPr lang="en-GB" sz="1050" dirty="0" err="1">
                <a:solidFill>
                  <a:prstClr val="black"/>
                </a:solidFill>
              </a:rPr>
              <a:t>menotté</a:t>
            </a:r>
            <a:r>
              <a:rPr lang="en-GB" sz="1050" dirty="0">
                <a:solidFill>
                  <a:prstClr val="black"/>
                </a:solidFill>
              </a:rPr>
              <a:t>, </a:t>
            </a:r>
            <a:r>
              <a:rPr lang="en-GB" sz="1050" dirty="0" err="1">
                <a:solidFill>
                  <a:prstClr val="black"/>
                </a:solidFill>
              </a:rPr>
              <a:t>devant</a:t>
            </a:r>
            <a:r>
              <a:rPr lang="en-GB" sz="1050" dirty="0">
                <a:solidFill>
                  <a:prstClr val="black"/>
                </a:solidFill>
              </a:rPr>
              <a:t> le </a:t>
            </a:r>
            <a:r>
              <a:rPr lang="en-GB" sz="1050" dirty="0" err="1">
                <a:solidFill>
                  <a:prstClr val="black"/>
                </a:solidFill>
              </a:rPr>
              <a:t>juge</a:t>
            </a:r>
            <a:r>
              <a:rPr lang="en-GB" sz="1050" dirty="0">
                <a:solidFill>
                  <a:prstClr val="black"/>
                </a:solidFill>
              </a:rPr>
              <a:t>. Il a </a:t>
            </a:r>
            <a:r>
              <a:rPr lang="en-GB" sz="1050" dirty="0" err="1">
                <a:solidFill>
                  <a:prstClr val="black"/>
                </a:solidFill>
              </a:rPr>
              <a:t>gardé</a:t>
            </a:r>
            <a:r>
              <a:rPr lang="en-GB" sz="1050" dirty="0">
                <a:solidFill>
                  <a:prstClr val="black"/>
                </a:solidFill>
              </a:rPr>
              <a:t> </a:t>
            </a:r>
            <a:r>
              <a:rPr lang="en-GB" sz="1050" dirty="0" err="1">
                <a:solidFill>
                  <a:prstClr val="black"/>
                </a:solidFill>
              </a:rPr>
              <a:t>ses</a:t>
            </a:r>
            <a:r>
              <a:rPr lang="en-GB" sz="1050" dirty="0">
                <a:solidFill>
                  <a:prstClr val="black"/>
                </a:solidFill>
              </a:rPr>
              <a:t> </a:t>
            </a:r>
            <a:r>
              <a:rPr lang="en-GB" sz="1050" dirty="0" err="1">
                <a:solidFill>
                  <a:prstClr val="black"/>
                </a:solidFill>
              </a:rPr>
              <a:t>menottes</a:t>
            </a:r>
            <a:r>
              <a:rPr lang="en-GB" sz="1050" dirty="0">
                <a:solidFill>
                  <a:prstClr val="black"/>
                </a:solidFill>
              </a:rPr>
              <a:t> tout au long de </a:t>
            </a:r>
            <a:r>
              <a:rPr lang="en-GB" sz="1050" dirty="0" err="1">
                <a:solidFill>
                  <a:prstClr val="black"/>
                </a:solidFill>
              </a:rPr>
              <a:t>l'audience</a:t>
            </a:r>
            <a:r>
              <a:rPr lang="en-GB" sz="1050" dirty="0">
                <a:solidFill>
                  <a:prstClr val="black"/>
                </a:solidFill>
              </a:rPr>
              <a:t>. </a:t>
            </a:r>
            <a:r>
              <a:rPr lang="en-GB" sz="1050" dirty="0" err="1">
                <a:solidFill>
                  <a:prstClr val="black"/>
                </a:solidFill>
              </a:rPr>
              <a:t>Cette</a:t>
            </a:r>
            <a:r>
              <a:rPr lang="en-GB" sz="1050" dirty="0">
                <a:solidFill>
                  <a:prstClr val="black"/>
                </a:solidFill>
              </a:rPr>
              <a:t> </a:t>
            </a:r>
            <a:r>
              <a:rPr lang="en-GB" sz="1050" dirty="0" err="1">
                <a:solidFill>
                  <a:prstClr val="black"/>
                </a:solidFill>
              </a:rPr>
              <a:t>fois</a:t>
            </a:r>
            <a:r>
              <a:rPr lang="en-GB" sz="1050" dirty="0">
                <a:solidFill>
                  <a:prstClr val="black"/>
                </a:solidFill>
              </a:rPr>
              <a:t>-ci, un </a:t>
            </a:r>
            <a:r>
              <a:rPr lang="en-GB" sz="1050" dirty="0" err="1">
                <a:solidFill>
                  <a:prstClr val="black"/>
                </a:solidFill>
              </a:rPr>
              <a:t>interprète</a:t>
            </a:r>
            <a:r>
              <a:rPr lang="en-GB" sz="1050" dirty="0">
                <a:solidFill>
                  <a:prstClr val="black"/>
                </a:solidFill>
              </a:rPr>
              <a:t> </a:t>
            </a:r>
            <a:r>
              <a:rPr lang="en-GB" sz="1050" dirty="0" err="1">
                <a:solidFill>
                  <a:prstClr val="black"/>
                </a:solidFill>
              </a:rPr>
              <a:t>était</a:t>
            </a:r>
            <a:r>
              <a:rPr lang="en-GB" sz="1050" dirty="0">
                <a:solidFill>
                  <a:prstClr val="black"/>
                </a:solidFill>
              </a:rPr>
              <a:t> </a:t>
            </a:r>
            <a:r>
              <a:rPr lang="en-GB" sz="1050" dirty="0" err="1">
                <a:solidFill>
                  <a:prstClr val="black"/>
                </a:solidFill>
              </a:rPr>
              <a:t>présent</a:t>
            </a:r>
            <a:r>
              <a:rPr lang="en-GB" sz="1050" dirty="0">
                <a:solidFill>
                  <a:prstClr val="black"/>
                </a:solidFill>
              </a:rPr>
              <a:t> </a:t>
            </a:r>
            <a:r>
              <a:rPr lang="en-GB" sz="1050" dirty="0" err="1">
                <a:solidFill>
                  <a:prstClr val="black"/>
                </a:solidFill>
              </a:rPr>
              <a:t>mais</a:t>
            </a:r>
            <a:r>
              <a:rPr lang="en-GB" sz="1050" dirty="0">
                <a:solidFill>
                  <a:prstClr val="black"/>
                </a:solidFill>
              </a:rPr>
              <a:t> </a:t>
            </a:r>
            <a:r>
              <a:rPr lang="en-GB" sz="1050" dirty="0" err="1">
                <a:solidFill>
                  <a:prstClr val="black"/>
                </a:solidFill>
              </a:rPr>
              <a:t>l'avocat</a:t>
            </a:r>
            <a:r>
              <a:rPr lang="en-GB" sz="1050" dirty="0">
                <a:solidFill>
                  <a:prstClr val="black"/>
                </a:solidFill>
              </a:rPr>
              <a:t> </a:t>
            </a:r>
            <a:r>
              <a:rPr lang="en-GB" sz="1050" dirty="0" err="1">
                <a:solidFill>
                  <a:prstClr val="black"/>
                </a:solidFill>
              </a:rPr>
              <a:t>n'était</a:t>
            </a:r>
            <a:r>
              <a:rPr lang="en-GB" sz="1050" dirty="0">
                <a:solidFill>
                  <a:prstClr val="black"/>
                </a:solidFill>
              </a:rPr>
              <a:t> pas le </a:t>
            </a:r>
            <a:r>
              <a:rPr lang="en-GB" sz="1050" dirty="0" err="1">
                <a:solidFill>
                  <a:prstClr val="black"/>
                </a:solidFill>
              </a:rPr>
              <a:t>même</a:t>
            </a:r>
            <a:r>
              <a:rPr lang="en-GB" sz="1050" dirty="0">
                <a:solidFill>
                  <a:prstClr val="black"/>
                </a:solidFill>
              </a:rPr>
              <a:t> que la </a:t>
            </a:r>
            <a:r>
              <a:rPr lang="en-GB" sz="1050" dirty="0" err="1">
                <a:solidFill>
                  <a:prstClr val="black"/>
                </a:solidFill>
              </a:rPr>
              <a:t>veille</a:t>
            </a:r>
            <a:r>
              <a:rPr lang="en-GB" sz="1050" dirty="0">
                <a:solidFill>
                  <a:prstClr val="black"/>
                </a:solidFill>
              </a:rPr>
              <a:t> et il </a:t>
            </a:r>
            <a:r>
              <a:rPr lang="en-GB" sz="1050" dirty="0" err="1">
                <a:solidFill>
                  <a:prstClr val="black"/>
                </a:solidFill>
              </a:rPr>
              <a:t>n'a</a:t>
            </a:r>
            <a:r>
              <a:rPr lang="en-GB" sz="1050" dirty="0">
                <a:solidFill>
                  <a:prstClr val="black"/>
                </a:solidFill>
              </a:rPr>
              <a:t> pas </a:t>
            </a:r>
            <a:r>
              <a:rPr lang="en-GB" sz="1050" dirty="0" err="1">
                <a:solidFill>
                  <a:prstClr val="black"/>
                </a:solidFill>
              </a:rPr>
              <a:t>eu</a:t>
            </a:r>
            <a:r>
              <a:rPr lang="en-GB" sz="1050" dirty="0">
                <a:solidFill>
                  <a:prstClr val="black"/>
                </a:solidFill>
              </a:rPr>
              <a:t> plus de 10 minutes pour </a:t>
            </a:r>
            <a:r>
              <a:rPr lang="en-GB" sz="1050" dirty="0" err="1">
                <a:solidFill>
                  <a:prstClr val="black"/>
                </a:solidFill>
              </a:rPr>
              <a:t>parler</a:t>
            </a:r>
            <a:r>
              <a:rPr lang="en-GB" sz="1050" dirty="0">
                <a:solidFill>
                  <a:prstClr val="black"/>
                </a:solidFill>
              </a:rPr>
              <a:t> </a:t>
            </a:r>
            <a:r>
              <a:rPr lang="en-GB" sz="1050" dirty="0" err="1">
                <a:solidFill>
                  <a:prstClr val="black"/>
                </a:solidFill>
              </a:rPr>
              <a:t>à</a:t>
            </a:r>
            <a:r>
              <a:rPr lang="en-GB" sz="1050" dirty="0">
                <a:solidFill>
                  <a:prstClr val="black"/>
                </a:solidFill>
              </a:rPr>
              <a:t> Adam </a:t>
            </a:r>
            <a:r>
              <a:rPr lang="en-GB" sz="1050" dirty="0" err="1">
                <a:solidFill>
                  <a:prstClr val="black"/>
                </a:solidFill>
              </a:rPr>
              <a:t>avant</a:t>
            </a:r>
            <a:r>
              <a:rPr lang="en-GB" sz="1050" dirty="0">
                <a:solidFill>
                  <a:prstClr val="black"/>
                </a:solidFill>
              </a:rPr>
              <a:t> </a:t>
            </a:r>
            <a:r>
              <a:rPr lang="en-GB" sz="1050" dirty="0" err="1">
                <a:solidFill>
                  <a:prstClr val="black"/>
                </a:solidFill>
              </a:rPr>
              <a:t>l'audience</a:t>
            </a:r>
            <a:r>
              <a:rPr lang="en-GB" sz="1050" dirty="0">
                <a:solidFill>
                  <a:prstClr val="black"/>
                </a:solidFill>
              </a:rPr>
              <a:t>. </a:t>
            </a:r>
          </a:p>
          <a:p>
            <a:endParaRPr lang="en-GB" sz="1050" dirty="0">
              <a:solidFill>
                <a:prstClr val="black"/>
              </a:solidFill>
            </a:endParaRPr>
          </a:p>
          <a:p>
            <a:r>
              <a:rPr lang="en-GB" sz="1050" dirty="0">
                <a:solidFill>
                  <a:prstClr val="black"/>
                </a:solidFill>
              </a:rPr>
              <a:t>Dans la salle </a:t>
            </a:r>
            <a:r>
              <a:rPr lang="en-GB" sz="1050" dirty="0" err="1">
                <a:solidFill>
                  <a:prstClr val="black"/>
                </a:solidFill>
              </a:rPr>
              <a:t>d'audience</a:t>
            </a:r>
            <a:r>
              <a:rPr lang="en-GB" sz="1050" dirty="0">
                <a:solidFill>
                  <a:prstClr val="black"/>
                </a:solidFill>
              </a:rPr>
              <a:t> se </a:t>
            </a:r>
            <a:r>
              <a:rPr lang="en-GB" sz="1050" dirty="0" err="1">
                <a:solidFill>
                  <a:prstClr val="black"/>
                </a:solidFill>
              </a:rPr>
              <a:t>trouvaient</a:t>
            </a:r>
            <a:r>
              <a:rPr lang="en-GB" sz="1050" dirty="0">
                <a:solidFill>
                  <a:prstClr val="black"/>
                </a:solidFill>
              </a:rPr>
              <a:t> deux </a:t>
            </a:r>
            <a:r>
              <a:rPr lang="en-GB" sz="1050" dirty="0" err="1">
                <a:solidFill>
                  <a:prstClr val="black"/>
                </a:solidFill>
              </a:rPr>
              <a:t>officiers</a:t>
            </a:r>
            <a:r>
              <a:rPr lang="en-GB" sz="1050" dirty="0">
                <a:solidFill>
                  <a:prstClr val="black"/>
                </a:solidFill>
              </a:rPr>
              <a:t> de police du poste de police, </a:t>
            </a:r>
            <a:r>
              <a:rPr lang="en-GB" sz="1050" dirty="0" err="1">
                <a:solidFill>
                  <a:prstClr val="black"/>
                </a:solidFill>
              </a:rPr>
              <a:t>l'interprète</a:t>
            </a:r>
            <a:r>
              <a:rPr lang="en-GB" sz="1050" dirty="0">
                <a:solidFill>
                  <a:prstClr val="black"/>
                </a:solidFill>
              </a:rPr>
              <a:t>, le procureur, le </a:t>
            </a:r>
            <a:r>
              <a:rPr lang="en-GB" sz="1050" dirty="0" err="1">
                <a:solidFill>
                  <a:prstClr val="black"/>
                </a:solidFill>
              </a:rPr>
              <a:t>juge</a:t>
            </a:r>
            <a:r>
              <a:rPr lang="en-GB" sz="1050" dirty="0">
                <a:solidFill>
                  <a:prstClr val="black"/>
                </a:solidFill>
              </a:rPr>
              <a:t>, Adam et son avocat. Pendant </a:t>
            </a:r>
            <a:r>
              <a:rPr lang="en-GB" sz="1050" dirty="0" err="1">
                <a:solidFill>
                  <a:prstClr val="black"/>
                </a:solidFill>
              </a:rPr>
              <a:t>l'audience</a:t>
            </a:r>
            <a:r>
              <a:rPr lang="en-GB" sz="1050" dirty="0">
                <a:solidFill>
                  <a:prstClr val="black"/>
                </a:solidFill>
              </a:rPr>
              <a:t>, le </a:t>
            </a:r>
            <a:r>
              <a:rPr lang="en-GB" sz="1050" dirty="0" err="1">
                <a:solidFill>
                  <a:prstClr val="black"/>
                </a:solidFill>
              </a:rPr>
              <a:t>juge</a:t>
            </a:r>
            <a:r>
              <a:rPr lang="en-GB" sz="1050" dirty="0">
                <a:solidFill>
                  <a:prstClr val="black"/>
                </a:solidFill>
              </a:rPr>
              <a:t> a </a:t>
            </a:r>
            <a:r>
              <a:rPr lang="en-GB" sz="1050" dirty="0" err="1">
                <a:solidFill>
                  <a:prstClr val="black"/>
                </a:solidFill>
              </a:rPr>
              <a:t>donné</a:t>
            </a:r>
            <a:r>
              <a:rPr lang="en-GB" sz="1050" dirty="0">
                <a:solidFill>
                  <a:prstClr val="black"/>
                </a:solidFill>
              </a:rPr>
              <a:t> la parole </a:t>
            </a:r>
            <a:r>
              <a:rPr lang="en-GB" sz="1050" dirty="0" err="1">
                <a:solidFill>
                  <a:prstClr val="black"/>
                </a:solidFill>
              </a:rPr>
              <a:t>à</a:t>
            </a:r>
            <a:r>
              <a:rPr lang="en-GB" sz="1050" dirty="0">
                <a:solidFill>
                  <a:prstClr val="black"/>
                </a:solidFill>
              </a:rPr>
              <a:t> Adam qui a </a:t>
            </a:r>
            <a:r>
              <a:rPr lang="en-GB" sz="1050" dirty="0" err="1">
                <a:solidFill>
                  <a:prstClr val="black"/>
                </a:solidFill>
              </a:rPr>
              <a:t>décidé</a:t>
            </a:r>
            <a:r>
              <a:rPr lang="en-GB" sz="1050" dirty="0">
                <a:solidFill>
                  <a:prstClr val="black"/>
                </a:solidFill>
              </a:rPr>
              <a:t> de </a:t>
            </a:r>
            <a:r>
              <a:rPr lang="en-GB" sz="1050" dirty="0" err="1">
                <a:solidFill>
                  <a:prstClr val="black"/>
                </a:solidFill>
              </a:rPr>
              <a:t>s'exprimer</a:t>
            </a:r>
            <a:r>
              <a:rPr lang="en-GB" sz="1050" dirty="0">
                <a:solidFill>
                  <a:prstClr val="black"/>
                </a:solidFill>
              </a:rPr>
              <a:t> </a:t>
            </a:r>
            <a:r>
              <a:rPr lang="en-GB" sz="1050" dirty="0" err="1">
                <a:solidFill>
                  <a:prstClr val="black"/>
                </a:solidFill>
              </a:rPr>
              <a:t>en</a:t>
            </a:r>
            <a:r>
              <a:rPr lang="en-GB" sz="1050" dirty="0">
                <a:solidFill>
                  <a:prstClr val="black"/>
                </a:solidFill>
              </a:rPr>
              <a:t> </a:t>
            </a:r>
            <a:r>
              <a:rPr lang="en-GB" sz="1050" dirty="0" err="1">
                <a:solidFill>
                  <a:prstClr val="black"/>
                </a:solidFill>
              </a:rPr>
              <a:t>français</a:t>
            </a:r>
            <a:r>
              <a:rPr lang="en-GB" sz="1050" dirty="0">
                <a:solidFill>
                  <a:prstClr val="black"/>
                </a:solidFill>
              </a:rPr>
              <a:t> pour </a:t>
            </a:r>
            <a:r>
              <a:rPr lang="en-GB" sz="1050" dirty="0" err="1">
                <a:solidFill>
                  <a:prstClr val="black"/>
                </a:solidFill>
              </a:rPr>
              <a:t>montrer</a:t>
            </a:r>
            <a:r>
              <a:rPr lang="en-GB" sz="1050" dirty="0">
                <a:solidFill>
                  <a:prstClr val="black"/>
                </a:solidFill>
              </a:rPr>
              <a:t> </a:t>
            </a:r>
            <a:r>
              <a:rPr lang="en-GB" sz="1050" dirty="0" err="1">
                <a:solidFill>
                  <a:prstClr val="black"/>
                </a:solidFill>
              </a:rPr>
              <a:t>sa</a:t>
            </a:r>
            <a:r>
              <a:rPr lang="en-GB" sz="1050" dirty="0">
                <a:solidFill>
                  <a:prstClr val="black"/>
                </a:solidFill>
              </a:rPr>
              <a:t> bonne </a:t>
            </a:r>
            <a:r>
              <a:rPr lang="en-GB" sz="1050" dirty="0" err="1">
                <a:solidFill>
                  <a:prstClr val="black"/>
                </a:solidFill>
              </a:rPr>
              <a:t>volonté</a:t>
            </a:r>
            <a:r>
              <a:rPr lang="en-GB" sz="1050" dirty="0">
                <a:solidFill>
                  <a:prstClr val="black"/>
                </a:solidFill>
              </a:rPr>
              <a:t>. Le </a:t>
            </a:r>
            <a:r>
              <a:rPr lang="en-GB" sz="1050" dirty="0" err="1">
                <a:solidFill>
                  <a:prstClr val="black"/>
                </a:solidFill>
              </a:rPr>
              <a:t>juge</a:t>
            </a:r>
            <a:r>
              <a:rPr lang="en-GB" sz="1050" dirty="0">
                <a:solidFill>
                  <a:prstClr val="black"/>
                </a:solidFill>
              </a:rPr>
              <a:t> a </a:t>
            </a:r>
            <a:r>
              <a:rPr lang="en-GB" sz="1050" dirty="0" err="1">
                <a:solidFill>
                  <a:prstClr val="black"/>
                </a:solidFill>
              </a:rPr>
              <a:t>ordonné</a:t>
            </a:r>
            <a:r>
              <a:rPr lang="en-GB" sz="1050" dirty="0">
                <a:solidFill>
                  <a:prstClr val="black"/>
                </a:solidFill>
              </a:rPr>
              <a:t> le placement </a:t>
            </a:r>
            <a:r>
              <a:rPr lang="en-GB" sz="1050" dirty="0" err="1">
                <a:solidFill>
                  <a:prstClr val="black"/>
                </a:solidFill>
              </a:rPr>
              <a:t>d'Adam</a:t>
            </a:r>
            <a:r>
              <a:rPr lang="en-GB" sz="1050" dirty="0">
                <a:solidFill>
                  <a:prstClr val="black"/>
                </a:solidFill>
              </a:rPr>
              <a:t> </a:t>
            </a:r>
            <a:r>
              <a:rPr lang="en-GB" sz="1050" dirty="0" err="1">
                <a:solidFill>
                  <a:prstClr val="black"/>
                </a:solidFill>
              </a:rPr>
              <a:t>en</a:t>
            </a:r>
            <a:r>
              <a:rPr lang="en-GB" sz="1050" dirty="0">
                <a:solidFill>
                  <a:prstClr val="black"/>
                </a:solidFill>
              </a:rPr>
              <a:t> </a:t>
            </a:r>
            <a:r>
              <a:rPr lang="en-GB" sz="1050" dirty="0" err="1">
                <a:solidFill>
                  <a:prstClr val="black"/>
                </a:solidFill>
              </a:rPr>
              <a:t>détention</a:t>
            </a:r>
            <a:r>
              <a:rPr lang="en-GB" sz="1050" dirty="0">
                <a:solidFill>
                  <a:prstClr val="black"/>
                </a:solidFill>
              </a:rPr>
              <a:t> </a:t>
            </a:r>
            <a:r>
              <a:rPr lang="en-GB" sz="1050" dirty="0" err="1">
                <a:solidFill>
                  <a:prstClr val="black"/>
                </a:solidFill>
              </a:rPr>
              <a:t>provisoire</a:t>
            </a:r>
            <a:r>
              <a:rPr lang="en-GB" sz="1050" dirty="0">
                <a:solidFill>
                  <a:prstClr val="black"/>
                </a:solidFill>
              </a:rPr>
              <a:t>, </a:t>
            </a:r>
            <a:r>
              <a:rPr lang="en-GB" sz="1050" dirty="0" err="1">
                <a:solidFill>
                  <a:prstClr val="black"/>
                </a:solidFill>
              </a:rPr>
              <a:t>alors</a:t>
            </a:r>
            <a:r>
              <a:rPr lang="en-GB" sz="1050" dirty="0">
                <a:solidFill>
                  <a:prstClr val="black"/>
                </a:solidFill>
              </a:rPr>
              <a:t> que </a:t>
            </a:r>
            <a:r>
              <a:rPr lang="en-GB" sz="1050" dirty="0" err="1">
                <a:solidFill>
                  <a:prstClr val="black"/>
                </a:solidFill>
              </a:rPr>
              <a:t>l'avocat</a:t>
            </a:r>
            <a:r>
              <a:rPr lang="en-GB" sz="1050" dirty="0">
                <a:solidFill>
                  <a:prstClr val="black"/>
                </a:solidFill>
              </a:rPr>
              <a:t> </a:t>
            </a:r>
            <a:r>
              <a:rPr lang="en-GB" sz="1050" dirty="0" err="1">
                <a:solidFill>
                  <a:prstClr val="black"/>
                </a:solidFill>
              </a:rPr>
              <a:t>avait</a:t>
            </a:r>
            <a:r>
              <a:rPr lang="en-GB" sz="1050" dirty="0">
                <a:solidFill>
                  <a:prstClr val="black"/>
                </a:solidFill>
              </a:rPr>
              <a:t> </a:t>
            </a:r>
            <a:r>
              <a:rPr lang="en-GB" sz="1050" dirty="0" err="1">
                <a:solidFill>
                  <a:prstClr val="black"/>
                </a:solidFill>
              </a:rPr>
              <a:t>souligné</a:t>
            </a:r>
            <a:r>
              <a:rPr lang="en-GB" sz="1050" dirty="0">
                <a:solidFill>
                  <a:prstClr val="black"/>
                </a:solidFill>
              </a:rPr>
              <a:t> </a:t>
            </a:r>
            <a:r>
              <a:rPr lang="en-GB" sz="1050" dirty="0" err="1">
                <a:solidFill>
                  <a:prstClr val="black"/>
                </a:solidFill>
              </a:rPr>
              <a:t>qu'il</a:t>
            </a:r>
            <a:r>
              <a:rPr lang="en-GB" sz="1050" dirty="0">
                <a:solidFill>
                  <a:prstClr val="black"/>
                </a:solidFill>
              </a:rPr>
              <a:t> </a:t>
            </a:r>
            <a:r>
              <a:rPr lang="en-GB" sz="1050" dirty="0" err="1">
                <a:solidFill>
                  <a:prstClr val="black"/>
                </a:solidFill>
              </a:rPr>
              <a:t>vivait</a:t>
            </a:r>
            <a:r>
              <a:rPr lang="en-GB" sz="1050" dirty="0">
                <a:solidFill>
                  <a:prstClr val="black"/>
                </a:solidFill>
              </a:rPr>
              <a:t> avec </a:t>
            </a:r>
            <a:r>
              <a:rPr lang="en-GB" sz="1050" dirty="0" err="1">
                <a:solidFill>
                  <a:prstClr val="black"/>
                </a:solidFill>
              </a:rPr>
              <a:t>sa</a:t>
            </a:r>
            <a:r>
              <a:rPr lang="en-GB" sz="1050" dirty="0">
                <a:solidFill>
                  <a:prstClr val="black"/>
                </a:solidFill>
              </a:rPr>
              <a:t> </a:t>
            </a:r>
            <a:r>
              <a:rPr lang="en-GB" sz="1050" dirty="0" err="1">
                <a:solidFill>
                  <a:prstClr val="black"/>
                </a:solidFill>
              </a:rPr>
              <a:t>mère</a:t>
            </a:r>
            <a:r>
              <a:rPr lang="en-GB" sz="1050" dirty="0">
                <a:solidFill>
                  <a:prstClr val="black"/>
                </a:solidFill>
              </a:rPr>
              <a:t> et </a:t>
            </a:r>
            <a:r>
              <a:rPr lang="en-GB" sz="1050" dirty="0" err="1">
                <a:solidFill>
                  <a:prstClr val="black"/>
                </a:solidFill>
              </a:rPr>
              <a:t>n'avait</a:t>
            </a:r>
            <a:r>
              <a:rPr lang="en-GB" sz="1050" dirty="0">
                <a:solidFill>
                  <a:prstClr val="black"/>
                </a:solidFill>
              </a:rPr>
              <a:t> pas </a:t>
            </a:r>
            <a:r>
              <a:rPr lang="en-GB" sz="1050" dirty="0" err="1">
                <a:solidFill>
                  <a:prstClr val="black"/>
                </a:solidFill>
              </a:rPr>
              <a:t>d'antécédents</a:t>
            </a:r>
            <a:r>
              <a:rPr lang="en-GB" sz="1050" dirty="0">
                <a:solidFill>
                  <a:prstClr val="black"/>
                </a:solidFill>
              </a:rPr>
              <a:t> </a:t>
            </a:r>
            <a:r>
              <a:rPr lang="en-GB" sz="1050" dirty="0" err="1">
                <a:solidFill>
                  <a:prstClr val="black"/>
                </a:solidFill>
              </a:rPr>
              <a:t>judiciaires</a:t>
            </a:r>
            <a:r>
              <a:rPr lang="en-GB" sz="1050" dirty="0">
                <a:solidFill>
                  <a:prstClr val="black"/>
                </a:solidFill>
              </a:rPr>
              <a:t>. </a:t>
            </a:r>
            <a:r>
              <a:rPr lang="en-GB" sz="1050" dirty="0" err="1">
                <a:solidFill>
                  <a:prstClr val="black"/>
                </a:solidFill>
              </a:rPr>
              <a:t>L'avocat</a:t>
            </a:r>
            <a:r>
              <a:rPr lang="en-GB" sz="1050" dirty="0">
                <a:solidFill>
                  <a:prstClr val="black"/>
                </a:solidFill>
              </a:rPr>
              <a:t> a </a:t>
            </a:r>
            <a:r>
              <a:rPr lang="en-GB" sz="1050" dirty="0" err="1">
                <a:solidFill>
                  <a:prstClr val="black"/>
                </a:solidFill>
              </a:rPr>
              <a:t>contesté</a:t>
            </a:r>
            <a:r>
              <a:rPr lang="en-GB" sz="1050" dirty="0">
                <a:solidFill>
                  <a:prstClr val="black"/>
                </a:solidFill>
              </a:rPr>
              <a:t> </a:t>
            </a:r>
            <a:r>
              <a:rPr lang="en-GB" sz="1050" dirty="0" err="1">
                <a:solidFill>
                  <a:prstClr val="black"/>
                </a:solidFill>
              </a:rPr>
              <a:t>l'absence</a:t>
            </a:r>
            <a:r>
              <a:rPr lang="en-GB" sz="1050" dirty="0">
                <a:solidFill>
                  <a:prstClr val="black"/>
                </a:solidFill>
              </a:rPr>
              <a:t> </a:t>
            </a:r>
            <a:r>
              <a:rPr lang="en-GB" sz="1050" dirty="0" err="1">
                <a:solidFill>
                  <a:prstClr val="black"/>
                </a:solidFill>
              </a:rPr>
              <a:t>d'interprète</a:t>
            </a:r>
            <a:r>
              <a:rPr lang="en-GB" sz="1050" dirty="0">
                <a:solidFill>
                  <a:prstClr val="black"/>
                </a:solidFill>
              </a:rPr>
              <a:t> </a:t>
            </a:r>
            <a:r>
              <a:rPr lang="en-GB" sz="1050" dirty="0" err="1">
                <a:solidFill>
                  <a:prstClr val="black"/>
                </a:solidFill>
              </a:rPr>
              <a:t>lors</a:t>
            </a:r>
            <a:r>
              <a:rPr lang="en-GB" sz="1050" dirty="0">
                <a:solidFill>
                  <a:prstClr val="black"/>
                </a:solidFill>
              </a:rPr>
              <a:t> de </a:t>
            </a:r>
            <a:r>
              <a:rPr lang="en-GB" sz="1050" dirty="0" err="1">
                <a:solidFill>
                  <a:prstClr val="black"/>
                </a:solidFill>
              </a:rPr>
              <a:t>l'audition</a:t>
            </a:r>
            <a:r>
              <a:rPr lang="en-GB" sz="1050" dirty="0">
                <a:solidFill>
                  <a:prstClr val="black"/>
                </a:solidFill>
              </a:rPr>
              <a:t> </a:t>
            </a:r>
            <a:r>
              <a:rPr lang="en-GB" sz="1050" dirty="0" err="1">
                <a:solidFill>
                  <a:prstClr val="black"/>
                </a:solidFill>
              </a:rPr>
              <a:t>d'Adam</a:t>
            </a:r>
            <a:r>
              <a:rPr lang="en-GB" sz="1050" dirty="0">
                <a:solidFill>
                  <a:prstClr val="black"/>
                </a:solidFill>
              </a:rPr>
              <a:t> par la police, </a:t>
            </a:r>
            <a:r>
              <a:rPr lang="en-GB" sz="1050" dirty="0" err="1">
                <a:solidFill>
                  <a:prstClr val="black"/>
                </a:solidFill>
              </a:rPr>
              <a:t>mais</a:t>
            </a:r>
            <a:r>
              <a:rPr lang="en-GB" sz="1050" dirty="0">
                <a:solidFill>
                  <a:prstClr val="black"/>
                </a:solidFill>
              </a:rPr>
              <a:t> le </a:t>
            </a:r>
            <a:r>
              <a:rPr lang="en-GB" sz="1050" dirty="0" err="1">
                <a:solidFill>
                  <a:prstClr val="black"/>
                </a:solidFill>
              </a:rPr>
              <a:t>juge</a:t>
            </a:r>
            <a:r>
              <a:rPr lang="en-GB" sz="1050" dirty="0">
                <a:solidFill>
                  <a:prstClr val="black"/>
                </a:solidFill>
              </a:rPr>
              <a:t> </a:t>
            </a:r>
            <a:r>
              <a:rPr lang="en-GB" sz="1050" dirty="0" err="1">
                <a:solidFill>
                  <a:prstClr val="black"/>
                </a:solidFill>
              </a:rPr>
              <a:t>n'a</a:t>
            </a:r>
            <a:r>
              <a:rPr lang="en-GB" sz="1050" dirty="0">
                <a:solidFill>
                  <a:prstClr val="black"/>
                </a:solidFill>
              </a:rPr>
              <a:t> pas </a:t>
            </a:r>
            <a:r>
              <a:rPr lang="en-GB" sz="1050" dirty="0" err="1">
                <a:solidFill>
                  <a:prstClr val="black"/>
                </a:solidFill>
              </a:rPr>
              <a:t>jugé</a:t>
            </a:r>
            <a:r>
              <a:rPr lang="en-GB" sz="1050" dirty="0">
                <a:solidFill>
                  <a:prstClr val="black"/>
                </a:solidFill>
              </a:rPr>
              <a:t> </a:t>
            </a:r>
            <a:r>
              <a:rPr lang="en-GB" sz="1050" dirty="0" err="1">
                <a:solidFill>
                  <a:prstClr val="black"/>
                </a:solidFill>
              </a:rPr>
              <a:t>cette</a:t>
            </a:r>
            <a:r>
              <a:rPr lang="en-GB" sz="1050" dirty="0">
                <a:solidFill>
                  <a:prstClr val="black"/>
                </a:solidFill>
              </a:rPr>
              <a:t> contestation </a:t>
            </a:r>
            <a:r>
              <a:rPr lang="en-GB" sz="1050" dirty="0" err="1">
                <a:solidFill>
                  <a:prstClr val="black"/>
                </a:solidFill>
              </a:rPr>
              <a:t>importante</a:t>
            </a:r>
            <a:r>
              <a:rPr lang="en-GB" sz="1050" dirty="0">
                <a:solidFill>
                  <a:prstClr val="black"/>
                </a:solidFill>
              </a:rPr>
              <a:t> car Adam </a:t>
            </a:r>
            <a:r>
              <a:rPr lang="en-GB" sz="1050" dirty="0" err="1">
                <a:solidFill>
                  <a:prstClr val="black"/>
                </a:solidFill>
              </a:rPr>
              <a:t>semblait</a:t>
            </a:r>
            <a:r>
              <a:rPr lang="en-GB" sz="1050" dirty="0">
                <a:solidFill>
                  <a:prstClr val="black"/>
                </a:solidFill>
              </a:rPr>
              <a:t> </a:t>
            </a:r>
            <a:r>
              <a:rPr lang="en-GB" sz="1050" dirty="0" err="1">
                <a:solidFill>
                  <a:prstClr val="black"/>
                </a:solidFill>
              </a:rPr>
              <a:t>parler</a:t>
            </a:r>
            <a:r>
              <a:rPr lang="en-GB" sz="1050" dirty="0">
                <a:solidFill>
                  <a:prstClr val="black"/>
                </a:solidFill>
              </a:rPr>
              <a:t> </a:t>
            </a:r>
            <a:r>
              <a:rPr lang="en-GB" sz="1050" dirty="0" err="1">
                <a:solidFill>
                  <a:prstClr val="black"/>
                </a:solidFill>
              </a:rPr>
              <a:t>français</a:t>
            </a:r>
            <a:r>
              <a:rPr lang="en-GB" sz="1050" dirty="0">
                <a:solidFill>
                  <a:prstClr val="black"/>
                </a:solidFill>
              </a:rPr>
              <a:t>. Le </a:t>
            </a:r>
            <a:r>
              <a:rPr lang="en-GB" sz="1050" dirty="0" err="1">
                <a:solidFill>
                  <a:prstClr val="black"/>
                </a:solidFill>
              </a:rPr>
              <a:t>juge</a:t>
            </a:r>
            <a:r>
              <a:rPr lang="en-GB" sz="1050" dirty="0">
                <a:solidFill>
                  <a:prstClr val="black"/>
                </a:solidFill>
              </a:rPr>
              <a:t> a </a:t>
            </a:r>
            <a:r>
              <a:rPr lang="en-GB" sz="1050" dirty="0" err="1">
                <a:solidFill>
                  <a:prstClr val="black"/>
                </a:solidFill>
              </a:rPr>
              <a:t>même</a:t>
            </a:r>
            <a:r>
              <a:rPr lang="en-GB" sz="1050" dirty="0">
                <a:solidFill>
                  <a:prstClr val="black"/>
                </a:solidFill>
              </a:rPr>
              <a:t> </a:t>
            </a:r>
            <a:r>
              <a:rPr lang="en-GB" sz="1050" dirty="0" err="1">
                <a:solidFill>
                  <a:prstClr val="black"/>
                </a:solidFill>
              </a:rPr>
              <a:t>demandé</a:t>
            </a:r>
            <a:r>
              <a:rPr lang="en-GB" sz="1050" dirty="0">
                <a:solidFill>
                  <a:prstClr val="black"/>
                </a:solidFill>
              </a:rPr>
              <a:t> </a:t>
            </a:r>
            <a:r>
              <a:rPr lang="en-GB" sz="1050" dirty="0" err="1">
                <a:solidFill>
                  <a:prstClr val="black"/>
                </a:solidFill>
              </a:rPr>
              <a:t>à</a:t>
            </a:r>
            <a:r>
              <a:rPr lang="en-GB" sz="1050" dirty="0">
                <a:solidFill>
                  <a:prstClr val="black"/>
                </a:solidFill>
              </a:rPr>
              <a:t> </a:t>
            </a:r>
            <a:r>
              <a:rPr lang="en-GB" sz="1050" dirty="0" err="1">
                <a:solidFill>
                  <a:prstClr val="black"/>
                </a:solidFill>
              </a:rPr>
              <a:t>Adama</a:t>
            </a:r>
            <a:r>
              <a:rPr lang="en-GB" sz="1050" dirty="0">
                <a:solidFill>
                  <a:prstClr val="black"/>
                </a:solidFill>
              </a:rPr>
              <a:t> : " Tu vas </a:t>
            </a:r>
            <a:r>
              <a:rPr lang="en-GB" sz="1050" dirty="0" err="1">
                <a:solidFill>
                  <a:prstClr val="black"/>
                </a:solidFill>
              </a:rPr>
              <a:t>à</a:t>
            </a:r>
            <a:r>
              <a:rPr lang="en-GB" sz="1050" dirty="0">
                <a:solidFill>
                  <a:prstClr val="black"/>
                </a:solidFill>
              </a:rPr>
              <a:t> </a:t>
            </a:r>
            <a:r>
              <a:rPr lang="en-GB" sz="1050" dirty="0" err="1">
                <a:solidFill>
                  <a:prstClr val="black"/>
                </a:solidFill>
              </a:rPr>
              <a:t>l'école</a:t>
            </a:r>
            <a:r>
              <a:rPr lang="en-GB" sz="1050" dirty="0">
                <a:solidFill>
                  <a:prstClr val="black"/>
                </a:solidFill>
              </a:rPr>
              <a:t> Adam, </a:t>
            </a:r>
            <a:r>
              <a:rPr lang="en-GB" sz="1050" dirty="0" err="1">
                <a:solidFill>
                  <a:prstClr val="black"/>
                </a:solidFill>
              </a:rPr>
              <a:t>tu</a:t>
            </a:r>
            <a:r>
              <a:rPr lang="en-GB" sz="1050" dirty="0">
                <a:solidFill>
                  <a:prstClr val="black"/>
                </a:solidFill>
              </a:rPr>
              <a:t> parles </a:t>
            </a:r>
            <a:r>
              <a:rPr lang="en-GB" sz="1050" dirty="0" err="1">
                <a:solidFill>
                  <a:prstClr val="black"/>
                </a:solidFill>
              </a:rPr>
              <a:t>notre</a:t>
            </a:r>
            <a:r>
              <a:rPr lang="en-GB" sz="1050" dirty="0">
                <a:solidFill>
                  <a:prstClr val="black"/>
                </a:solidFill>
              </a:rPr>
              <a:t> langue, non ? ", </a:t>
            </a:r>
            <a:r>
              <a:rPr lang="en-GB" sz="1050" dirty="0" err="1">
                <a:solidFill>
                  <a:prstClr val="black"/>
                </a:solidFill>
              </a:rPr>
              <a:t>ce</a:t>
            </a:r>
            <a:r>
              <a:rPr lang="en-GB" sz="1050" dirty="0">
                <a:solidFill>
                  <a:prstClr val="black"/>
                </a:solidFill>
              </a:rPr>
              <a:t> </a:t>
            </a:r>
            <a:r>
              <a:rPr lang="en-GB" sz="1050" dirty="0" err="1">
                <a:solidFill>
                  <a:prstClr val="black"/>
                </a:solidFill>
              </a:rPr>
              <a:t>à</a:t>
            </a:r>
            <a:r>
              <a:rPr lang="en-GB" sz="1050" dirty="0">
                <a:solidFill>
                  <a:prstClr val="black"/>
                </a:solidFill>
              </a:rPr>
              <a:t> quoi Adam a </a:t>
            </a:r>
            <a:r>
              <a:rPr lang="en-GB" sz="1050" dirty="0" err="1">
                <a:solidFill>
                  <a:prstClr val="black"/>
                </a:solidFill>
              </a:rPr>
              <a:t>répondu</a:t>
            </a:r>
            <a:r>
              <a:rPr lang="en-GB" sz="1050" dirty="0">
                <a:solidFill>
                  <a:prstClr val="black"/>
                </a:solidFill>
              </a:rPr>
              <a:t> " </a:t>
            </a:r>
            <a:r>
              <a:rPr lang="en-GB" sz="1050" dirty="0" err="1">
                <a:solidFill>
                  <a:prstClr val="black"/>
                </a:solidFill>
              </a:rPr>
              <a:t>Oui</a:t>
            </a:r>
            <a:r>
              <a:rPr lang="en-GB" sz="1050" dirty="0">
                <a:solidFill>
                  <a:prstClr val="black"/>
                </a:solidFill>
              </a:rPr>
              <a:t>, </a:t>
            </a:r>
            <a:r>
              <a:rPr lang="en-GB" sz="1050" dirty="0" err="1">
                <a:solidFill>
                  <a:prstClr val="black"/>
                </a:solidFill>
              </a:rPr>
              <a:t>oui</a:t>
            </a:r>
            <a:r>
              <a:rPr lang="en-GB" sz="1050" dirty="0">
                <a:solidFill>
                  <a:prstClr val="black"/>
                </a:solidFill>
              </a:rPr>
              <a:t> " pour ne pas le </a:t>
            </a:r>
            <a:r>
              <a:rPr lang="en-GB" sz="1050" dirty="0" err="1">
                <a:solidFill>
                  <a:prstClr val="black"/>
                </a:solidFill>
              </a:rPr>
              <a:t>contrarier</a:t>
            </a:r>
            <a:r>
              <a:rPr lang="en-GB" sz="1050" dirty="0">
                <a:solidFill>
                  <a:prstClr val="black"/>
                </a:solidFill>
              </a:rPr>
              <a:t>.</a:t>
            </a:r>
          </a:p>
          <a:p>
            <a:endParaRPr lang="en-GB" sz="1050" dirty="0">
              <a:solidFill>
                <a:prstClr val="black"/>
              </a:solidFill>
            </a:endParaRPr>
          </a:p>
          <a:p>
            <a:r>
              <a:rPr lang="en-GB" sz="1050" dirty="0">
                <a:solidFill>
                  <a:prstClr val="black"/>
                </a:solidFill>
              </a:rPr>
              <a:t>Adam </a:t>
            </a:r>
            <a:r>
              <a:rPr lang="en-GB" sz="1050" dirty="0" err="1">
                <a:solidFill>
                  <a:prstClr val="black"/>
                </a:solidFill>
              </a:rPr>
              <a:t>n'a</a:t>
            </a:r>
            <a:r>
              <a:rPr lang="en-GB" sz="1050" dirty="0">
                <a:solidFill>
                  <a:prstClr val="black"/>
                </a:solidFill>
              </a:rPr>
              <a:t> pas bien </a:t>
            </a:r>
            <a:r>
              <a:rPr lang="en-GB" sz="1050" dirty="0" err="1">
                <a:solidFill>
                  <a:prstClr val="black"/>
                </a:solidFill>
              </a:rPr>
              <a:t>compris</a:t>
            </a:r>
            <a:r>
              <a:rPr lang="en-GB" sz="1050" dirty="0">
                <a:solidFill>
                  <a:prstClr val="black"/>
                </a:solidFill>
              </a:rPr>
              <a:t> </a:t>
            </a:r>
            <a:r>
              <a:rPr lang="en-GB" sz="1050" dirty="0" err="1">
                <a:solidFill>
                  <a:prstClr val="black"/>
                </a:solidFill>
              </a:rPr>
              <a:t>ce</a:t>
            </a:r>
            <a:r>
              <a:rPr lang="en-GB" sz="1050" dirty="0">
                <a:solidFill>
                  <a:prstClr val="black"/>
                </a:solidFill>
              </a:rPr>
              <a:t> qui </a:t>
            </a:r>
            <a:r>
              <a:rPr lang="en-GB" sz="1050" dirty="0" err="1">
                <a:solidFill>
                  <a:prstClr val="black"/>
                </a:solidFill>
              </a:rPr>
              <a:t>avait</a:t>
            </a:r>
            <a:r>
              <a:rPr lang="en-GB" sz="1050" dirty="0">
                <a:solidFill>
                  <a:prstClr val="black"/>
                </a:solidFill>
              </a:rPr>
              <a:t> </a:t>
            </a:r>
            <a:r>
              <a:rPr lang="en-GB" sz="1050" dirty="0" err="1">
                <a:solidFill>
                  <a:prstClr val="black"/>
                </a:solidFill>
              </a:rPr>
              <a:t>été</a:t>
            </a:r>
            <a:r>
              <a:rPr lang="en-GB" sz="1050" dirty="0">
                <a:solidFill>
                  <a:prstClr val="black"/>
                </a:solidFill>
              </a:rPr>
              <a:t> </a:t>
            </a:r>
            <a:r>
              <a:rPr lang="en-GB" sz="1050" dirty="0" err="1">
                <a:solidFill>
                  <a:prstClr val="black"/>
                </a:solidFill>
              </a:rPr>
              <a:t>décidé</a:t>
            </a:r>
            <a:r>
              <a:rPr lang="en-GB" sz="1050" dirty="0">
                <a:solidFill>
                  <a:prstClr val="black"/>
                </a:solidFill>
              </a:rPr>
              <a:t> pour </a:t>
            </a:r>
            <a:r>
              <a:rPr lang="en-GB" sz="1050" dirty="0" err="1">
                <a:solidFill>
                  <a:prstClr val="black"/>
                </a:solidFill>
              </a:rPr>
              <a:t>lui</a:t>
            </a:r>
            <a:r>
              <a:rPr lang="en-GB" sz="1050" dirty="0">
                <a:solidFill>
                  <a:prstClr val="black"/>
                </a:solidFill>
              </a:rPr>
              <a:t> pendant </a:t>
            </a:r>
            <a:r>
              <a:rPr lang="en-GB" sz="1050" dirty="0" err="1">
                <a:solidFill>
                  <a:prstClr val="black"/>
                </a:solidFill>
              </a:rPr>
              <a:t>l'audience</a:t>
            </a:r>
            <a:r>
              <a:rPr lang="en-GB" sz="1050" dirty="0">
                <a:solidFill>
                  <a:prstClr val="black"/>
                </a:solidFill>
              </a:rPr>
              <a:t> </a:t>
            </a:r>
            <a:r>
              <a:rPr lang="en-GB" sz="1050" dirty="0" err="1">
                <a:solidFill>
                  <a:prstClr val="black"/>
                </a:solidFill>
              </a:rPr>
              <a:t>ni</a:t>
            </a:r>
            <a:r>
              <a:rPr lang="en-GB" sz="1050" dirty="0">
                <a:solidFill>
                  <a:prstClr val="black"/>
                </a:solidFill>
              </a:rPr>
              <a:t> </a:t>
            </a:r>
            <a:r>
              <a:rPr lang="en-GB" sz="1050" dirty="0" err="1">
                <a:solidFill>
                  <a:prstClr val="black"/>
                </a:solidFill>
              </a:rPr>
              <a:t>ce</a:t>
            </a:r>
            <a:r>
              <a:rPr lang="en-GB" sz="1050" dirty="0">
                <a:solidFill>
                  <a:prstClr val="black"/>
                </a:solidFill>
              </a:rPr>
              <a:t> qui </a:t>
            </a:r>
            <a:r>
              <a:rPr lang="en-GB" sz="1050" dirty="0" err="1">
                <a:solidFill>
                  <a:prstClr val="black"/>
                </a:solidFill>
              </a:rPr>
              <a:t>allait</a:t>
            </a:r>
            <a:r>
              <a:rPr lang="en-GB" sz="1050" dirty="0">
                <a:solidFill>
                  <a:prstClr val="black"/>
                </a:solidFill>
              </a:rPr>
              <a:t> </a:t>
            </a:r>
            <a:r>
              <a:rPr lang="en-GB" sz="1050" dirty="0" err="1">
                <a:solidFill>
                  <a:prstClr val="black"/>
                </a:solidFill>
              </a:rPr>
              <a:t>lui</a:t>
            </a:r>
            <a:r>
              <a:rPr lang="en-GB" sz="1050" dirty="0">
                <a:solidFill>
                  <a:prstClr val="black"/>
                </a:solidFill>
              </a:rPr>
              <a:t> </a:t>
            </a:r>
            <a:r>
              <a:rPr lang="en-GB" sz="1050" dirty="0" err="1">
                <a:solidFill>
                  <a:prstClr val="black"/>
                </a:solidFill>
              </a:rPr>
              <a:t>arriver</a:t>
            </a:r>
            <a:r>
              <a:rPr lang="en-GB" sz="1050" dirty="0">
                <a:solidFill>
                  <a:prstClr val="black"/>
                </a:solidFill>
              </a:rPr>
              <a:t>. </a:t>
            </a:r>
            <a:r>
              <a:rPr lang="en-GB" sz="1050" dirty="0" err="1">
                <a:solidFill>
                  <a:prstClr val="black"/>
                </a:solidFill>
              </a:rPr>
              <a:t>L'avocat</a:t>
            </a:r>
            <a:r>
              <a:rPr lang="en-GB" sz="1050" dirty="0">
                <a:solidFill>
                  <a:prstClr val="black"/>
                </a:solidFill>
              </a:rPr>
              <a:t> a pris le temps de </a:t>
            </a:r>
            <a:r>
              <a:rPr lang="en-GB" sz="1050" dirty="0" err="1">
                <a:solidFill>
                  <a:prstClr val="black"/>
                </a:solidFill>
              </a:rPr>
              <a:t>lui</a:t>
            </a:r>
            <a:r>
              <a:rPr lang="en-GB" sz="1050" dirty="0">
                <a:solidFill>
                  <a:prstClr val="black"/>
                </a:solidFill>
              </a:rPr>
              <a:t> </a:t>
            </a:r>
            <a:r>
              <a:rPr lang="en-GB" sz="1050" dirty="0" err="1">
                <a:solidFill>
                  <a:prstClr val="black"/>
                </a:solidFill>
              </a:rPr>
              <a:t>expliquer</a:t>
            </a:r>
            <a:r>
              <a:rPr lang="en-GB" sz="1050" dirty="0">
                <a:solidFill>
                  <a:prstClr val="black"/>
                </a:solidFill>
              </a:rPr>
              <a:t> après </a:t>
            </a:r>
            <a:r>
              <a:rPr lang="en-GB" sz="1050" dirty="0" err="1">
                <a:solidFill>
                  <a:prstClr val="black"/>
                </a:solidFill>
              </a:rPr>
              <a:t>l'audience</a:t>
            </a:r>
            <a:r>
              <a:rPr lang="en-GB" sz="1050" dirty="0">
                <a:solidFill>
                  <a:prstClr val="black"/>
                </a:solidFill>
              </a:rPr>
              <a:t>. </a:t>
            </a:r>
            <a:r>
              <a:rPr lang="en-GB" sz="1050" dirty="0" err="1">
                <a:solidFill>
                  <a:prstClr val="black"/>
                </a:solidFill>
              </a:rPr>
              <a:t>Cependant</a:t>
            </a:r>
            <a:r>
              <a:rPr lang="en-GB" sz="1050" dirty="0">
                <a:solidFill>
                  <a:prstClr val="black"/>
                </a:solidFill>
              </a:rPr>
              <a:t>, Adam </a:t>
            </a:r>
            <a:r>
              <a:rPr lang="en-GB" sz="1050" dirty="0" err="1">
                <a:solidFill>
                  <a:prstClr val="black"/>
                </a:solidFill>
              </a:rPr>
              <a:t>n'a</a:t>
            </a:r>
            <a:r>
              <a:rPr lang="en-GB" sz="1050" dirty="0">
                <a:solidFill>
                  <a:prstClr val="black"/>
                </a:solidFill>
              </a:rPr>
              <a:t> pas </a:t>
            </a:r>
            <a:r>
              <a:rPr lang="en-GB" sz="1050" dirty="0" err="1">
                <a:solidFill>
                  <a:prstClr val="black"/>
                </a:solidFill>
              </a:rPr>
              <a:t>très</a:t>
            </a:r>
            <a:r>
              <a:rPr lang="en-GB" sz="1050" dirty="0">
                <a:solidFill>
                  <a:prstClr val="black"/>
                </a:solidFill>
              </a:rPr>
              <a:t> bien </a:t>
            </a:r>
            <a:r>
              <a:rPr lang="en-GB" sz="1050" dirty="0" err="1">
                <a:solidFill>
                  <a:prstClr val="black"/>
                </a:solidFill>
              </a:rPr>
              <a:t>compris</a:t>
            </a:r>
            <a:r>
              <a:rPr lang="en-GB" sz="1050" dirty="0">
                <a:solidFill>
                  <a:prstClr val="black"/>
                </a:solidFill>
              </a:rPr>
              <a:t> car </a:t>
            </a:r>
            <a:r>
              <a:rPr lang="en-GB" sz="1050" dirty="0" err="1">
                <a:solidFill>
                  <a:prstClr val="black"/>
                </a:solidFill>
              </a:rPr>
              <a:t>l'interprète</a:t>
            </a:r>
            <a:r>
              <a:rPr lang="en-GB" sz="1050" dirty="0">
                <a:solidFill>
                  <a:prstClr val="black"/>
                </a:solidFill>
              </a:rPr>
              <a:t> ne </a:t>
            </a:r>
            <a:r>
              <a:rPr lang="en-GB" sz="1050" dirty="0" err="1">
                <a:solidFill>
                  <a:prstClr val="black"/>
                </a:solidFill>
              </a:rPr>
              <a:t>parlait</a:t>
            </a:r>
            <a:r>
              <a:rPr lang="en-GB" sz="1050" dirty="0">
                <a:solidFill>
                  <a:prstClr val="black"/>
                </a:solidFill>
              </a:rPr>
              <a:t> pas le </a:t>
            </a:r>
            <a:r>
              <a:rPr lang="en-GB" sz="1050" dirty="0" err="1">
                <a:solidFill>
                  <a:prstClr val="black"/>
                </a:solidFill>
              </a:rPr>
              <a:t>même</a:t>
            </a:r>
            <a:r>
              <a:rPr lang="en-GB" sz="1050" dirty="0">
                <a:solidFill>
                  <a:prstClr val="black"/>
                </a:solidFill>
              </a:rPr>
              <a:t> </a:t>
            </a:r>
            <a:r>
              <a:rPr lang="en-GB" sz="1050" dirty="0" err="1">
                <a:solidFill>
                  <a:prstClr val="black"/>
                </a:solidFill>
              </a:rPr>
              <a:t>dialecte</a:t>
            </a:r>
            <a:r>
              <a:rPr lang="en-GB" sz="1050" dirty="0">
                <a:solidFill>
                  <a:prstClr val="black"/>
                </a:solidFill>
              </a:rPr>
              <a:t> que </a:t>
            </a:r>
            <a:r>
              <a:rPr lang="en-GB" sz="1050" dirty="0" err="1">
                <a:solidFill>
                  <a:prstClr val="black"/>
                </a:solidFill>
              </a:rPr>
              <a:t>lui</a:t>
            </a:r>
            <a:r>
              <a:rPr lang="en-GB" sz="1050" dirty="0">
                <a:solidFill>
                  <a:prstClr val="black"/>
                </a:solidFill>
              </a:rPr>
              <a:t>.  </a:t>
            </a:r>
          </a:p>
          <a:p>
            <a:endParaRPr lang="en-GB" sz="1050" dirty="0">
              <a:solidFill>
                <a:prstClr val="black"/>
              </a:solidFill>
            </a:endParaRPr>
          </a:p>
          <a:p>
            <a:r>
              <a:rPr lang="en-GB" sz="1050" dirty="0">
                <a:solidFill>
                  <a:prstClr val="black"/>
                </a:solidFill>
              </a:rPr>
              <a:t>Dans </a:t>
            </a:r>
            <a:r>
              <a:rPr lang="en-GB" sz="1050" dirty="0" err="1">
                <a:solidFill>
                  <a:prstClr val="black"/>
                </a:solidFill>
              </a:rPr>
              <a:t>cette</a:t>
            </a:r>
            <a:r>
              <a:rPr lang="en-GB" sz="1050" dirty="0">
                <a:solidFill>
                  <a:prstClr val="black"/>
                </a:solidFill>
              </a:rPr>
              <a:t> situation, </a:t>
            </a:r>
            <a:r>
              <a:rPr lang="en-GB" sz="1050" dirty="0" err="1">
                <a:solidFill>
                  <a:prstClr val="black"/>
                </a:solidFill>
              </a:rPr>
              <a:t>qu'est-ce</a:t>
            </a:r>
            <a:r>
              <a:rPr lang="en-GB" sz="1050" dirty="0">
                <a:solidFill>
                  <a:prstClr val="black"/>
                </a:solidFill>
              </a:rPr>
              <a:t> qui </a:t>
            </a:r>
            <a:r>
              <a:rPr lang="en-GB" sz="1050" dirty="0" err="1">
                <a:solidFill>
                  <a:prstClr val="black"/>
                </a:solidFill>
              </a:rPr>
              <a:t>était</a:t>
            </a:r>
            <a:r>
              <a:rPr lang="en-GB" sz="1050" dirty="0">
                <a:solidFill>
                  <a:prstClr val="black"/>
                </a:solidFill>
              </a:rPr>
              <a:t> </a:t>
            </a:r>
            <a:r>
              <a:rPr lang="en-GB" sz="1050" dirty="0" err="1">
                <a:solidFill>
                  <a:prstClr val="black"/>
                </a:solidFill>
              </a:rPr>
              <a:t>conforme</a:t>
            </a:r>
            <a:r>
              <a:rPr lang="en-GB" sz="1050" dirty="0">
                <a:solidFill>
                  <a:prstClr val="black"/>
                </a:solidFill>
              </a:rPr>
              <a:t> aux </a:t>
            </a:r>
            <a:r>
              <a:rPr lang="en-GB" sz="1050" dirty="0" err="1">
                <a:solidFill>
                  <a:prstClr val="black"/>
                </a:solidFill>
              </a:rPr>
              <a:t>lignes</a:t>
            </a:r>
            <a:r>
              <a:rPr lang="en-GB" sz="1050" dirty="0">
                <a:solidFill>
                  <a:prstClr val="black"/>
                </a:solidFill>
              </a:rPr>
              <a:t> directrices </a:t>
            </a:r>
            <a:r>
              <a:rPr lang="en-GB" sz="1050" dirty="0" err="1">
                <a:solidFill>
                  <a:prstClr val="black"/>
                </a:solidFill>
              </a:rPr>
              <a:t>d'une</a:t>
            </a:r>
            <a:r>
              <a:rPr lang="en-GB" sz="1050" dirty="0">
                <a:solidFill>
                  <a:prstClr val="black"/>
                </a:solidFill>
              </a:rPr>
              <a:t> justice </a:t>
            </a:r>
            <a:r>
              <a:rPr lang="en-GB" sz="1050" dirty="0" err="1">
                <a:solidFill>
                  <a:prstClr val="black"/>
                </a:solidFill>
              </a:rPr>
              <a:t>adaptée</a:t>
            </a:r>
            <a:r>
              <a:rPr lang="en-GB" sz="1050" dirty="0">
                <a:solidFill>
                  <a:prstClr val="black"/>
                </a:solidFill>
              </a:rPr>
              <a:t> aux enfants ? </a:t>
            </a:r>
            <a:r>
              <a:rPr lang="en-GB" sz="1050" dirty="0" err="1">
                <a:solidFill>
                  <a:prstClr val="black"/>
                </a:solidFill>
              </a:rPr>
              <a:t>Qu'est-ce</a:t>
            </a:r>
            <a:r>
              <a:rPr lang="en-GB" sz="1050" dirty="0">
                <a:solidFill>
                  <a:prstClr val="black"/>
                </a:solidFill>
              </a:rPr>
              <a:t> qui ne </a:t>
            </a:r>
            <a:r>
              <a:rPr lang="en-GB" sz="1050" dirty="0" err="1">
                <a:solidFill>
                  <a:prstClr val="black"/>
                </a:solidFill>
              </a:rPr>
              <a:t>l'était</a:t>
            </a:r>
            <a:r>
              <a:rPr lang="en-GB" sz="1050" dirty="0">
                <a:solidFill>
                  <a:prstClr val="black"/>
                </a:solidFill>
              </a:rPr>
              <a:t> pas ?</a:t>
            </a:r>
          </a:p>
          <a:p>
            <a:r>
              <a:rPr lang="en-GB" sz="1050" dirty="0">
                <a:solidFill>
                  <a:prstClr val="black"/>
                </a:solidFill>
              </a:rPr>
              <a:t>Dans </a:t>
            </a:r>
            <a:r>
              <a:rPr lang="en-GB" sz="1050" dirty="0" err="1">
                <a:solidFill>
                  <a:prstClr val="black"/>
                </a:solidFill>
              </a:rPr>
              <a:t>cette</a:t>
            </a:r>
            <a:r>
              <a:rPr lang="en-GB" sz="1050" dirty="0">
                <a:solidFill>
                  <a:prstClr val="black"/>
                </a:solidFill>
              </a:rPr>
              <a:t> situation, </a:t>
            </a:r>
            <a:r>
              <a:rPr lang="en-GB" sz="1050" dirty="0" err="1">
                <a:solidFill>
                  <a:prstClr val="black"/>
                </a:solidFill>
              </a:rPr>
              <a:t>qu'est-ce</a:t>
            </a:r>
            <a:r>
              <a:rPr lang="en-GB" sz="1050" dirty="0">
                <a:solidFill>
                  <a:prstClr val="black"/>
                </a:solidFill>
              </a:rPr>
              <a:t> que </a:t>
            </a:r>
            <a:r>
              <a:rPr lang="en-GB" sz="1050" dirty="0" err="1">
                <a:solidFill>
                  <a:prstClr val="black"/>
                </a:solidFill>
              </a:rPr>
              <a:t>l'avocat</a:t>
            </a:r>
            <a:r>
              <a:rPr lang="en-GB" sz="1050" dirty="0">
                <a:solidFill>
                  <a:prstClr val="black"/>
                </a:solidFill>
              </a:rPr>
              <a:t> </a:t>
            </a:r>
            <a:r>
              <a:rPr lang="en-GB" sz="1050" dirty="0" err="1">
                <a:solidFill>
                  <a:prstClr val="black"/>
                </a:solidFill>
              </a:rPr>
              <a:t>aurait</a:t>
            </a:r>
            <a:r>
              <a:rPr lang="en-GB" sz="1050" dirty="0">
                <a:solidFill>
                  <a:prstClr val="black"/>
                </a:solidFill>
              </a:rPr>
              <a:t> </a:t>
            </a:r>
            <a:r>
              <a:rPr lang="en-GB" sz="1050" dirty="0" err="1">
                <a:solidFill>
                  <a:prstClr val="black"/>
                </a:solidFill>
              </a:rPr>
              <a:t>pu</a:t>
            </a:r>
            <a:r>
              <a:rPr lang="en-GB" sz="1050" dirty="0">
                <a:solidFill>
                  <a:prstClr val="black"/>
                </a:solidFill>
              </a:rPr>
              <a:t> faire pour que la </a:t>
            </a:r>
            <a:r>
              <a:rPr lang="en-GB" sz="1050" dirty="0" err="1">
                <a:solidFill>
                  <a:prstClr val="black"/>
                </a:solidFill>
              </a:rPr>
              <a:t>procédure</a:t>
            </a:r>
            <a:r>
              <a:rPr lang="en-GB" sz="1050" dirty="0">
                <a:solidFill>
                  <a:prstClr val="black"/>
                </a:solidFill>
              </a:rPr>
              <a:t> </a:t>
            </a:r>
            <a:r>
              <a:rPr lang="en-GB" sz="1050" dirty="0" err="1">
                <a:solidFill>
                  <a:prstClr val="black"/>
                </a:solidFill>
              </a:rPr>
              <a:t>soit</a:t>
            </a:r>
            <a:r>
              <a:rPr lang="en-GB" sz="1050" dirty="0">
                <a:solidFill>
                  <a:prstClr val="black"/>
                </a:solidFill>
              </a:rPr>
              <a:t> </a:t>
            </a:r>
            <a:r>
              <a:rPr lang="en-GB" sz="1050" dirty="0" err="1">
                <a:solidFill>
                  <a:prstClr val="black"/>
                </a:solidFill>
              </a:rPr>
              <a:t>respectée</a:t>
            </a:r>
            <a:r>
              <a:rPr lang="en-GB" sz="1050" dirty="0">
                <a:solidFill>
                  <a:prstClr val="black"/>
                </a:solidFill>
              </a:rPr>
              <a:t> ?</a:t>
            </a:r>
          </a:p>
        </p:txBody>
      </p:sp>
      <p:sp>
        <p:nvSpPr>
          <p:cNvPr id="8" name="ZoneTexte 7">
            <a:extLst>
              <a:ext uri="{FF2B5EF4-FFF2-40B4-BE49-F238E27FC236}">
                <a16:creationId xmlns:a16="http://schemas.microsoft.com/office/drawing/2014/main" id="{31378776-A142-408E-9964-67E8A49530E5}"/>
              </a:ext>
            </a:extLst>
          </p:cNvPr>
          <p:cNvSpPr txBox="1"/>
          <p:nvPr/>
        </p:nvSpPr>
        <p:spPr>
          <a:xfrm>
            <a:off x="5950085" y="55631"/>
            <a:ext cx="6241915" cy="6832640"/>
          </a:xfrm>
          <a:prstGeom prst="rect">
            <a:avLst/>
          </a:prstGeom>
          <a:solidFill>
            <a:schemeClr val="bg1"/>
          </a:solidFill>
        </p:spPr>
        <p:txBody>
          <a:bodyPr wrap="square" rtlCol="0">
            <a:spAutoFit/>
          </a:bodyPr>
          <a:lstStyle/>
          <a:p>
            <a:r>
              <a:rPr lang="fr-BE" b="1" dirty="0">
                <a:solidFill>
                  <a:prstClr val="black"/>
                </a:solidFill>
              </a:rPr>
              <a:t>Situation 2 – Alex </a:t>
            </a:r>
          </a:p>
          <a:p>
            <a:endParaRPr lang="fr-BE" sz="1050" dirty="0">
              <a:solidFill>
                <a:prstClr val="black"/>
              </a:solidFill>
            </a:endParaRPr>
          </a:p>
          <a:p>
            <a:r>
              <a:rPr lang="fr-BE" sz="1050" dirty="0">
                <a:solidFill>
                  <a:prstClr val="black"/>
                </a:solidFill>
              </a:rPr>
              <a:t>Aujourd'hui, Alex a 16 ans. Lorsqu'il avait 14 ans, il a été arrêté pour avoir commis des actes de vandalisme sur la façade de la mairie avec des amis.</a:t>
            </a:r>
          </a:p>
          <a:p>
            <a:endParaRPr lang="fr-BE" sz="1050" dirty="0">
              <a:solidFill>
                <a:prstClr val="black"/>
              </a:solidFill>
            </a:endParaRPr>
          </a:p>
          <a:p>
            <a:r>
              <a:rPr lang="fr-BE" sz="1050" dirty="0">
                <a:solidFill>
                  <a:prstClr val="black"/>
                </a:solidFill>
              </a:rPr>
              <a:t>À l'époque, il a avoué les délits lors d'une audition de la police, puis lors d'une audition devant un juge.</a:t>
            </a:r>
          </a:p>
          <a:p>
            <a:endParaRPr lang="fr-BE" sz="1050" dirty="0">
              <a:solidFill>
                <a:prstClr val="black"/>
              </a:solidFill>
            </a:endParaRPr>
          </a:p>
          <a:p>
            <a:r>
              <a:rPr lang="fr-BE" sz="1050" dirty="0">
                <a:solidFill>
                  <a:prstClr val="black"/>
                </a:solidFill>
              </a:rPr>
              <a:t>Depuis lors, il n'a pas commis d'autres infractions et va à l'école. </a:t>
            </a:r>
          </a:p>
          <a:p>
            <a:endParaRPr lang="fr-BE" sz="1050" dirty="0">
              <a:solidFill>
                <a:prstClr val="black"/>
              </a:solidFill>
            </a:endParaRPr>
          </a:p>
          <a:p>
            <a:r>
              <a:rPr lang="fr-BE" sz="1050" dirty="0">
                <a:solidFill>
                  <a:prstClr val="black"/>
                </a:solidFill>
              </a:rPr>
              <a:t>Aujourd'hui, c'est le jour de son procès. Il risque une sanction de blâme et un travail d'intérêt général. En outre, ses parents sont civilement responsables des dommages causés et pourraient devoir verser des indemnités.</a:t>
            </a:r>
          </a:p>
          <a:p>
            <a:endParaRPr lang="fr-BE" sz="1050" dirty="0">
              <a:solidFill>
                <a:prstClr val="black"/>
              </a:solidFill>
            </a:endParaRPr>
          </a:p>
          <a:p>
            <a:r>
              <a:rPr lang="fr-BE" sz="1050" dirty="0">
                <a:solidFill>
                  <a:prstClr val="black"/>
                </a:solidFill>
              </a:rPr>
              <a:t>Maitre Ton, l'avocat des parents d'Alex, le représente. Hier, ils ont eu une réunion pour se préparer. Alex a accepté de continuer à reconnaître pleinement sa culpabilité, Maitre Ton lui ayant expliqué que cela jouerait certainement en faveur du juge puisqu'il a déjà avoué par le passé. Cependant, ses parents, présents à ce moment-là, l'ont convaincu qu'il valait mieux ne pas trop s'engager et mettre en avant la responsabilité de ses amis. En effet, ils espèrent ne pas être condamnés à payer trop cher.</a:t>
            </a:r>
          </a:p>
          <a:p>
            <a:endParaRPr lang="fr-BE" sz="1050" dirty="0">
              <a:solidFill>
                <a:prstClr val="black"/>
              </a:solidFill>
            </a:endParaRPr>
          </a:p>
          <a:p>
            <a:r>
              <a:rPr lang="fr-BE" sz="1050" dirty="0">
                <a:solidFill>
                  <a:prstClr val="black"/>
                </a:solidFill>
              </a:rPr>
              <a:t>Aujourd'hui, Alex s'est rendu au tribunal avec ses parents et son avocat. Le juge a donné la parole au procureur, aux parents et à l'avocat. Il y avait une foule dans la salle car il y avait plusieurs audiences ce matin-là, alors Alex a été intimidé. Le procureur a demandé qu'Alex fasse 70 heures de travaux d'intérêt général et a souligné la gravité des dommages causés. Alex n'avait aucune idée de l'identité de cette personne et, comme elle était habillée comme le juge, il a cru qu'il le condamnait à 70 heures de travaux d'intérêt général avant même que son avocat ait pu parler. Au final, le juge l'a condamné à 50 heures de travaux d'intérêt général. L'avocat d'Alex a dû partir immédiatement après l'audience car il avait un autre rendez-vous. Alex a compris qu'il était condamné à faire 50 heures de travaux d'intérêt général avec des personnes âgées et handicapées, ce qui l'a mis très mal à l'aise car il était convaincu que les travaux d'intérêt général consistent à nettoyer l'espace public, comme dans les films... De plus, il ne sait pas quand et où il devra faire ce travail, il espère vraiment que ce ne sera pas pendant ses examens. </a:t>
            </a:r>
          </a:p>
          <a:p>
            <a:endParaRPr lang="fr-BE" sz="1050" dirty="0">
              <a:solidFill>
                <a:prstClr val="black"/>
              </a:solidFill>
            </a:endParaRPr>
          </a:p>
          <a:p>
            <a:r>
              <a:rPr lang="fr-BE" sz="1050" dirty="0">
                <a:solidFill>
                  <a:prstClr val="black"/>
                </a:solidFill>
              </a:rPr>
              <a:t>Dans cette situation, qu'est-ce qui était conforme aux lignes directrices d'une justice adaptée aux enfants ? Qu'est-ce qui ne l'était pas ?</a:t>
            </a:r>
          </a:p>
          <a:p>
            <a:r>
              <a:rPr lang="fr-BE" sz="1050" dirty="0">
                <a:solidFill>
                  <a:prstClr val="black"/>
                </a:solidFill>
              </a:rPr>
              <a:t>Dans cette situation, qu'est-ce que l'avocat aurait pu faire pour que la procédure soit plus adaptée aux enfants ?</a:t>
            </a:r>
          </a:p>
          <a:p>
            <a:r>
              <a:rPr lang="fr-BE" sz="1050" dirty="0">
                <a:solidFill>
                  <a:prstClr val="black"/>
                </a:solidFill>
              </a:rPr>
              <a:t>Quels changements juridiques ou structurels auraient été nécessaires ?</a:t>
            </a:r>
          </a:p>
          <a:p>
            <a:endParaRPr lang="fr-BE" sz="1050" dirty="0">
              <a:solidFill>
                <a:prstClr val="black"/>
              </a:solidFill>
            </a:endParaRPr>
          </a:p>
          <a:p>
            <a:endParaRPr lang="fr-BE" sz="1050" dirty="0">
              <a:solidFill>
                <a:prstClr val="black"/>
              </a:solidFill>
            </a:endParaRPr>
          </a:p>
          <a:p>
            <a:endParaRPr lang="fr-BE" sz="1050" dirty="0">
              <a:solidFill>
                <a:prstClr val="black"/>
              </a:solidFill>
            </a:endParaRPr>
          </a:p>
          <a:p>
            <a:endParaRPr lang="fr-BE" sz="1050" dirty="0">
              <a:solidFill>
                <a:prstClr val="black"/>
              </a:solidFill>
            </a:endParaRPr>
          </a:p>
          <a:p>
            <a:endParaRPr lang="fr-BE" sz="1050" dirty="0">
              <a:solidFill>
                <a:prstClr val="black"/>
              </a:solidFill>
            </a:endParaRPr>
          </a:p>
          <a:p>
            <a:endParaRPr lang="fr-BE" sz="1050" dirty="0">
              <a:solidFill>
                <a:prstClr val="black"/>
              </a:solidFill>
            </a:endParaRPr>
          </a:p>
        </p:txBody>
      </p:sp>
    </p:spTree>
    <p:extLst>
      <p:ext uri="{BB962C8B-B14F-4D97-AF65-F5344CB8AC3E}">
        <p14:creationId xmlns:p14="http://schemas.microsoft.com/office/powerpoint/2010/main" val="538532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12" name="ZoneTexte 11"/>
          <p:cNvSpPr txBox="1"/>
          <p:nvPr/>
        </p:nvSpPr>
        <p:spPr>
          <a:xfrm>
            <a:off x="4427539" y="2213346"/>
            <a:ext cx="5718410" cy="1569660"/>
          </a:xfrm>
          <a:prstGeom prst="rect">
            <a:avLst/>
          </a:prstGeom>
          <a:noFill/>
        </p:spPr>
        <p:txBody>
          <a:bodyPr wrap="square" rtlCol="0">
            <a:spAutoFit/>
          </a:bodyPr>
          <a:lstStyle/>
          <a:p>
            <a:endParaRPr lang="en-GB" dirty="0">
              <a:solidFill>
                <a:prstClr val="black"/>
              </a:solidFill>
            </a:endParaRPr>
          </a:p>
          <a:p>
            <a:r>
              <a:rPr lang="fr-FR" sz="2400" b="1" dirty="0">
                <a:solidFill>
                  <a:prstClr val="black"/>
                </a:solidFill>
              </a:rPr>
              <a:t>Merci pour votre participation !  </a:t>
            </a:r>
          </a:p>
          <a:p>
            <a:endParaRPr lang="en-GB" dirty="0">
              <a:solidFill>
                <a:prstClr val="black"/>
              </a:solidFill>
            </a:endParaRPr>
          </a:p>
          <a:p>
            <a:endParaRPr lang="en-GB" dirty="0">
              <a:solidFill>
                <a:prstClr val="black"/>
              </a:solidFill>
            </a:endParaRPr>
          </a:p>
          <a:p>
            <a:endParaRPr lang="en-GB" dirty="0">
              <a:solidFill>
                <a:prstClr val="black"/>
              </a:solidFill>
            </a:endParaRPr>
          </a:p>
        </p:txBody>
      </p:sp>
      <p:pic>
        <p:nvPicPr>
          <p:cNvPr id="2" name="Image 1" descr="Une image contenant texte&#10;&#10;Description générée automatiquement">
            <a:extLst>
              <a:ext uri="{FF2B5EF4-FFF2-40B4-BE49-F238E27FC236}">
                <a16:creationId xmlns:a16="http://schemas.microsoft.com/office/drawing/2014/main" id="{EC5B7A7F-BA22-2248-14EC-A028F639F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98372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292600" y="467757"/>
            <a:ext cx="7730787" cy="1188981"/>
          </a:xfrm>
        </p:spPr>
        <p:txBody>
          <a:bodyPr>
            <a:normAutofit fontScale="70000" lnSpcReduction="20000"/>
          </a:bodyPr>
          <a:lstStyle/>
          <a:p>
            <a:pPr>
              <a:lnSpc>
                <a:spcPct val="100000"/>
              </a:lnSpc>
            </a:pPr>
            <a:r>
              <a:rPr lang="fr-FR" sz="3600" dirty="0">
                <a:solidFill>
                  <a:srgbClr val="FF9933"/>
                </a:solidFill>
              </a:rPr>
              <a:t>Une justice adaptée aux enfants – De la théorie à la pratique </a:t>
            </a:r>
          </a:p>
          <a:p>
            <a:pPr>
              <a:lnSpc>
                <a:spcPct val="100000"/>
              </a:lnSpc>
            </a:pPr>
            <a:r>
              <a:rPr lang="fr-FR" sz="3600" dirty="0">
                <a:solidFill>
                  <a:srgbClr val="FF9933"/>
                </a:solidFill>
              </a:rPr>
              <a:t>Introduction</a:t>
            </a:r>
          </a:p>
        </p:txBody>
      </p:sp>
      <p:pic>
        <p:nvPicPr>
          <p:cNvPr id="6" name="Image 5"/>
          <p:cNvPicPr>
            <a:picLocks noChangeAspect="1"/>
          </p:cNvPicPr>
          <p:nvPr/>
        </p:nvPicPr>
        <p:blipFill>
          <a:blip r:embed="rId3"/>
          <a:stretch>
            <a:fillRect/>
          </a:stretch>
        </p:blipFill>
        <p:spPr>
          <a:xfrm>
            <a:off x="9354384" y="4173539"/>
            <a:ext cx="1844781" cy="1267947"/>
          </a:xfrm>
          <a:prstGeom prst="rect">
            <a:avLst/>
          </a:prstGeom>
        </p:spPr>
      </p:pic>
      <p:sp>
        <p:nvSpPr>
          <p:cNvPr id="11" name="Rectangle 10"/>
          <p:cNvSpPr/>
          <p:nvPr/>
        </p:nvSpPr>
        <p:spPr>
          <a:xfrm>
            <a:off x="5384903" y="2051050"/>
            <a:ext cx="6433717" cy="1754326"/>
          </a:xfrm>
          <a:prstGeom prst="rect">
            <a:avLst/>
          </a:prstGeom>
        </p:spPr>
        <p:txBody>
          <a:bodyPr wrap="square">
            <a:spAutoFit/>
          </a:bodyPr>
          <a:lstStyle/>
          <a:p>
            <a:pPr marL="285750" indent="-285750">
              <a:buFont typeface="Arial" panose="020B0604020202020204" pitchFamily="34" charset="0"/>
              <a:buChar char="•"/>
            </a:pPr>
            <a:r>
              <a:rPr lang="fr-FR" baseline="0" dirty="0"/>
              <a:t>Le Conseil de l’Europe  est  la principale organisation de  défense des droits humains en Europe </a:t>
            </a:r>
          </a:p>
          <a:p>
            <a:pPr marL="285750" indent="-285750">
              <a:buFont typeface="Arial" panose="020B0604020202020204" pitchFamily="34" charset="0"/>
              <a:buChar char="•"/>
            </a:pPr>
            <a:r>
              <a:rPr lang="fr-FR" baseline="0" dirty="0"/>
              <a:t>46 États membres (</a:t>
            </a:r>
            <a:r>
              <a:rPr lang="fr-FR" dirty="0"/>
              <a:t>dont les 27 États membres de l’Union européenne</a:t>
            </a:r>
            <a:r>
              <a:rPr lang="fr-FR" baseline="0" dirty="0"/>
              <a:t>)</a:t>
            </a:r>
          </a:p>
          <a:p>
            <a:pPr marL="285750" indent="-285750">
              <a:buFont typeface="Arial" panose="020B0604020202020204" pitchFamily="34" charset="0"/>
              <a:buChar char="•"/>
            </a:pPr>
            <a:r>
              <a:rPr lang="fr-FR" baseline="0" dirty="0"/>
              <a:t>Convention de sauvegarde des droits de l’homme et des libertés fondamentales</a:t>
            </a:r>
          </a:p>
        </p:txBody>
      </p:sp>
      <p:pic>
        <p:nvPicPr>
          <p:cNvPr id="3" name="Image 2">
            <a:extLst>
              <a:ext uri="{FF2B5EF4-FFF2-40B4-BE49-F238E27FC236}">
                <a16:creationId xmlns:a16="http://schemas.microsoft.com/office/drawing/2014/main" id="{8A90FC12-84E7-50DE-487D-705C26AEF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175" y="1682048"/>
            <a:ext cx="2594053" cy="4006371"/>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3BEE2754-5B31-4AC4-3A6B-F8C4E2E13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75390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251960" y="339610"/>
            <a:ext cx="8267538" cy="1195524"/>
          </a:xfrm>
        </p:spPr>
        <p:txBody>
          <a:bodyPr>
            <a:normAutofit fontScale="70000" lnSpcReduction="20000"/>
          </a:bodyPr>
          <a:lstStyle/>
          <a:p>
            <a:pPr>
              <a:lnSpc>
                <a:spcPct val="100000"/>
              </a:lnSpc>
            </a:pPr>
            <a:r>
              <a:rPr lang="fr-FR" sz="3600" dirty="0">
                <a:solidFill>
                  <a:srgbClr val="FF9933"/>
                </a:solidFill>
              </a:rPr>
              <a:t>Une justice adaptée aux enfants – De la théorie à la pratique </a:t>
            </a:r>
          </a:p>
          <a:p>
            <a:pPr>
              <a:lnSpc>
                <a:spcPct val="100000"/>
              </a:lnSpc>
            </a:pPr>
            <a:r>
              <a:rPr lang="fr-FR" sz="3600" dirty="0">
                <a:solidFill>
                  <a:srgbClr val="FF9933"/>
                </a:solidFill>
              </a:rPr>
              <a:t>Introduction</a:t>
            </a:r>
          </a:p>
          <a:p>
            <a:pPr>
              <a:lnSpc>
                <a:spcPct val="100000"/>
              </a:lnSpc>
            </a:pPr>
            <a:endParaRPr lang="fr-BE" sz="3600" dirty="0">
              <a:solidFill>
                <a:srgbClr val="FF9933"/>
              </a:solidFill>
            </a:endParaRPr>
          </a:p>
        </p:txBody>
      </p:sp>
      <p:sp>
        <p:nvSpPr>
          <p:cNvPr id="11" name="Rectangle 10"/>
          <p:cNvSpPr/>
          <p:nvPr/>
        </p:nvSpPr>
        <p:spPr>
          <a:xfrm>
            <a:off x="5515011" y="1894793"/>
            <a:ext cx="6096000" cy="369332"/>
          </a:xfrm>
          <a:prstGeom prst="rect">
            <a:avLst/>
          </a:prstGeom>
        </p:spPr>
        <p:txBody>
          <a:bodyPr>
            <a:spAutoFit/>
          </a:bodyPr>
          <a:lstStyle/>
          <a:p>
            <a:pPr algn="ctr"/>
            <a:r>
              <a:rPr lang="fr-BE" baseline="0" dirty="0"/>
              <a:t>La philosophie des lignes directrices </a:t>
            </a:r>
          </a:p>
        </p:txBody>
      </p:sp>
      <p:sp>
        <p:nvSpPr>
          <p:cNvPr id="2" name="Rectangle 1"/>
          <p:cNvSpPr/>
          <p:nvPr/>
        </p:nvSpPr>
        <p:spPr>
          <a:xfrm>
            <a:off x="5927387" y="2562551"/>
            <a:ext cx="6096000" cy="2585323"/>
          </a:xfrm>
          <a:prstGeom prst="rect">
            <a:avLst/>
          </a:prstGeom>
        </p:spPr>
        <p:txBody>
          <a:bodyPr wrap="square">
            <a:spAutoFit/>
          </a:bodyPr>
          <a:lstStyle/>
          <a:p>
            <a:r>
              <a:rPr lang="fr-FR" i="1" dirty="0"/>
              <a:t>La justice devrait être l’amie des enfants. Elle ne devrait pas marcher devant eux, car peut-être ne suivraient-ils pas. Elle ne devrait pas marcher derrière eux, afin qu’ils ne portent pas la responsabilité́ d’ouvrir la voie. Elle devrait simplement marcher à leurs cotés et être leur amie.</a:t>
            </a:r>
          </a:p>
          <a:p>
            <a:endParaRPr lang="fr-FR" i="1" dirty="0"/>
          </a:p>
          <a:p>
            <a:r>
              <a:rPr lang="fr-FR" i="1" dirty="0"/>
              <a:t>Maud de Boer-</a:t>
            </a:r>
            <a:r>
              <a:rPr lang="fr-FR" i="1" dirty="0" err="1"/>
              <a:t>Buquicchio</a:t>
            </a:r>
            <a:r>
              <a:rPr lang="fr-FR" i="1" dirty="0"/>
              <a:t> - Secrétaire Générale adjointe Conseil de l’Europe </a:t>
            </a:r>
            <a:endParaRPr lang="fr-FR" dirty="0"/>
          </a:p>
          <a:p>
            <a:endParaRPr lang="en-US" dirty="0"/>
          </a:p>
        </p:txBody>
      </p:sp>
      <p:pic>
        <p:nvPicPr>
          <p:cNvPr id="3" name="Image 2"/>
          <p:cNvPicPr>
            <a:picLocks noChangeAspect="1"/>
          </p:cNvPicPr>
          <p:nvPr/>
        </p:nvPicPr>
        <p:blipFill rotWithShape="1">
          <a:blip r:embed="rId3"/>
          <a:srcRect r="1940"/>
          <a:stretch/>
        </p:blipFill>
        <p:spPr>
          <a:xfrm>
            <a:off x="2587188" y="1622600"/>
            <a:ext cx="3035399" cy="3588679"/>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C0132F99-98EE-9B42-7C17-D9886B1CAF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95725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333218" y="1316270"/>
            <a:ext cx="9144000" cy="869492"/>
          </a:xfrm>
        </p:spPr>
        <p:txBody>
          <a:bodyPr>
            <a:normAutofit fontScale="85000" lnSpcReduction="20000"/>
          </a:bodyPr>
          <a:lstStyle/>
          <a:p>
            <a:pPr>
              <a:lnSpc>
                <a:spcPct val="100000"/>
              </a:lnSpc>
            </a:pPr>
            <a:r>
              <a:rPr lang="en-US" sz="3600" dirty="0" err="1">
                <a:solidFill>
                  <a:srgbClr val="FF9933"/>
                </a:solidFill>
              </a:rPr>
              <a:t>Partie</a:t>
            </a:r>
            <a:r>
              <a:rPr lang="en-US" sz="3600" dirty="0">
                <a:solidFill>
                  <a:srgbClr val="FF9933"/>
                </a:solidFill>
              </a:rPr>
              <a:t> 1 – Brainstorming –</a:t>
            </a:r>
            <a:r>
              <a:rPr lang="en-US" sz="3600" dirty="0" err="1">
                <a:solidFill>
                  <a:srgbClr val="FF9933"/>
                </a:solidFill>
              </a:rPr>
              <a:t>Qu’est</a:t>
            </a:r>
            <a:r>
              <a:rPr lang="en-US" sz="3600" dirty="0">
                <a:solidFill>
                  <a:srgbClr val="FF9933"/>
                </a:solidFill>
              </a:rPr>
              <a:t> </a:t>
            </a:r>
            <a:r>
              <a:rPr lang="en-US" sz="3600" dirty="0" err="1">
                <a:solidFill>
                  <a:srgbClr val="FF9933"/>
                </a:solidFill>
              </a:rPr>
              <a:t>ce</a:t>
            </a:r>
            <a:r>
              <a:rPr lang="en-US" sz="3600" dirty="0">
                <a:solidFill>
                  <a:srgbClr val="FF9933"/>
                </a:solidFill>
              </a:rPr>
              <a:t> </a:t>
            </a:r>
            <a:r>
              <a:rPr lang="en-US" sz="3600" dirty="0" err="1">
                <a:solidFill>
                  <a:srgbClr val="FF9933"/>
                </a:solidFill>
              </a:rPr>
              <a:t>qu’une</a:t>
            </a:r>
            <a:r>
              <a:rPr lang="en-US" sz="3600" dirty="0">
                <a:solidFill>
                  <a:srgbClr val="FF9933"/>
                </a:solidFill>
              </a:rPr>
              <a:t> justice </a:t>
            </a:r>
            <a:r>
              <a:rPr lang="en-US" sz="3600" dirty="0" err="1">
                <a:solidFill>
                  <a:srgbClr val="FF9933"/>
                </a:solidFill>
              </a:rPr>
              <a:t>adaptée</a:t>
            </a:r>
            <a:r>
              <a:rPr lang="en-US" sz="3600" dirty="0">
                <a:solidFill>
                  <a:srgbClr val="FF9933"/>
                </a:solidFill>
              </a:rPr>
              <a:t> aux enfants?</a:t>
            </a:r>
            <a:endParaRPr lang="fr-BE" sz="36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6720369" y="2675965"/>
            <a:ext cx="5152423" cy="646331"/>
          </a:xfrm>
          <a:prstGeom prst="rect">
            <a:avLst/>
          </a:prstGeom>
          <a:noFill/>
        </p:spPr>
        <p:txBody>
          <a:bodyPr wrap="square" rtlCol="0">
            <a:spAutoFit/>
          </a:bodyPr>
          <a:lstStyle/>
          <a:p>
            <a:r>
              <a:rPr lang="fr-FR" b="1" dirty="0">
                <a:solidFill>
                  <a:prstClr val="black"/>
                </a:solidFill>
              </a:rPr>
              <a:t>En petit groupe  inventez une définition : qu'est-ce qu'une justice adaptée aux enfants ? </a:t>
            </a:r>
          </a:p>
        </p:txBody>
      </p:sp>
      <p:pic>
        <p:nvPicPr>
          <p:cNvPr id="6" name="Image 5"/>
          <p:cNvPicPr>
            <a:picLocks noChangeAspect="1"/>
          </p:cNvPicPr>
          <p:nvPr/>
        </p:nvPicPr>
        <p:blipFill>
          <a:blip r:embed="rId3"/>
          <a:stretch>
            <a:fillRect/>
          </a:stretch>
        </p:blipFill>
        <p:spPr>
          <a:xfrm>
            <a:off x="2863546" y="2675965"/>
            <a:ext cx="3598489" cy="2865765"/>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2738ABB0-DCE5-5858-D040-3B89755A7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78408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360368" y="0"/>
            <a:ext cx="7663019" cy="1892784"/>
          </a:xfrm>
        </p:spPr>
        <p:txBody>
          <a:bodyPr>
            <a:noAutofit/>
          </a:bodyPr>
          <a:lstStyle/>
          <a:p>
            <a:pPr>
              <a:lnSpc>
                <a:spcPct val="100000"/>
              </a:lnSpc>
            </a:pPr>
            <a:r>
              <a:rPr lang="fr-FR" sz="2800" dirty="0">
                <a:solidFill>
                  <a:srgbClr val="FF9933"/>
                </a:solidFill>
              </a:rPr>
              <a:t>Part 2 –Qu’est ce qu’une justice adaptée aux enfants ? </a:t>
            </a:r>
          </a:p>
          <a:p>
            <a:pPr>
              <a:lnSpc>
                <a:spcPct val="100000"/>
              </a:lnSpc>
            </a:pPr>
            <a:r>
              <a:rPr lang="fr-FR" sz="2800" dirty="0">
                <a:solidFill>
                  <a:srgbClr val="FF9933"/>
                </a:solidFill>
              </a:rPr>
              <a:t>Présentation du contenu des lignes directrices du Conseil de l’Europe</a:t>
            </a: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892784"/>
            <a:ext cx="7802455" cy="3693319"/>
          </a:xfrm>
          <a:prstGeom prst="rect">
            <a:avLst/>
          </a:prstGeom>
          <a:noFill/>
        </p:spPr>
        <p:txBody>
          <a:bodyPr wrap="square" rtlCol="0">
            <a:spAutoFit/>
          </a:bodyPr>
          <a:lstStyle/>
          <a:p>
            <a:r>
              <a:rPr lang="fr-FR" b="1" dirty="0">
                <a:solidFill>
                  <a:prstClr val="black"/>
                </a:solidFill>
              </a:rPr>
              <a:t>Définition</a:t>
            </a:r>
          </a:p>
          <a:p>
            <a:endParaRPr lang="fr-FR" dirty="0"/>
          </a:p>
          <a:p>
            <a:pPr algn="just"/>
            <a:r>
              <a:rPr lang="fr-FR" dirty="0"/>
              <a:t>Par  «justice adaptée aux enfants» il faut entendre des systèmes judiciaires garantissant le respect et la mise en œuvre effective de tous les droits de l’enfant au niveau le plus élevé́ possible, compte tenu des principes énoncés ci-après et en prenant dûment en considération le niveau de maturité́ et de compréhension de l’enfant, et les circonstances de l’</a:t>
            </a:r>
            <a:r>
              <a:rPr lang="fr-FR" dirty="0" err="1"/>
              <a:t>espèce</a:t>
            </a:r>
            <a:r>
              <a:rPr lang="fr-FR" dirty="0"/>
              <a:t>. Il s’agit, en particulier, d’une justice accessible, convenant à l’âge de l’enfant, rapide, diligente, adaptée aux besoins et aux droits de l’enfant, et axée sur ceux-ci, et respectueuse des droits de l’enfant, notamment du droit à des garanties procédurales, du droit de participer à la procédure et de la comprendre, du droit au respect de la vie privée et familiale, ainsi que du droit à l’</a:t>
            </a:r>
            <a:r>
              <a:rPr lang="fr-FR" dirty="0" err="1"/>
              <a:t>intégrite</a:t>
            </a:r>
            <a:r>
              <a:rPr lang="fr-FR" dirty="0"/>
              <a:t>́ et à la dignité́. </a:t>
            </a:r>
          </a:p>
          <a:p>
            <a:endParaRPr lang="fr-FR" dirty="0"/>
          </a:p>
        </p:txBody>
      </p:sp>
      <p:pic>
        <p:nvPicPr>
          <p:cNvPr id="2" name="Image 1" descr="Une image contenant texte&#10;&#10;Description générée automatiquement">
            <a:extLst>
              <a:ext uri="{FF2B5EF4-FFF2-40B4-BE49-F238E27FC236}">
                <a16:creationId xmlns:a16="http://schemas.microsoft.com/office/drawing/2014/main" id="{B94F48F8-7D22-D2DC-21C0-19B53C3DE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9309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360368" y="471242"/>
            <a:ext cx="7473043" cy="869492"/>
          </a:xfrm>
        </p:spPr>
        <p:txBody>
          <a:bodyPr>
            <a:noAutofit/>
          </a:bodyPr>
          <a:lstStyle/>
          <a:p>
            <a:pPr>
              <a:lnSpc>
                <a:spcPct val="100000"/>
              </a:lnSpc>
            </a:pPr>
            <a:r>
              <a:rPr lang="fr-BE" sz="2800" dirty="0">
                <a:solidFill>
                  <a:srgbClr val="FF9933"/>
                </a:solidFill>
              </a:rPr>
              <a:t>Le champ d’application </a:t>
            </a: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892784"/>
            <a:ext cx="7802455" cy="1754326"/>
          </a:xfrm>
          <a:prstGeom prst="rect">
            <a:avLst/>
          </a:prstGeom>
          <a:noFill/>
        </p:spPr>
        <p:txBody>
          <a:bodyPr wrap="square" rtlCol="0">
            <a:spAutoFit/>
          </a:bodyPr>
          <a:lstStyle/>
          <a:p>
            <a:r>
              <a:rPr lang="fr-FR" b="1" dirty="0">
                <a:solidFill>
                  <a:prstClr val="black"/>
                </a:solidFill>
              </a:rPr>
              <a:t>Le préambule </a:t>
            </a:r>
          </a:p>
          <a:p>
            <a:endParaRPr lang="fr-FR" dirty="0"/>
          </a:p>
          <a:p>
            <a:pPr marL="285750" indent="-285750">
              <a:buFont typeface="Arial" panose="020B0604020202020204" pitchFamily="34" charset="0"/>
              <a:buChar char="•"/>
            </a:pPr>
            <a:r>
              <a:rPr lang="fr-FR" dirty="0">
                <a:solidFill>
                  <a:prstClr val="black"/>
                </a:solidFill>
              </a:rPr>
              <a:t>Autres instruments internationaux (certains contraignants)</a:t>
            </a:r>
          </a:p>
          <a:p>
            <a:pPr marL="285750" indent="-285750">
              <a:buFont typeface="Arial" panose="020B0604020202020204" pitchFamily="34" charset="0"/>
              <a:buChar char="•"/>
            </a:pPr>
            <a:r>
              <a:rPr lang="fr-FR" dirty="0">
                <a:solidFill>
                  <a:prstClr val="black"/>
                </a:solidFill>
              </a:rPr>
              <a:t>Outils  permettant aux États membres d'adapter leurs systèmes judiciaires et non judiciaires aux droits, intérêts et besoins des enfants.</a:t>
            </a:r>
          </a:p>
          <a:p>
            <a:pPr marL="285750" indent="-285750">
              <a:buFont typeface="Arial" panose="020B0604020202020204" pitchFamily="34" charset="0"/>
              <a:buChar char="•"/>
            </a:pPr>
            <a:endParaRPr lang="fr-FR" dirty="0">
              <a:solidFill>
                <a:prstClr val="black"/>
              </a:solidFill>
            </a:endParaRPr>
          </a:p>
        </p:txBody>
      </p:sp>
      <p:pic>
        <p:nvPicPr>
          <p:cNvPr id="3" name="Image 2" descr="Une image contenant texte&#10;&#10;Description générée automatiquement">
            <a:extLst>
              <a:ext uri="{FF2B5EF4-FFF2-40B4-BE49-F238E27FC236}">
                <a16:creationId xmlns:a16="http://schemas.microsoft.com/office/drawing/2014/main" id="{46B6C546-8BC8-10A2-2F61-471D7D402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84961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fr-BE" sz="2800" dirty="0">
                <a:solidFill>
                  <a:srgbClr val="FF9933"/>
                </a:solidFill>
              </a:rPr>
              <a:t>	Le champ d’application </a:t>
            </a: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892784"/>
            <a:ext cx="7802455" cy="2585323"/>
          </a:xfrm>
          <a:prstGeom prst="rect">
            <a:avLst/>
          </a:prstGeom>
          <a:noFill/>
        </p:spPr>
        <p:txBody>
          <a:bodyPr wrap="square" rtlCol="0">
            <a:spAutoFit/>
          </a:bodyPr>
          <a:lstStyle/>
          <a:p>
            <a:endParaRPr lang="fr-FR" dirty="0"/>
          </a:p>
          <a:p>
            <a:pPr marL="285750" indent="-285750">
              <a:buFont typeface="Arial" panose="020B0604020202020204" pitchFamily="34" charset="0"/>
              <a:buChar char="•"/>
            </a:pPr>
            <a:r>
              <a:rPr lang="fr-FR" dirty="0"/>
              <a:t>Lorsqu’un mineur est en conflit avec la loi</a:t>
            </a:r>
          </a:p>
          <a:p>
            <a:pPr marL="285750" indent="-285750">
              <a:buFont typeface="Arial" panose="020B0604020202020204" pitchFamily="34" charset="0"/>
              <a:buChar char="•"/>
            </a:pPr>
            <a:r>
              <a:rPr lang="fr-FR" dirty="0"/>
              <a:t>Pour tout problème juridique </a:t>
            </a:r>
          </a:p>
          <a:p>
            <a:pPr marL="285750" indent="-285750">
              <a:buFont typeface="Arial" panose="020B0604020202020204" pitchFamily="34" charset="0"/>
              <a:buChar char="•"/>
            </a:pPr>
            <a:r>
              <a:rPr lang="fr-FR" dirty="0"/>
              <a:t>Pour chaque mineur quelle que soit sa capacité juridique </a:t>
            </a:r>
          </a:p>
          <a:p>
            <a:pPr marL="285750" indent="-285750">
              <a:buFont typeface="Arial" panose="020B0604020202020204" pitchFamily="34" charset="0"/>
              <a:buChar char="•"/>
            </a:pPr>
            <a:r>
              <a:rPr lang="fr-FR" dirty="0"/>
              <a:t>En droit civil, pénal, administratif</a:t>
            </a:r>
          </a:p>
          <a:p>
            <a:pPr marL="285750" indent="-285750">
              <a:buFont typeface="Arial" panose="020B0604020202020204" pitchFamily="34" charset="0"/>
              <a:buChar char="•"/>
            </a:pPr>
            <a:endParaRPr lang="fr-FR" dirty="0"/>
          </a:p>
          <a:p>
            <a:r>
              <a:rPr lang="fr-FR" i="1" dirty="0"/>
              <a:t>Exemples : mineur soupçonné d'avoir commis une infraction, mineur demandeur d'asile, mineur dont les parents divorcent,  mineur victime, etc.</a:t>
            </a:r>
          </a:p>
          <a:p>
            <a:r>
              <a:rPr lang="en-US" i="1" dirty="0"/>
              <a:t>.</a:t>
            </a:r>
          </a:p>
        </p:txBody>
      </p:sp>
      <p:pic>
        <p:nvPicPr>
          <p:cNvPr id="2" name="Image 1"/>
          <p:cNvPicPr>
            <a:picLocks noChangeAspect="1"/>
          </p:cNvPicPr>
          <p:nvPr/>
        </p:nvPicPr>
        <p:blipFill>
          <a:blip r:embed="rId3"/>
          <a:stretch>
            <a:fillRect/>
          </a:stretch>
        </p:blipFill>
        <p:spPr>
          <a:xfrm>
            <a:off x="9197788" y="232737"/>
            <a:ext cx="2510118" cy="299521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3D34C3EB-EA5D-354C-DC52-5DD287C6BF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95265307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2793</TotalTime>
  <Words>8812</Words>
  <Application>Microsoft Office PowerPoint</Application>
  <PresentationFormat>Grand écran</PresentationFormat>
  <Paragraphs>495</Paragraphs>
  <Slides>32</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Calibri Light</vt:lpstr>
      <vt:lpstr>1_Thème Office</vt:lpstr>
      <vt:lpstr>Améliorer l’assistance juridique des mineurs en conflit avec la loi </vt:lpstr>
      <vt:lpstr>Présentation PowerPoint</vt:lpstr>
      <vt:lpstr>Module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Andrea Thomas</cp:lastModifiedBy>
  <cp:revision>115</cp:revision>
  <dcterms:created xsi:type="dcterms:W3CDTF">2022-04-13T14:08:54Z</dcterms:created>
  <dcterms:modified xsi:type="dcterms:W3CDTF">2023-03-22T14:03:29Z</dcterms:modified>
</cp:coreProperties>
</file>