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4"/>
  </p:notesMasterIdLst>
  <p:sldIdLst>
    <p:sldId id="257" r:id="rId4"/>
    <p:sldId id="299" r:id="rId5"/>
    <p:sldId id="258" r:id="rId6"/>
    <p:sldId id="291" r:id="rId7"/>
    <p:sldId id="286" r:id="rId8"/>
    <p:sldId id="262" r:id="rId9"/>
    <p:sldId id="261" r:id="rId10"/>
    <p:sldId id="294" r:id="rId11"/>
    <p:sldId id="295" r:id="rId12"/>
    <p:sldId id="296" r:id="rId13"/>
    <p:sldId id="293" r:id="rId14"/>
    <p:sldId id="292" r:id="rId15"/>
    <p:sldId id="269" r:id="rId16"/>
    <p:sldId id="270" r:id="rId17"/>
    <p:sldId id="271" r:id="rId18"/>
    <p:sldId id="272" r:id="rId19"/>
    <p:sldId id="273" r:id="rId20"/>
    <p:sldId id="274" r:id="rId21"/>
    <p:sldId id="275" r:id="rId22"/>
    <p:sldId id="276" r:id="rId23"/>
    <p:sldId id="277" r:id="rId24"/>
    <p:sldId id="282" r:id="rId25"/>
    <p:sldId id="278" r:id="rId26"/>
    <p:sldId id="279" r:id="rId27"/>
    <p:sldId id="280" r:id="rId28"/>
    <p:sldId id="287" r:id="rId29"/>
    <p:sldId id="288" r:id="rId30"/>
    <p:sldId id="289" r:id="rId31"/>
    <p:sldId id="290" r:id="rId32"/>
    <p:sldId id="260" r:id="rId33"/>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F20"/>
    <a:srgbClr val="5CBDB2"/>
    <a:srgbClr val="FBA6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21" autoAdjust="0"/>
    <p:restoredTop sz="91051" autoAdjust="0"/>
  </p:normalViewPr>
  <p:slideViewPr>
    <p:cSldViewPr snapToGrid="0">
      <p:cViewPr varScale="1">
        <p:scale>
          <a:sx n="65" d="100"/>
          <a:sy n="65" d="100"/>
        </p:scale>
        <p:origin x="115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7A6BD46-DBE0-40EF-9DC0-B3BD1BD499CC}" type="datetimeFigureOut">
              <a:rPr lang="en-GB" smtClean="0"/>
              <a:t>22/03/2023</a:t>
            </a:fld>
            <a:endParaRPr lang="en-GB"/>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851AF4B-DBCB-4C03-97D2-007A1E8DBD61}" type="slidenum">
              <a:rPr lang="en-GB" smtClean="0"/>
              <a:t>‹N°›</a:t>
            </a:fld>
            <a:endParaRPr lang="en-GB"/>
          </a:p>
        </p:txBody>
      </p:sp>
    </p:spTree>
    <p:extLst>
      <p:ext uri="{BB962C8B-B14F-4D97-AF65-F5344CB8AC3E}">
        <p14:creationId xmlns:p14="http://schemas.microsoft.com/office/powerpoint/2010/main" val="71795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Intégrez le</a:t>
            </a:r>
            <a:r>
              <a:rPr lang="fr-BE" baseline="0" dirty="0"/>
              <a:t> logo de votre organisation à gauche du logo CLEAR-</a:t>
            </a:r>
            <a:r>
              <a:rPr lang="fr-BE" baseline="0" dirty="0" err="1"/>
              <a:t>Rights</a:t>
            </a:r>
            <a:r>
              <a:rPr lang="fr-BE" baseline="0" dirty="0"/>
              <a:t> sur chacune des diapositives. </a:t>
            </a:r>
            <a:endParaRPr lang="fr-BE" dirty="0"/>
          </a:p>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537596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baseline="0" dirty="0"/>
              <a:t>Traduisez et/ou adaptez la situation à votre contexte national. Imprimez le document.</a:t>
            </a:r>
          </a:p>
          <a:p>
            <a:pPr marL="0" indent="0">
              <a:buFontTx/>
              <a:buNone/>
            </a:pPr>
            <a:endParaRPr lang="fr-FR" baseline="0" dirty="0"/>
          </a:p>
          <a:p>
            <a:pPr marL="0" indent="0">
              <a:buFontTx/>
              <a:buNone/>
            </a:pPr>
            <a:r>
              <a:rPr lang="fr-FR" baseline="0" dirty="0"/>
              <a:t>Ici, quelques éléments clés du cas sont : la réaction de la mère, le fait qu'elle semble anxieuse, le lieu est le bureau de l'avocat.</a:t>
            </a:r>
          </a:p>
          <a:p>
            <a:pPr marL="0" indent="0">
              <a:buFontTx/>
              <a:buNone/>
            </a:pPr>
            <a:endParaRPr lang="fr-FR" baseline="0" dirty="0"/>
          </a:p>
          <a:p>
            <a:pPr marL="0" indent="0">
              <a:buFontTx/>
              <a:buNone/>
            </a:pPr>
            <a:r>
              <a:rPr lang="fr-FR" b="1" baseline="0" dirty="0"/>
              <a:t>Voici quelques réflexions pour compléter ce que le groupe dira pendant la deuxième phase de l'exercice : </a:t>
            </a:r>
          </a:p>
          <a:p>
            <a:pPr marL="0" indent="0">
              <a:buFontTx/>
              <a:buNone/>
            </a:pPr>
            <a:endParaRPr lang="fr-FR" b="1" baseline="0" dirty="0"/>
          </a:p>
          <a:p>
            <a:pPr marL="171450" indent="-171450">
              <a:buFontTx/>
              <a:buChar char="-"/>
            </a:pPr>
            <a:r>
              <a:rPr lang="fr-FR" baseline="0" dirty="0"/>
              <a:t>Olivia ne connaît pas encore son avocat ni le rôle de son avocat, l'avocat devrait lui expliquer quel est son rôle et se présenter ;</a:t>
            </a:r>
          </a:p>
          <a:p>
            <a:pPr marL="171450" indent="-171450">
              <a:buFontTx/>
              <a:buChar char="-"/>
            </a:pPr>
            <a:r>
              <a:rPr lang="fr-FR" baseline="0" dirty="0"/>
              <a:t>Étant donné qu'elle ne semble pas connaître son avocat ni son rôle, il est probable qu'Olivia n'attende rien de son </a:t>
            </a:r>
            <a:r>
              <a:rPr lang="fr-FR" baseline="0" dirty="0" err="1"/>
              <a:t>avocat.e</a:t>
            </a:r>
            <a:r>
              <a:rPr lang="fr-FR" baseline="0" dirty="0"/>
              <a:t> ;</a:t>
            </a:r>
          </a:p>
          <a:p>
            <a:pPr marL="171450" indent="-171450">
              <a:buFontTx/>
              <a:buChar char="-"/>
            </a:pPr>
            <a:r>
              <a:rPr lang="fr-FR" baseline="0" dirty="0"/>
              <a:t>L'</a:t>
            </a:r>
            <a:r>
              <a:rPr lang="fr-FR" baseline="0" dirty="0" err="1"/>
              <a:t>avocat.e</a:t>
            </a:r>
            <a:r>
              <a:rPr lang="fr-FR" baseline="0" dirty="0"/>
              <a:t> est le porte-parole d'Olivia, pas celui de sa mère, mais il pourrait jouer un rôle dans l'information de cette dernière ;</a:t>
            </a:r>
          </a:p>
          <a:p>
            <a:pPr marL="171450" indent="-171450">
              <a:buFontTx/>
              <a:buChar char="-"/>
            </a:pPr>
            <a:r>
              <a:rPr lang="fr-FR" baseline="0" dirty="0"/>
              <a:t>L'</a:t>
            </a:r>
            <a:r>
              <a:rPr lang="fr-FR" baseline="0" dirty="0" err="1"/>
              <a:t>avocat.e</a:t>
            </a:r>
            <a:r>
              <a:rPr lang="fr-FR" baseline="0" dirty="0"/>
              <a:t> est le porte-parole d'Olivia, il est préférable qu'il n'invite qu'elle dans son bureau pour la discussion et non sa mère ;</a:t>
            </a:r>
          </a:p>
          <a:p>
            <a:pPr marL="171450" indent="-171450">
              <a:buFontTx/>
              <a:buChar char="-"/>
            </a:pPr>
            <a:r>
              <a:rPr lang="fr-FR" baseline="0" dirty="0"/>
              <a:t>Expliquez à Olivia comment l'audition avec la police va se dérouler et quels peuvent en être les résultats et les prochaines étapes ;</a:t>
            </a:r>
          </a:p>
          <a:p>
            <a:pPr marL="171450" indent="-171450">
              <a:buFontTx/>
              <a:buChar char="-"/>
            </a:pPr>
            <a:r>
              <a:rPr lang="fr-FR" baseline="0" dirty="0"/>
              <a:t>Expliquer les droits procéduraux d'Olivia, en particulier le droit de garder le silence et de ne pas répondre lorsqu'elle ne sait pas ;</a:t>
            </a:r>
          </a:p>
          <a:p>
            <a:pPr marL="171450" indent="-171450">
              <a:buFontTx/>
              <a:buChar char="-"/>
            </a:pPr>
            <a:r>
              <a:rPr lang="fr-FR" baseline="0" dirty="0"/>
              <a:t>L'entretien se déroule dans le bureau de l'avocat : il s'agit d'une bonne pratique. </a:t>
            </a:r>
          </a:p>
          <a:p>
            <a:pPr marL="171450" indent="-171450">
              <a:buFontTx/>
              <a:buChar char="-"/>
            </a:pPr>
            <a:r>
              <a:rPr lang="fr-FR" baseline="0" dirty="0"/>
              <a:t>Lorsque cela est possible, il est préférable de rencontrer l'enfant avant l'entretien avec la police et non au poste de police ;</a:t>
            </a:r>
          </a:p>
          <a:p>
            <a:pPr marL="171450" indent="-171450">
              <a:buFontTx/>
              <a:buChar char="-"/>
            </a:pPr>
            <a:r>
              <a:rPr lang="fr-FR" baseline="0" dirty="0"/>
              <a:t>Vous pouvez également ouvrir la discussion sur l'environnement : comment le bureau de l'avocat peut-il être plus adapté à des mineurs comme Olivia ? Prenez le temps nécessaire, adoptez un ton calme et patient ;</a:t>
            </a:r>
          </a:p>
          <a:p>
            <a:pPr marL="171450" indent="-171450">
              <a:buFontTx/>
              <a:buChar char="-"/>
            </a:pPr>
            <a:r>
              <a:rPr lang="fr-FR" baseline="0" dirty="0"/>
              <a:t>Adoptez une attitude de non-jugement,</a:t>
            </a:r>
            <a:endParaRPr lang="en-GB" baseline="0" dirty="0"/>
          </a:p>
        </p:txBody>
      </p:sp>
      <p:sp>
        <p:nvSpPr>
          <p:cNvPr id="4" name="Espace réservé du numéro de diapositive 3"/>
          <p:cNvSpPr>
            <a:spLocks noGrp="1"/>
          </p:cNvSpPr>
          <p:nvPr>
            <p:ph type="sldNum" sz="quarter" idx="10"/>
          </p:nvPr>
        </p:nvSpPr>
        <p:spPr/>
        <p:txBody>
          <a:bodyPr/>
          <a:lstStyle/>
          <a:p>
            <a:fld id="{6851AF4B-DBCB-4C03-97D2-007A1E8DBD61}" type="slidenum">
              <a:rPr lang="en-GB" smtClean="0"/>
              <a:t>10</a:t>
            </a:fld>
            <a:endParaRPr lang="en-GB"/>
          </a:p>
        </p:txBody>
      </p:sp>
    </p:spTree>
    <p:extLst>
      <p:ext uri="{BB962C8B-B14F-4D97-AF65-F5344CB8AC3E}">
        <p14:creationId xmlns:p14="http://schemas.microsoft.com/office/powerpoint/2010/main" val="206500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dirty="0"/>
              <a:t>Pour résumer :</a:t>
            </a:r>
          </a:p>
          <a:p>
            <a:pPr marL="0" indent="0">
              <a:buFontTx/>
              <a:buNone/>
            </a:pPr>
            <a:endParaRPr lang="fr-FR" dirty="0"/>
          </a:p>
          <a:p>
            <a:pPr marL="171450" indent="-171450">
              <a:buFontTx/>
              <a:buChar char="-"/>
            </a:pPr>
            <a:r>
              <a:rPr lang="fr-FR" dirty="0"/>
              <a:t>Chaque enfant est différent et peut avoir des attentes différentes vis-à-vis de son avocat : vous ne pouvez pas lire dans leurs pensées, mais analyser la situation et communiquer avec eux peut vous aider à les comprendre ;</a:t>
            </a:r>
          </a:p>
          <a:p>
            <a:pPr marL="171450" indent="-171450">
              <a:buFontTx/>
              <a:buChar char="-"/>
            </a:pPr>
            <a:r>
              <a:rPr lang="fr-FR" dirty="0"/>
              <a:t>Chaque situation est différente et requiert un rôle différent de la part de l'avocat ;</a:t>
            </a:r>
          </a:p>
          <a:p>
            <a:pPr marL="171450" indent="-171450">
              <a:buFontTx/>
              <a:buChar char="-"/>
            </a:pPr>
            <a:r>
              <a:rPr lang="fr-FR" dirty="0"/>
              <a:t>L'avocat a un rôle très important à jouer dans l'information de l'enfant ;</a:t>
            </a:r>
          </a:p>
          <a:p>
            <a:pPr marL="171450" indent="-171450">
              <a:buFontTx/>
              <a:buChar char="-"/>
            </a:pPr>
            <a:r>
              <a:rPr lang="fr-FR" dirty="0"/>
              <a:t>Ne supposez pas que l'enfant vous connaît ou se souvient de vous, ni qu'il sait ce qu'est un avocat et quel est son rôle ;</a:t>
            </a:r>
          </a:p>
          <a:p>
            <a:pPr marL="171450" indent="-171450">
              <a:buFontTx/>
              <a:buChar char="-"/>
            </a:pPr>
            <a:r>
              <a:rPr lang="fr-FR" dirty="0"/>
              <a:t>Il est fondamental d'établir la confiance ;</a:t>
            </a:r>
          </a:p>
          <a:p>
            <a:pPr marL="171450" indent="-171450">
              <a:buFontTx/>
              <a:buChar char="-"/>
            </a:pPr>
            <a:r>
              <a:rPr lang="fr-FR" dirty="0"/>
              <a:t>Certaines attentes des mineurs envers leur avocat ne sont pas réalistes, informez-les de ce que vous pouvez et ne pouvez pas faire pour eux ;</a:t>
            </a:r>
          </a:p>
          <a:p>
            <a:pPr marL="171450" indent="-171450">
              <a:buFontTx/>
              <a:buChar char="-"/>
            </a:pPr>
            <a:r>
              <a:rPr lang="fr-FR" dirty="0"/>
              <a:t>L'attitude de l'avocat est très importante pour l'enfant.</a:t>
            </a:r>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525401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effectLst/>
              </a:rPr>
              <a:t>Enfin, une vidéo développée par le Conseil consultatif des enfants en Hongrie est projetée. </a:t>
            </a:r>
          </a:p>
          <a:p>
            <a:endParaRPr lang="fr-FR" dirty="0">
              <a:effectLst/>
            </a:endParaRPr>
          </a:p>
          <a:p>
            <a:r>
              <a:rPr lang="fr-FR" dirty="0">
                <a:effectLst/>
              </a:rPr>
              <a:t>Les jeunes membres du CAB parlent d'un point de vue différent des témoignages précédents, car ils n'ont pas eu l'expérience d'être en conflit avec la loi.</a:t>
            </a:r>
          </a:p>
          <a:p>
            <a:endParaRPr lang="fr-FR" dirty="0">
              <a:effectLst/>
            </a:endParaRPr>
          </a:p>
          <a:p>
            <a:r>
              <a:rPr lang="fr-FR" dirty="0">
                <a:effectLst/>
              </a:rPr>
              <a:t>Ils répondent à deux questions : l'avocat idéal pour moi est quelqu'un qui ... et à quoi ressemble un environnement sûr pour moi ?</a:t>
            </a:r>
          </a:p>
          <a:p>
            <a:endParaRPr lang="fr-FR" dirty="0">
              <a:effectLst/>
            </a:endParaRPr>
          </a:p>
          <a:p>
            <a:r>
              <a:rPr lang="fr-FR" dirty="0">
                <a:effectLst/>
              </a:rPr>
              <a:t>Ajoutez des sous-titres à la vidéo.</a:t>
            </a:r>
          </a:p>
          <a:p>
            <a:endParaRPr lang="fr-FR" dirty="0">
              <a:effectLst/>
            </a:endParaRPr>
          </a:p>
          <a:p>
            <a:r>
              <a:rPr lang="fr-FR" dirty="0">
                <a:effectLst/>
              </a:rPr>
              <a:t>Projetez la vidéo et demandez aux participants de partager leurs réflexions.</a:t>
            </a:r>
            <a:endParaRPr lang="en-GB" dirty="0">
              <a:effectLst/>
            </a:endParaRPr>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845325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err="1"/>
              <a:t>Ici</a:t>
            </a:r>
            <a:r>
              <a:rPr lang="en-GB" dirty="0"/>
              <a:t> </a:t>
            </a:r>
            <a:r>
              <a:rPr lang="en-GB" dirty="0" err="1"/>
              <a:t>c’est</a:t>
            </a:r>
            <a:r>
              <a:rPr lang="en-GB" dirty="0"/>
              <a:t> </a:t>
            </a:r>
            <a:r>
              <a:rPr lang="en-GB" dirty="0" err="1"/>
              <a:t>assez</a:t>
            </a:r>
            <a:r>
              <a:rPr lang="en-GB" dirty="0"/>
              <a:t> </a:t>
            </a:r>
            <a:r>
              <a:rPr lang="en-GB" dirty="0" err="1"/>
              <a:t>différent</a:t>
            </a:r>
            <a:r>
              <a:rPr lang="en-GB" dirty="0"/>
              <a:t> : un </a:t>
            </a:r>
            <a:r>
              <a:rPr lang="en-GB" dirty="0" err="1"/>
              <a:t>groupe</a:t>
            </a:r>
            <a:r>
              <a:rPr lang="en-GB" dirty="0"/>
              <a:t> </a:t>
            </a:r>
            <a:r>
              <a:rPr lang="en-GB" dirty="0" err="1"/>
              <a:t>hybride</a:t>
            </a:r>
            <a:r>
              <a:rPr lang="en-GB" dirty="0"/>
              <a:t> </a:t>
            </a:r>
            <a:r>
              <a:rPr lang="en-GB" dirty="0" err="1"/>
              <a:t>d’enfants</a:t>
            </a:r>
            <a:r>
              <a:rPr lang="en-GB" baseline="0" dirty="0"/>
              <a:t> </a:t>
            </a:r>
            <a:r>
              <a:rPr lang="en-GB" baseline="0" dirty="0" err="1"/>
              <a:t>ayant</a:t>
            </a:r>
            <a:r>
              <a:rPr lang="en-GB" baseline="0" dirty="0"/>
              <a:t> </a:t>
            </a:r>
            <a:r>
              <a:rPr lang="en-GB" baseline="0" dirty="0" err="1"/>
              <a:t>eu</a:t>
            </a:r>
            <a:r>
              <a:rPr lang="en-GB" baseline="0" dirty="0"/>
              <a:t> </a:t>
            </a:r>
            <a:r>
              <a:rPr lang="en-GB" baseline="0" dirty="0" err="1"/>
              <a:t>une</a:t>
            </a:r>
            <a:r>
              <a:rPr lang="en-GB" baseline="0" dirty="0"/>
              <a:t> experience de la justice </a:t>
            </a:r>
            <a:r>
              <a:rPr lang="en-GB" baseline="0" dirty="0" err="1"/>
              <a:t>ou</a:t>
            </a:r>
            <a:r>
              <a:rPr lang="en-GB" baseline="0" dirty="0"/>
              <a:t> non et la question </a:t>
            </a:r>
            <a:r>
              <a:rPr lang="en-GB" baseline="0" dirty="0" err="1"/>
              <a:t>est</a:t>
            </a:r>
            <a:r>
              <a:rPr lang="en-GB" baseline="0" dirty="0"/>
              <a:t> un </a:t>
            </a:r>
            <a:r>
              <a:rPr lang="en-GB" baseline="0" dirty="0" err="1"/>
              <a:t>peu</a:t>
            </a:r>
            <a:r>
              <a:rPr lang="en-GB" baseline="0" dirty="0"/>
              <a:t> </a:t>
            </a:r>
            <a:r>
              <a:rPr lang="en-GB" baseline="0" dirty="0" err="1"/>
              <a:t>différente</a:t>
            </a:r>
            <a:r>
              <a:rPr lang="en-GB" baseline="0" dirty="0"/>
              <a:t> car il </a:t>
            </a:r>
            <a:r>
              <a:rPr lang="en-GB" baseline="0" dirty="0" err="1"/>
              <a:t>s’agit</a:t>
            </a:r>
            <a:r>
              <a:rPr lang="en-GB" baseline="0" dirty="0"/>
              <a:t> de </a:t>
            </a:r>
            <a:r>
              <a:rPr lang="en-GB" baseline="0" dirty="0" err="1"/>
              <a:t>parler</a:t>
            </a:r>
            <a:r>
              <a:rPr lang="en-GB" baseline="0" dirty="0"/>
              <a:t> de “</a:t>
            </a:r>
            <a:r>
              <a:rPr lang="en-GB" baseline="0" dirty="0" err="1"/>
              <a:t>l’avocat.e</a:t>
            </a:r>
            <a:r>
              <a:rPr lang="en-GB" baseline="0" dirty="0"/>
              <a:t> ideal”?</a:t>
            </a:r>
          </a:p>
          <a:p>
            <a:endParaRPr lang="en-GB" baseline="0" dirty="0"/>
          </a:p>
          <a:p>
            <a:r>
              <a:rPr lang="en-GB" baseline="0" dirty="0" err="1"/>
              <a:t>Cependant</a:t>
            </a:r>
            <a:r>
              <a:rPr lang="en-GB" baseline="0" dirty="0"/>
              <a:t>, </a:t>
            </a:r>
            <a:r>
              <a:rPr lang="en-GB" baseline="0" dirty="0" err="1"/>
              <a:t>ce</a:t>
            </a:r>
            <a:r>
              <a:rPr lang="en-GB" baseline="0" dirty="0"/>
              <a:t> </a:t>
            </a:r>
            <a:r>
              <a:rPr lang="en-GB" baseline="0" dirty="0" err="1"/>
              <a:t>groupe</a:t>
            </a:r>
            <a:r>
              <a:rPr lang="en-GB" baseline="0" dirty="0"/>
              <a:t> de </a:t>
            </a:r>
            <a:r>
              <a:rPr lang="en-GB" baseline="0" dirty="0" err="1"/>
              <a:t>jeunes</a:t>
            </a:r>
            <a:r>
              <a:rPr lang="en-GB" baseline="0" dirty="0"/>
              <a:t> qui </a:t>
            </a:r>
            <a:r>
              <a:rPr lang="en-GB" baseline="0" dirty="0" err="1"/>
              <a:t>sont</a:t>
            </a:r>
            <a:r>
              <a:rPr lang="en-GB" baseline="0" dirty="0"/>
              <a:t> </a:t>
            </a:r>
            <a:r>
              <a:rPr lang="en-GB" baseline="0" dirty="0" err="1"/>
              <a:t>bénévoles</a:t>
            </a:r>
            <a:r>
              <a:rPr lang="en-GB" baseline="0" dirty="0"/>
              <a:t> pour le </a:t>
            </a:r>
            <a:r>
              <a:rPr lang="en-GB" baseline="0" dirty="0" err="1"/>
              <a:t>projet</a:t>
            </a:r>
            <a:r>
              <a:rPr lang="en-GB" baseline="0" dirty="0"/>
              <a:t> CLEAR Rights </a:t>
            </a:r>
            <a:r>
              <a:rPr lang="en-GB" baseline="0" dirty="0" err="1"/>
              <a:t>en</a:t>
            </a:r>
            <a:r>
              <a:rPr lang="en-GB" baseline="0" dirty="0"/>
              <a:t> </a:t>
            </a:r>
            <a:r>
              <a:rPr lang="en-GB" baseline="0" dirty="0" err="1"/>
              <a:t>Hongrie</a:t>
            </a:r>
            <a:r>
              <a:rPr lang="en-GB" baseline="0" dirty="0"/>
              <a:t> et nous </a:t>
            </a:r>
            <a:r>
              <a:rPr lang="en-GB" baseline="0" dirty="0" err="1"/>
              <a:t>en</a:t>
            </a:r>
            <a:r>
              <a:rPr lang="en-GB" baseline="0" dirty="0"/>
              <a:t> </a:t>
            </a:r>
            <a:r>
              <a:rPr lang="en-GB" baseline="0" dirty="0" err="1"/>
              <a:t>apprennent</a:t>
            </a:r>
            <a:r>
              <a:rPr lang="en-GB" baseline="0" dirty="0"/>
              <a:t> sur le </a:t>
            </a:r>
            <a:r>
              <a:rPr lang="en-GB" baseline="0" dirty="0" err="1"/>
              <a:t>rôle</a:t>
            </a:r>
            <a:r>
              <a:rPr lang="en-GB" baseline="0" dirty="0"/>
              <a:t> de </a:t>
            </a:r>
            <a:r>
              <a:rPr lang="en-GB" baseline="0" dirty="0" err="1"/>
              <a:t>l’avocat.e</a:t>
            </a:r>
            <a:r>
              <a:rPr lang="en-GB" baseline="0" dirty="0"/>
              <a:t> du </a:t>
            </a:r>
            <a:r>
              <a:rPr lang="en-GB" baseline="0" dirty="0" err="1"/>
              <a:t>mineur</a:t>
            </a:r>
            <a:r>
              <a:rPr lang="en-GB" baseline="0" dirty="0"/>
              <a:t>, et avec </a:t>
            </a:r>
            <a:r>
              <a:rPr lang="en-GB" baseline="0" dirty="0" err="1"/>
              <a:t>leurs</a:t>
            </a:r>
            <a:r>
              <a:rPr lang="en-GB" baseline="0" dirty="0"/>
              <a:t> mots et de </a:t>
            </a:r>
            <a:r>
              <a:rPr lang="en-GB" baseline="0" dirty="0" err="1"/>
              <a:t>leur</a:t>
            </a:r>
            <a:r>
              <a:rPr lang="en-GB" baseline="0" dirty="0"/>
              <a:t> point de </a:t>
            </a:r>
            <a:r>
              <a:rPr lang="en-GB" baseline="0" dirty="0" err="1"/>
              <a:t>vue</a:t>
            </a:r>
            <a:r>
              <a:rPr lang="en-GB" baseline="0" dirty="0"/>
              <a:t> se </a:t>
            </a:r>
            <a:r>
              <a:rPr lang="en-GB" baseline="0" dirty="0" err="1"/>
              <a:t>rapprochent</a:t>
            </a:r>
            <a:r>
              <a:rPr lang="en-GB" baseline="0" dirty="0"/>
              <a:t> </a:t>
            </a:r>
            <a:r>
              <a:rPr lang="en-GB" baseline="0" dirty="0" err="1"/>
              <a:t>en</a:t>
            </a:r>
            <a:r>
              <a:rPr lang="en-GB" baseline="0" dirty="0"/>
              <a:t> fait du droit international.</a:t>
            </a:r>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760989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BE" dirty="0"/>
              <a:t>Comment les avocats se définissent-ils ?</a:t>
            </a:r>
          </a:p>
          <a:p>
            <a:pPr algn="just"/>
            <a:endParaRPr lang="fr-BE" dirty="0"/>
          </a:p>
          <a:p>
            <a:pPr algn="just"/>
            <a:r>
              <a:rPr lang="fr-BE" dirty="0"/>
              <a:t>Les avocats rencontrés en Belgique dans le cadre du projet LA Child (www.lachild.eu) ont mis en avant leur rôle de porte-parole du jeune : "Votre rôle est d'être le porte-parole du jeune. Vous devez vraiment lui demander ce qu'il veut demander et dire au juge et l'aider à le dire."</a:t>
            </a:r>
          </a:p>
          <a:p>
            <a:pPr algn="just"/>
            <a:endParaRPr lang="fr-BE" dirty="0"/>
          </a:p>
          <a:p>
            <a:pPr algn="just"/>
            <a:r>
              <a:rPr lang="fr-BE" dirty="0"/>
              <a:t>Ils ont énuméré plusieurs de leurs missions : conseiller, informer (sur ce qui va se passer, sur leurs droits), écouter, aider, garantir le respect de leurs droits, et plaider pour eux devant le juge. </a:t>
            </a:r>
          </a:p>
          <a:p>
            <a:pPr algn="just"/>
            <a:endParaRPr lang="fr-BE" dirty="0"/>
          </a:p>
          <a:p>
            <a:pPr algn="just"/>
            <a:r>
              <a:rPr lang="fr-BE" dirty="0"/>
              <a:t>Par ailleurs, l'une des juristes interrogées affirme que son rôle est "d'avoir une compréhension juridique des droits du jeune, donc pas de l'intérêt du jeune, mais plutôt du droit". Loin d'opposer les droits de l'enfant et l'intérêt supérieur de l'enfant, elle souligne que dans une procédure judiciaire pour mineurs, d'autres acteurs ont déjà pour mission de défendre ce qu'ils considèrent comme l'intérêt supérieur du jeune. L'avocat du jeune a notamment pour rôle de s'assurer que les droits du jeune, y compris les droits procéduraux, ont été respectés. Elle illustre : "Par exemple, si jamais le visage du jeune est flouté sur la vidéosurveillance, vous insistez sur ce point, personne d'autre ne va y penser." (extrait du rapport de LA Child sur la Belgique page 35)</a:t>
            </a:r>
          </a:p>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195933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Un travailleur social qui travaille avec des enfants en conflit avec la loi répond à la question "Quelles sont les compétences et qualités spécifiques dont ont besoin les avocats des enfants ?"</a:t>
            </a:r>
          </a:p>
          <a:p>
            <a:r>
              <a:rPr lang="fr-BE" dirty="0"/>
              <a:t>- Fournir des informations fiables - L'importance d'une information fiable, d'une bonne connaissance du droit des jeunes : </a:t>
            </a:r>
          </a:p>
          <a:p>
            <a:r>
              <a:rPr lang="fr-BE" dirty="0"/>
              <a:t>	o Être capable de bien informer les jeunes, notamment sur les différentes philosophies du droit des jeunes (éducation et non répression).</a:t>
            </a:r>
          </a:p>
          <a:p>
            <a:r>
              <a:rPr lang="fr-BE" dirty="0"/>
              <a:t>	o " Montrer qu'ils savent de quoi ils parlent, qu'ils maîtrisent le sujet ", cela permet la confiance et si ce n'est pas le cas, cela peut mener à la méfiance.</a:t>
            </a:r>
          </a:p>
          <a:p>
            <a:r>
              <a:rPr lang="fr-BE" dirty="0"/>
              <a:t>	o "Ce qui est aussi important c'est de pouvoir faire preuve d'humilité, donc dire au jeune que je ne sais pas mais que je m'engage à faire les recherches et que je reviendrai vers vous."</a:t>
            </a:r>
          </a:p>
          <a:p>
            <a:r>
              <a:rPr lang="fr-BE" dirty="0"/>
              <a:t>- Fiabilité : tenir ses engagements, si vous dites que vous allez faire quelque chose ou vous renseigner ou venir le voir vous devez le faire. "Il est donc important de garder une attitude cohérente et d'avoir toujours la même position. D'être fiable, de montrer au jeune qu'il peut compter sur nous, que quoi qu'il arrive, on discute, on évalue, mais on est là."</a:t>
            </a:r>
          </a:p>
          <a:p>
            <a:r>
              <a:rPr lang="fr-BE" dirty="0"/>
              <a:t>- Il est important d'insister sur le strict respect du secret professionnel, il y a des informations qu'ils vont partager et il est normal qu'ils ne veuillent pas les échanger avec d'autres professionnels, notamment ceux du centre de détention, car le contexte de travail est complètement différent.</a:t>
            </a:r>
          </a:p>
          <a:p>
            <a:r>
              <a:rPr lang="fr-BE" dirty="0"/>
              <a:t>- Implication : elle constate que souvent les mineurs en centre de détention ne peuvent pas contacter leur avocat car celui-ci n'est pas assez disponible : l'avocat ne répond pas au téléphone, ne vient pas le voir, au mieux passe quelques secondes avec lui avant l'audience. Le jeune a l'impression que l'avocat n'a pas pris la peine de s'intéresser à son cas,</a:t>
            </a:r>
          </a:p>
          <a:p>
            <a:endParaRPr lang="fr-BE" dirty="0"/>
          </a:p>
          <a:p>
            <a:r>
              <a:rPr lang="fr-BE" dirty="0"/>
              <a:t>Une psychologue travaillant pour un service pour mineurs en conflit avec la loi répond à la question "quel est le rôle de l'avocat pour les enfants en conflit avec la loi ?".</a:t>
            </a:r>
          </a:p>
          <a:p>
            <a:r>
              <a:rPr lang="fr-BE" dirty="0"/>
              <a:t>- Expliquer en détail les mesures/peines au jeune, notamment les conditions à respecter et les conséquences si le jeune ne les respecte pas. Expliquer ce qui va se passer ensuite, ce qui va se passer après et comment ?</a:t>
            </a:r>
          </a:p>
          <a:p>
            <a:r>
              <a:rPr lang="fr-BE" dirty="0"/>
              <a:t>- Rester en contact : l'avocat doit initier le contact et ne pas attendre l'inverse. </a:t>
            </a:r>
          </a:p>
          <a:p>
            <a:r>
              <a:rPr lang="fr-BE" dirty="0"/>
              <a:t>- L'indisponibilité, le fait que l'avocat ne se sente pas concerné par la situation du jeune. </a:t>
            </a:r>
          </a:p>
          <a:p>
            <a:endParaRPr lang="fr-BE" dirty="0"/>
          </a:p>
          <a:p>
            <a:r>
              <a:rPr lang="fr-BE" dirty="0"/>
              <a:t>Réponse d'un membre des services de protection de l'enfance à la question "quel est le rôle de l'avocat pour les enfants en conflit avec la loi ?"</a:t>
            </a:r>
          </a:p>
          <a:p>
            <a:r>
              <a:rPr lang="fr-BE" dirty="0"/>
              <a:t>- L'avocat n'est pas quelqu'un qui empêche le travail de se faire, il est vraiment un acteur important pour le jeune, et régulièrement le jeune est orienté vers son avocat par le service de protection de l'enfance. </a:t>
            </a:r>
          </a:p>
          <a:p>
            <a:r>
              <a:rPr lang="fr-BE" dirty="0"/>
              <a:t>- Le respect "On ne peut pas demander aux gens de nous respecter si on ne les respecte pas, c'est ce par quoi tout travailleur social, ou tout travailleur, devrait commencer." </a:t>
            </a:r>
          </a:p>
          <a:p>
            <a:r>
              <a:rPr lang="fr-BE" dirty="0"/>
              <a:t>- Des avocats suffisamment investis pour remettre la procédure à sa place, pour que le jeune soit entendu, etc.</a:t>
            </a:r>
          </a:p>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87394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649358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BE" dirty="0"/>
              <a:t>Nous pouvons identifier trois perceptions différentes du rôle de l'avocat des enfants en conflit avec la loi : </a:t>
            </a:r>
          </a:p>
          <a:p>
            <a:pPr algn="just"/>
            <a:r>
              <a:rPr lang="fr-BE" dirty="0"/>
              <a:t>- Le premier est le tuteur ad litem. Il s'agit d'une sorte de tuteur-avocat. Il veille au respect de la procédure et plaide ce qu'il pense être la meilleure solution pour l'enfant. Son intervention dépasse le cadre strictement juridique et entre dans la sphère psychosociale.</a:t>
            </a:r>
          </a:p>
          <a:p>
            <a:pPr algn="just"/>
            <a:r>
              <a:rPr lang="fr-BE" dirty="0"/>
              <a:t>- Le deuxième modèle est celui de l'</a:t>
            </a:r>
            <a:r>
              <a:rPr lang="fr-BE" dirty="0" err="1"/>
              <a:t>amicus</a:t>
            </a:r>
            <a:r>
              <a:rPr lang="fr-BE" dirty="0"/>
              <a:t> </a:t>
            </a:r>
            <a:r>
              <a:rPr lang="fr-BE" dirty="0" err="1"/>
              <a:t>curiae</a:t>
            </a:r>
            <a:r>
              <a:rPr lang="fr-BE" dirty="0"/>
              <a:t>. Ici, l'avocat dispose également d'une grande autonomie d'action et a un rôle d'investigation et de rapport. Il travaille en collaboration avec le tribunal pour trouver la solution qui répond le mieux aux intérêts de l'enfant.</a:t>
            </a:r>
          </a:p>
          <a:p>
            <a:pPr algn="just"/>
            <a:r>
              <a:rPr lang="fr-BE" dirty="0"/>
              <a:t>- Enfin, le troisième modèle est celui de "l'avocat de la défense"/"l'</a:t>
            </a:r>
            <a:r>
              <a:rPr lang="fr-BE" dirty="0" err="1"/>
              <a:t>advocate</a:t>
            </a:r>
            <a:r>
              <a:rPr lang="fr-BE" dirty="0"/>
              <a:t>" qui joue un rôle classique comparable à celui d'un adulte. La spécificité de son mandat réside davantage dans les moyens utilisés pour le remplir, en tenant compte de l'âge et de la situation du mineur, que dans l'étendue du mandat. Il présente le point de vue du jeune et non le sien, et est le garant du respect des droits de son jeune client.</a:t>
            </a:r>
          </a:p>
          <a:p>
            <a:pPr algn="just"/>
            <a:endParaRPr lang="fr-BE" dirty="0"/>
          </a:p>
          <a:p>
            <a:pPr algn="just"/>
            <a:r>
              <a:rPr lang="fr-BE" dirty="0"/>
              <a:t>Cette conception du rôle de l'avocat de la défense est celle adoptée par la Cour européenne des droits de </a:t>
            </a:r>
            <a:r>
              <a:rPr lang="fr-BE" dirty="0" err="1"/>
              <a:t>l'homme</a:t>
            </a:r>
            <a:r>
              <a:rPr lang="fr-BE" dirty="0"/>
              <a:t>. Selon la Cour, tout accusé - y compris un mineur - a le droit de participer effectivement à son procès, notamment le droit d'y assister mais aussi d'entendre et de comprendre la procédure. Le jeune a droit à une participation effective, qui n'est respectée que dans la mesure où il " comprend de manière complète la nature et la signification pour lui du procès, y compris la portée de la peine qui peut être imposée ". ́</a:t>
            </a:r>
          </a:p>
          <a:p>
            <a:pPr algn="just"/>
            <a:endParaRPr lang="fr-BE" dirty="0"/>
          </a:p>
          <a:p>
            <a:pPr algn="just"/>
            <a:r>
              <a:rPr lang="fr-BE" dirty="0"/>
              <a:t>Cela signifie que le prévenu, si nécessaire avec l'aide d'un interprète, d'un avocat, d'un travailleur social ou même d'un ami, doit être en mesure de comprendre dans les grandes lignes ce qui se dit dans le ̂ tribunal. Il doit pouvoir suivre les propos du témoin et, s'il est représenté, ́expliquer à ses avocats sa version des faits, leur signaler toute déclaration avec laquelle il est en désaccord et les informer de tout fait méritant d'être mis en avant pour sa défense ̂". La Cour souligne ainsi que c'est le mineur qui doit mener le procès, et non son avocat, et exclut les modèles du " tuteur ad litem " et de l'" </a:t>
            </a:r>
            <a:r>
              <a:rPr lang="fr-BE" dirty="0" err="1"/>
              <a:t>amicus</a:t>
            </a:r>
            <a:r>
              <a:rPr lang="fr-BE" dirty="0"/>
              <a:t> </a:t>
            </a:r>
            <a:r>
              <a:rPr lang="fr-BE" dirty="0" err="1"/>
              <a:t>curiae</a:t>
            </a:r>
            <a:r>
              <a:rPr lang="fr-BE" dirty="0"/>
              <a:t> ".</a:t>
            </a:r>
            <a:endParaRPr lang="en-US"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336878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BE" dirty="0"/>
              <a:t>Voir les pages 43 et 44 des Lignes directrices de LA Child pour une aide juridique adaptée aux enfants en conflit avec la loi, Recommandations et pratiques inspirantes destinées aux prestataires d'aide juridique et aux décideurs politiques : https://lachild.eu/wp-content/uploads/2021/10/LA-CHILD_EN_LowRes.pdf. </a:t>
            </a:r>
          </a:p>
          <a:p>
            <a:pPr algn="just"/>
            <a:endParaRPr lang="fr-BE" dirty="0"/>
          </a:p>
          <a:p>
            <a:pPr algn="just"/>
            <a:r>
              <a:rPr lang="fr-BE" dirty="0"/>
              <a:t>22. Le rôle de l'avocat en tant que porte-parole de l'enfant </a:t>
            </a:r>
          </a:p>
          <a:p>
            <a:pPr algn="just"/>
            <a:endParaRPr lang="fr-BE" dirty="0"/>
          </a:p>
          <a:p>
            <a:pPr algn="just"/>
            <a:r>
              <a:rPr lang="fr-BE" b="1" dirty="0"/>
              <a:t>NORMES EUROPÉENNES ET INTERNATIONALES </a:t>
            </a:r>
          </a:p>
          <a:p>
            <a:pPr algn="just"/>
            <a:r>
              <a:rPr lang="fr-BE" dirty="0"/>
              <a:t>L'avocat doit porter la parole de l'enfant, comme le stipulent les Lignes directrices sur une justice adaptée aux enfants du Conseil de l'Europe : " Les enfants doivent être considérés comme des clients à part entière ayant leurs propres droits et les avocats qui les représentent doivent faire valoir l'opinion de l'enfant " (IV, D., 2., §40), même s'il ne partage pas l'avis de l'enfant, comme le précisent les Lignes directrices de l'UNICEF sur l'aide judiciaire adaptée aux enfants dans sa ligne directrice 2 : "Il est très important que le représentant légal de l'enfant ne fasse pas taire la voix de l'enfant s'il n'est pas d'accord avec le point de vue exprimé par l'enfant, car le rôle du représentant est d'obtenir le consentement éclairé de l'enfant sur la meilleure stratégie à utiliser." </a:t>
            </a:r>
          </a:p>
          <a:p>
            <a:pPr algn="just"/>
            <a:endParaRPr lang="fr-BE" dirty="0"/>
          </a:p>
          <a:p>
            <a:pPr algn="just"/>
            <a:r>
              <a:rPr lang="fr-BE" dirty="0"/>
              <a:t>« Votre rôle est d'être le porte-parole de l'enfant. » Demandez-lui vraiment ce qu'il veut demander et dire au juge, et aidez-le ensuite à le dire" Avocat d'enfants en Belgique. </a:t>
            </a:r>
          </a:p>
          <a:p>
            <a:pPr algn="just"/>
            <a:endParaRPr lang="fr-BE" dirty="0"/>
          </a:p>
          <a:p>
            <a:pPr algn="just"/>
            <a:r>
              <a:rPr lang="fr-BE" b="1" dirty="0"/>
              <a:t>AVANTAGES ET DÉFIS </a:t>
            </a:r>
          </a:p>
          <a:p>
            <a:pPr algn="just"/>
            <a:r>
              <a:rPr lang="fr-BE" dirty="0"/>
              <a:t>La communication avec les enfants, surtout lorsqu'ils sont jeunes ou manquent de maturité, n'est pas facile. Il est souvent difficile pour les avocats de savoir comment représenter au mieux leurs opinions dans de telles affaires. Porter réellement la parole de l'enfant permet de s'assurer que l'intérêt supérieur de l'enfant est pris en compte et que les droits de l'enfant à être entendu et à participer (même indirectement) sont respectés.</a:t>
            </a:r>
          </a:p>
          <a:p>
            <a:pPr algn="just"/>
            <a:endParaRPr lang="fr-BE" dirty="0"/>
          </a:p>
          <a:p>
            <a:pPr algn="just"/>
            <a:r>
              <a:rPr lang="fr-BE" b="1" dirty="0"/>
              <a:t>RECOMMANDATIONS</a:t>
            </a:r>
          </a:p>
          <a:p>
            <a:pPr algn="just"/>
            <a:r>
              <a:rPr lang="fr-BE" dirty="0"/>
              <a:t>L'avocat a pour fonction de renforcer la position subjective de l'enfant dans l'affaire et de compenser son manque de connaissance et d'expérience de la culture et du système judiciaire pendant la procédure. L'avocat doit tenir compte de l'opinion de l'enfant et lui accorder l'importance qu'elle mérite pendant la procédure. Il doit également respecter les opinions de l'enfant même s'il n'est pas d'accord avec elles. Dans ce cas, son rôle est de conseiller l'enfant sur les conséquences possibles de ses décisions mais, en définitive, de respecter ce que l'enfant demande. ˌ</a:t>
            </a:r>
          </a:p>
          <a:p>
            <a:pPr algn="just"/>
            <a:endParaRPr lang="fr-BE" dirty="0"/>
          </a:p>
          <a:p>
            <a:pPr algn="just"/>
            <a:r>
              <a:rPr lang="fr-BE" dirty="0"/>
              <a:t>L'avocat doit :</a:t>
            </a:r>
          </a:p>
          <a:p>
            <a:pPr algn="just"/>
            <a:r>
              <a:rPr lang="fr-BE" dirty="0"/>
              <a:t>- S'assurer qu'il/elle comprend bien les demandes de l'enfant ; </a:t>
            </a:r>
          </a:p>
          <a:p>
            <a:pPr marL="171450" indent="-171450" algn="just">
              <a:buFontTx/>
              <a:buChar char="-"/>
            </a:pPr>
            <a:r>
              <a:rPr lang="fr-BE" dirty="0"/>
              <a:t>Communiquer clairement les intérêts, les points de vue et les sentiments de l'enfant au tribunal et aux autres instances concernées ;</a:t>
            </a:r>
          </a:p>
          <a:p>
            <a:pPr marL="171450" indent="-171450" algn="just">
              <a:buFontTx/>
              <a:buChar char="-"/>
            </a:pPr>
            <a:r>
              <a:rPr lang="fr-BE" dirty="0"/>
              <a:t>Informer correctement l'enfant quant à l'impact de sa participation ;</a:t>
            </a:r>
          </a:p>
          <a:p>
            <a:pPr marL="171450" indent="-171450" algn="just">
              <a:buFontTx/>
              <a:buChar char="-"/>
            </a:pPr>
            <a:r>
              <a:rPr lang="fr-BE" dirty="0"/>
              <a:t>Vérifier que les décisions du juge ont dûment pris en compte l'opinion de l'enfant ;</a:t>
            </a:r>
          </a:p>
          <a:p>
            <a:pPr marL="171450" indent="-171450" algn="just">
              <a:buFontTx/>
              <a:buChar char="-"/>
            </a:pPr>
            <a:r>
              <a:rPr lang="fr-BE" dirty="0"/>
              <a:t>Encourager et assurer la participation de l'enfant ;</a:t>
            </a:r>
          </a:p>
          <a:p>
            <a:pPr marL="171450" indent="-171450" algn="just">
              <a:buFontTx/>
              <a:buChar char="-"/>
            </a:pPr>
            <a:r>
              <a:rPr lang="fr-BE" dirty="0"/>
              <a:t>Protéger et intervenir lorsque l'environnement est inapproprié ou hostile à la participation de l'enfant - par exemple si les questions posées sont trompeuses ou peuvent influencer la réponse, ou si la publicité de l'audience peut avoir un impact négatif sur la participation de l'enfant ;</a:t>
            </a:r>
          </a:p>
          <a:p>
            <a:pPr marL="171450" indent="-171450" algn="just">
              <a:buFontTx/>
              <a:buChar char="-"/>
            </a:pPr>
            <a:r>
              <a:rPr lang="fr-BE" dirty="0"/>
              <a:t>Vérifier que le rythme est adapté à l'enfant et demander des pauses si nécessaire ;</a:t>
            </a:r>
          </a:p>
          <a:p>
            <a:pPr marL="171450" indent="-171450" algn="just">
              <a:buFontTx/>
              <a:buChar char="-"/>
            </a:pPr>
            <a:r>
              <a:rPr lang="fr-BE" dirty="0"/>
              <a:t>S'assurer que la participation de l'enfant ne l'expose pas à des risques ;</a:t>
            </a:r>
          </a:p>
          <a:p>
            <a:pPr marL="171450" indent="-171450" algn="just">
              <a:buFontTx/>
              <a:buChar char="-"/>
            </a:pPr>
            <a:r>
              <a:rPr lang="fr-BE" dirty="0"/>
              <a:t>Donner à l'enfant un retour sur la décision du juge et sur la mesure dans laquelle le juge a pris en compte ses demandes et ses besoins ;</a:t>
            </a:r>
          </a:p>
          <a:p>
            <a:pPr marL="171450" indent="-171450" algn="just">
              <a:buFontTx/>
              <a:buChar char="-"/>
            </a:pPr>
            <a:r>
              <a:rPr lang="fr-BE" dirty="0"/>
              <a:t>S'assurer que l'enfant n'est pas forcé de participer contre sa volonté.</a:t>
            </a:r>
          </a:p>
          <a:p>
            <a:pPr marL="0" indent="0" algn="just">
              <a:buFontTx/>
              <a:buNone/>
            </a:pPr>
            <a:endParaRPr lang="fr-BE" dirty="0"/>
          </a:p>
          <a:p>
            <a:pPr marL="0" indent="0" algn="just">
              <a:buFontTx/>
              <a:buNone/>
            </a:pPr>
            <a:r>
              <a:rPr lang="fr-BE" dirty="0"/>
              <a:t>Les enfants doivent être informés qu'ils peuvent cesser de participer à tout moment, mais aussi des conséquences que cela aura.</a:t>
            </a:r>
          </a:p>
          <a:p>
            <a:endParaRPr lang="en-US"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185127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BE" dirty="0"/>
              <a:t>Voir les pages 38 des Lignes directrices de LA Child pour une aide juridique adaptée aux enfants en conflit avec la loi, Recommandations et pratiques inspirantes destinées aux prestataires d'aide juridique et aux décideurs politiques : https://lachild.eu/wp-content/uploads/2021/10/LA-CHILD_EN_LowRes.pdf. </a:t>
            </a:r>
          </a:p>
          <a:p>
            <a:pPr algn="just"/>
            <a:endParaRPr lang="fr-BE" dirty="0"/>
          </a:p>
          <a:p>
            <a:pPr algn="just"/>
            <a:r>
              <a:rPr lang="fr-BE" dirty="0"/>
              <a:t>L'article 3 de la Convention internationale des droits de l'enfant stipule que l'intérêt supérieur de l'enfant doit être une considération primordiale dans toutes les décisions qui le concernent. Le bien-être de l'enfant en conflit avec la loi doit donc toujours être le facteur déterminant dans l'examen de son cas. Ce principe a également des conséquences sur le travail de l'avocat. Le rôle de l'avocat est de protéger les droits de son client et d'être son porte-parole.</a:t>
            </a:r>
          </a:p>
          <a:p>
            <a:pPr algn="just"/>
            <a:r>
              <a:rPr lang="fr-BE" dirty="0"/>
              <a:t>En ce qui concerne l'intérêt supérieur de l'enfant, le rôle principal de l'avocat est donc de s'assurer qu'il est dûment évalué et pris en compte dans toutes les décisions qui concernent l'enfant (décisions prises par un juge, un établissement de placement, etc.) L'avocat doit donc être capable d'évaluer l'impact possible (positif ou négatif) de toutes les décisions qui peuvent affecter l'enfant et son bien-être physique et psychologique. Le rôle de porte-parole de l'avocat est décisif à cet égard dans la mesure où il doit porter la voix du jeune auprès de l'autorité décisionnelle (le juge) et où l'intérêt supérieur de l'enfant doit être évalué en tenant compte de différents critères, dont l'opinion de l'enfant.</a:t>
            </a:r>
          </a:p>
          <a:p>
            <a:pPr algn="just"/>
            <a:endParaRPr lang="fr-BE" dirty="0"/>
          </a:p>
          <a:p>
            <a:pPr algn="just"/>
            <a:r>
              <a:rPr lang="fr-BE" dirty="0"/>
              <a:t>Selon les Lignes directrices sur une justice adaptée aux enfants du Conseil de l'Europe, l'avocat n'a pas à faire valoir ce qu'il considère être l'intérêt supérieur de l'enfant (comme le fait un tuteur ou un défenseur public), mais il doit transmettre et défendre les points de vue et les opinions de l'enfant, comme dans le cas d'un client adulte. L'avocat doit rechercher le consentement éclairé de l'enfant sur la meilleure stratégie à utiliser. Si l'avocat n'est pas d'accord avec l'opinion de l'enfant, il doit essayer de le convaincre, comme il le ferait avec tout autre client. "Les enfants doivent être considérés comme des clients à part entière ayant leurs propres droits et les avocats qui les représentent doivent faire valoir l'opinion de l'enfant.« </a:t>
            </a:r>
          </a:p>
          <a:p>
            <a:pPr algn="just"/>
            <a:r>
              <a:rPr lang="fr-BE" dirty="0"/>
              <a:t>Dans certaines situations, le fait d'occuper le rôle de porte-parole de l'enfant peut conduire l'avocat à plaider pour des choses qui ne sont pas réellement dans l'intérêt supérieur de l'enfant. Néanmoins, il a le devoir de faire entendre la voix de l'enfant aux autorités qui prennent la décision.</a:t>
            </a:r>
          </a:p>
          <a:p>
            <a:endParaRPr lang="en-US"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437605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Ce module a pour but de discuter du rôle de l'avocat pour les enfants en conflit avec la loi. En conformité avec la législation internationale, l’avocat doit être le.la porte-parole de l’enfant en tout temps et a des fonctions spécifiques, inter-alia d’être présent à toutes les étapes de la procédure, en l’informant ou quand le mineur est privé de liberté… </a:t>
            </a:r>
          </a:p>
          <a:p>
            <a:r>
              <a:rPr lang="fr-BE" dirty="0" err="1"/>
              <a:t>Tou.te.s</a:t>
            </a:r>
            <a:r>
              <a:rPr lang="fr-BE" dirty="0"/>
              <a:t> les </a:t>
            </a:r>
            <a:r>
              <a:rPr lang="fr-BE" dirty="0" err="1"/>
              <a:t>avocat.e.s</a:t>
            </a:r>
            <a:r>
              <a:rPr lang="fr-BE" dirty="0"/>
              <a:t> ne savent pas exactement quel est leur rôle selon les standards internationaux, même s’il s’agit d’une exigence importante pour qu’ils fournissent une aide juridique adaptée aux enfants. Dans le but de comprendre quel est vraiment le rôle de l’</a:t>
            </a:r>
            <a:r>
              <a:rPr lang="fr-BE" dirty="0" err="1"/>
              <a:t>avocat.e</a:t>
            </a:r>
            <a:r>
              <a:rPr lang="fr-BE" dirty="0"/>
              <a:t> et comment est ce qu’il l’endosse, il est important de voir ceci depuis le point de vue des enfants ou d’autres professionnels.</a:t>
            </a:r>
          </a:p>
          <a:p>
            <a:endParaRPr lang="fr-BE" dirty="0"/>
          </a:p>
          <a:p>
            <a:r>
              <a:rPr lang="fr-BE" dirty="0"/>
              <a:t>C’est ce que le module propose : l’analyse et la compréhension du rôle de l’</a:t>
            </a:r>
            <a:r>
              <a:rPr lang="fr-BE" dirty="0" err="1"/>
              <a:t>avocat.e</a:t>
            </a:r>
            <a:r>
              <a:rPr lang="fr-BE" dirty="0"/>
              <a:t> du mineur et comment </a:t>
            </a:r>
            <a:r>
              <a:rPr lang="fr-BE" dirty="0" err="1"/>
              <a:t>il.elle</a:t>
            </a:r>
            <a:r>
              <a:rPr lang="fr-BE" dirty="0"/>
              <a:t> l’endosse grâce aux apports des standards internationaux, des jeunes, des autres professionnels et échanges entre les participants.</a:t>
            </a:r>
          </a:p>
          <a:p>
            <a:endParaRPr lang="fr-BE" dirty="0"/>
          </a:p>
          <a:p>
            <a:r>
              <a:rPr lang="fr-BE" dirty="0">
                <a:sym typeface="Wingdings" panose="05000000000000000000" pitchFamily="2" charset="2"/>
              </a:rPr>
              <a:t> On vient de voir en détails les principes de la justice adaptée aux enfants, l’</a:t>
            </a:r>
            <a:r>
              <a:rPr lang="fr-BE" dirty="0" err="1">
                <a:sym typeface="Wingdings" panose="05000000000000000000" pitchFamily="2" charset="2"/>
              </a:rPr>
              <a:t>avocat.e</a:t>
            </a:r>
            <a:r>
              <a:rPr lang="fr-BE" dirty="0">
                <a:sym typeface="Wingdings" panose="05000000000000000000" pitchFamily="2" charset="2"/>
              </a:rPr>
              <a:t> rôle majeur dans</a:t>
            </a:r>
            <a:r>
              <a:rPr lang="fr-BE" baseline="0" dirty="0">
                <a:sym typeface="Wingdings" panose="05000000000000000000" pitchFamily="2" charset="2"/>
              </a:rPr>
              <a:t> le respect des droits de l’enfant pendant ces procédures, et le droit international nous dit beaucoup à propos de son rôle. Je vous propose de tourner la question dans plusieurs sens: qui est l’</a:t>
            </a:r>
            <a:r>
              <a:rPr lang="fr-BE" baseline="0" dirty="0" err="1">
                <a:sym typeface="Wingdings" panose="05000000000000000000" pitchFamily="2" charset="2"/>
              </a:rPr>
              <a:t>avocat.e</a:t>
            </a:r>
            <a:r>
              <a:rPr lang="fr-BE" baseline="0" dirty="0">
                <a:sym typeface="Wingdings" panose="05000000000000000000" pitchFamily="2" charset="2"/>
              </a:rPr>
              <a:t> du mineur en conflit avec la loi, en se mettant du point de vue de différentes personnes, avant de voir le droit international qui résume le rôle de l’avocat. </a:t>
            </a:r>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727580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BE" dirty="0"/>
              <a:t>Voir les pages 41 et suivantes des Lignes directrices de LA Child pour une aide juridique adaptée aux enfants en conflit avec la loi, Recommandations et pratiques inspirantes destinées aux prestataires d'aide juridique et aux décideurs politiques : https://lachild.eu/wp-content/uploads/2021/10/LA-CHILD_EN_LowRes.pdf. </a:t>
            </a:r>
          </a:p>
          <a:p>
            <a:pPr algn="just"/>
            <a:endParaRPr lang="fr-BE" dirty="0"/>
          </a:p>
          <a:p>
            <a:pPr algn="just"/>
            <a:r>
              <a:rPr lang="fr-BE" b="1" dirty="0"/>
              <a:t>NORMES EUROPÉENNES ET INTERNATIONALES </a:t>
            </a:r>
          </a:p>
          <a:p>
            <a:pPr algn="just"/>
            <a:r>
              <a:rPr lang="fr-BE" dirty="0"/>
              <a:t>La directive (UE) 2016/800 énonce le droit de l'enfant à être informé : " lorsque les enfants sont informés qu'ils sont suspects ou accusés dans le cadre d'une procédure pénale, ils sont informés rapidement de leurs droits conformément à la directive 2012/13/UE et des aspects généraux du déroulement de la procédure. "(Article 4) Ce droit à l'information est rappelé dans les Lignes directrices sur une justice adaptée aux enfants du Conseil de l'Europe, qui énumère les informations qui doivent être données aux enfants " dès leur premier contact avec le système judiciaire ". Des informations sur leurs droits, sur le fonctionnement de la justice et des procédures, sur les charges retenues contre eux, sur le déroulement général du procès sont autant d'informations énumérées qui doivent être communiquées aux enfants, toujours de manière adaptée à leur niveau de compréhension. (IV, A, 1, 1.)</a:t>
            </a:r>
          </a:p>
          <a:p>
            <a:pPr algn="just"/>
            <a:endParaRPr lang="fr-BE" dirty="0"/>
          </a:p>
          <a:p>
            <a:pPr algn="just"/>
            <a:r>
              <a:rPr lang="fr-BE" b="1" dirty="0"/>
              <a:t>AVANTAGES ET DÉFIS </a:t>
            </a:r>
          </a:p>
          <a:p>
            <a:pPr algn="just"/>
            <a:r>
              <a:rPr lang="fr-BE" dirty="0"/>
              <a:t>Informer l'enfant et s'assurer qu'il comprend les enjeux de la procédure lui permet d'exercer ses droits en toute connaissance de cause et constitue une condition préalable essentielle à l'exercice du droit de l'enfant à être entendu. La capacité de l'enfant à comprendre, à se souvenir et à assimiler les informations que son avocat lui communique dépend de multiples facteurs, dont son âge, sa maturité, sa maîtrise de la langue, ses expériences passées, son niveau d'énergie actuel et son état émotionnel. Cependant, dans de nombreux cas, les avocats n'ont pas le temps d'expliquer en détail toute la procédure à l'enfant. Parfois, les avocats rencontrent même l'enfant au moment de l'audience et n'ont donc pas le temps d'informer l'enfant de toutes les informations nécessaires.</a:t>
            </a:r>
          </a:p>
          <a:p>
            <a:pPr algn="just"/>
            <a:endParaRPr lang="fr-BE" dirty="0"/>
          </a:p>
          <a:p>
            <a:pPr algn="just"/>
            <a:r>
              <a:rPr lang="fr-BE" b="1" dirty="0"/>
              <a:t>RECOMMANDATIONS</a:t>
            </a:r>
          </a:p>
          <a:p>
            <a:pPr algn="just"/>
            <a:r>
              <a:rPr lang="fr-BE" dirty="0"/>
              <a:t>L'avocat est une personne privilégiée qui communique avec l'enfant tout au long de la procédure. Il a donc le devoir d'informer l'enfant des informations spécifiques concernant ses droits et la procédure. ʺEn ce qui concerne l'information sur les droits et la procédure, l'avocat doit "donner l'information la plus détaillée et la plus adaptée à la situation et à l'enfant" (rapport LA Child), l'avocat doit :</a:t>
            </a:r>
          </a:p>
          <a:p>
            <a:pPr marL="171450" indent="-171450" algn="just">
              <a:buFontTx/>
              <a:buChar char="-"/>
            </a:pPr>
            <a:r>
              <a:rPr lang="fr-BE" dirty="0"/>
              <a:t>Donner l'information de manière adaptée à chaque enfant : en tenant compte de son âge, de sa vulnérabilité, de sa capacité de compréhension, de son expérience et de sa connaissance de la justice et de son état émotionnel ;</a:t>
            </a:r>
          </a:p>
          <a:p>
            <a:pPr marL="171450" indent="-171450" algn="just">
              <a:buFontTx/>
              <a:buChar char="-"/>
            </a:pPr>
            <a:r>
              <a:rPr lang="fr-BE" dirty="0"/>
              <a:t>En tenant compte de ces éléments, l'avocat doit donner l'information la plus claire, la plus adaptée à la situation et la plus complète possible ;</a:t>
            </a:r>
          </a:p>
          <a:p>
            <a:pPr marL="171450" indent="-171450" algn="just">
              <a:buFontTx/>
              <a:buChar char="-"/>
            </a:pPr>
            <a:r>
              <a:rPr lang="fr-BE" dirty="0"/>
              <a:t>L'utilisation de matériel adapté aux enfants peut être utile ;</a:t>
            </a:r>
          </a:p>
          <a:p>
            <a:pPr marL="171450" indent="-171450" algn="just">
              <a:buFontTx/>
              <a:buChar char="-"/>
            </a:pPr>
            <a:r>
              <a:rPr lang="fr-BE" dirty="0"/>
              <a:t>Veiller à ne pas submerger l'enfant avec trop d'informations.</a:t>
            </a:r>
          </a:p>
          <a:p>
            <a:pPr marL="171450" indent="-171450" algn="just">
              <a:buFontTx/>
              <a:buChar char="-"/>
            </a:pPr>
            <a:endParaRPr lang="fr-BE" dirty="0"/>
          </a:p>
          <a:p>
            <a:pPr marL="0" indent="0" algn="just">
              <a:buFontTx/>
              <a:buNone/>
            </a:pPr>
            <a:r>
              <a:rPr lang="fr-BE" dirty="0"/>
              <a:t>C'est une question d'équilibre entre l'obligation de donner des informations et les besoins de l'enfant, que l'avocat devra analyser pour chaque cas individuel. Parmi les informations importantes que l'enfant doit recevoir, l'avocat doit expliquer :</a:t>
            </a:r>
          </a:p>
          <a:p>
            <a:pPr marL="628650" lvl="1" indent="-171450" algn="just">
              <a:buFontTx/>
              <a:buChar char="-"/>
            </a:pPr>
            <a:r>
              <a:rPr lang="fr-BE" dirty="0"/>
              <a:t>les charges retenues contre lui ;</a:t>
            </a:r>
          </a:p>
          <a:p>
            <a:pPr marL="628650" lvl="1" indent="-171450" algn="just">
              <a:buFontTx/>
              <a:buChar char="-"/>
            </a:pPr>
            <a:r>
              <a:rPr lang="fr-BE" dirty="0"/>
              <a:t>le rôle de l'avocat ;</a:t>
            </a:r>
          </a:p>
          <a:p>
            <a:pPr marL="628650" lvl="1" indent="-171450" algn="just">
              <a:buFontTx/>
              <a:buChar char="-"/>
            </a:pPr>
            <a:r>
              <a:rPr lang="fr-BE" dirty="0"/>
              <a:t>la logique protectrice du système judiciaire pour les enfants ;</a:t>
            </a:r>
          </a:p>
          <a:p>
            <a:pPr marL="628650" lvl="1" indent="-171450" algn="just">
              <a:buFontTx/>
              <a:buChar char="-"/>
            </a:pPr>
            <a:r>
              <a:rPr lang="fr-BE" dirty="0"/>
              <a:t>le déroulement de la procédure, le rôle des différents acteurs et les résultats possibles ;</a:t>
            </a:r>
          </a:p>
          <a:p>
            <a:pPr marL="628650" lvl="1" indent="-171450" algn="just">
              <a:buFontTx/>
              <a:buChar char="-"/>
            </a:pPr>
            <a:r>
              <a:rPr lang="fr-BE" dirty="0"/>
              <a:t>les possibilités de recours ;</a:t>
            </a:r>
          </a:p>
          <a:p>
            <a:pPr marL="628650" lvl="1" indent="-171450" algn="just">
              <a:buFontTx/>
              <a:buChar char="-"/>
            </a:pPr>
            <a:r>
              <a:rPr lang="fr-BE" dirty="0"/>
              <a:t>les droits spécifiques de l'enfant à chaque étape de la procédure (par exemple, le droit de se taire, de demander une interruption de l'audience pour parler à son avocat, de ne pas répondre à certaines questions, etc...).</a:t>
            </a:r>
            <a:endParaRPr lang="en-US"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038405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386507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BE" b="1" dirty="0"/>
              <a:t>NORMES EUROPÉENNES ET INTERNATIONALES</a:t>
            </a:r>
          </a:p>
          <a:p>
            <a:pPr algn="just"/>
            <a:r>
              <a:rPr lang="fr-BE" dirty="0"/>
              <a:t>Conformément à la Directive (UE) 2016/800, les enfants doivent être assistés par des </a:t>
            </a:r>
            <a:r>
              <a:rPr lang="fr-BE" dirty="0" err="1"/>
              <a:t>avocat·e·s</a:t>
            </a:r>
            <a:r>
              <a:rPr lang="fr-BE" dirty="0"/>
              <a:t>, “afin de leur permettre d’exercer effectivement les droits de la défense.” (article 6, 2). Les Principes et Lignes directrices des Nations Unies sur l’aide juridique de 2012 rappellent “le droit (pour les enfants) de bénéficier d’une aide juridique ou à toute autre aide appropriée pour la préparation et la présentation de sa défense”. (Ligne directrice 11, §58, b)</a:t>
            </a:r>
          </a:p>
          <a:p>
            <a:pPr algn="just"/>
            <a:endParaRPr lang="fr-BE" dirty="0"/>
          </a:p>
          <a:p>
            <a:pPr algn="just"/>
            <a:r>
              <a:rPr lang="fr-BE" b="1" dirty="0"/>
              <a:t>BÉNÉFICES ET ENJEUX</a:t>
            </a:r>
          </a:p>
          <a:p>
            <a:pPr algn="just"/>
            <a:r>
              <a:rPr lang="fr-BE" dirty="0"/>
              <a:t>Les enfants étant vulnérables et n’ayant pas la même capacité de compréhension du système juridique que les adultes, la défense de leurs droits repose encore plus sur l’</a:t>
            </a:r>
            <a:r>
              <a:rPr lang="fr-BE" dirty="0" err="1"/>
              <a:t>avocat·e</a:t>
            </a:r>
            <a:r>
              <a:rPr lang="fr-BE" dirty="0"/>
              <a:t>. Défendre l’enfant, c’est garantir le respect de ses droits, plaider pour lui ou elle devant le ou la juge. D’ailleurs, l’une des avocates interrogées dans le cadre des recherches de LA Child a déclaré que son rôle était “d’avoir une lecture juridique de la situation et pas seulement une lecture de l’intérêt de l’enfant, mais plutôt une lecture juridique”. L’</a:t>
            </a:r>
            <a:r>
              <a:rPr lang="fr-BE" dirty="0" err="1"/>
              <a:t>avocat·e</a:t>
            </a:r>
            <a:r>
              <a:rPr lang="fr-BE" dirty="0"/>
              <a:t> de l’enfant a notamment pour rôle de s’assurer que les droits de l’enfant, notamment les droits procéduraux, ont été respectés.</a:t>
            </a:r>
          </a:p>
          <a:p>
            <a:pPr algn="just"/>
            <a:r>
              <a:rPr lang="fr-BE" dirty="0"/>
              <a:t>Elle précise : “Par exemple, si le visage de l’enfant est flouté sur une caméra de sécurité, il faut insister sur ce point, personne d’autre n’y pensera”. ʺ</a:t>
            </a:r>
            <a:r>
              <a:rPr lang="fr-BE" dirty="0" err="1"/>
              <a:t>L’avocat·e</a:t>
            </a:r>
            <a:r>
              <a:rPr lang="fr-BE" dirty="0"/>
              <a:t> doit préparer la défense juridique de son/sa jeune </a:t>
            </a:r>
            <a:r>
              <a:rPr lang="fr-BE" dirty="0" err="1"/>
              <a:t>client·e</a:t>
            </a:r>
            <a:r>
              <a:rPr lang="fr-BE" dirty="0"/>
              <a:t>. Cela implique de réfléchir à la meilleure stratégie de défense juridique avec le concours de l’enfant, et donc de prendre en compte ses besoins, mais aussi ses souhaits. ʺ L’</a:t>
            </a:r>
            <a:r>
              <a:rPr lang="fr-BE" dirty="0" err="1"/>
              <a:t>avocat·e</a:t>
            </a:r>
            <a:r>
              <a:rPr lang="fr-BE" dirty="0"/>
              <a:t> doit également veiller à ce que tous les droits de l’enfant soient dûment respectés, en particulier les droits procéduraux, tels que le droit à la confidentialité et à la vie privée, le droit d’être informé, le droit de participer, etc.</a:t>
            </a: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643632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19. Disponibilité et participation </a:t>
            </a:r>
            <a:r>
              <a:rPr lang="fr-BE" dirty="0" err="1"/>
              <a:t>du·de</a:t>
            </a:r>
            <a:r>
              <a:rPr lang="fr-BE" dirty="0"/>
              <a:t> la prestataire d’aide juridique à tous les stades de la procédure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BE" b="1" dirty="0"/>
              <a:t>NORMES EUROPÉENNES ET INTERNATIONALES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La Directive (UE) 2016/800 de l’UE exige que les États membres veillent à ce que “les enfants soient assistés d’un avocat sans retard indu, dès qu’ils sont informés du fait qu’ils sont des suspects ou des personnes poursuivies”. Elle énumère les étapes de la procédure où la présence de l’</a:t>
            </a:r>
            <a:r>
              <a:rPr lang="fr-BE" dirty="0" err="1"/>
              <a:t>avocat·e</a:t>
            </a:r>
            <a:r>
              <a:rPr lang="fr-BE" dirty="0"/>
              <a:t> aux côtés de l’enfant est notamment nécessaire : avant toute audition, lors de toute mesure d’enquête ou de toute autre mesure de collecte de preuves, sans retard indu après la privation de liberté ou en temps utile avant sa comparution devant un tribunal. (art. 6).</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BE" b="1" dirty="0"/>
              <a:t>BÉNÉFICES ET ENJEUX</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La présence du/de la prestataire d’aide juridique aux différents stades de la procédure est une garantie importante du respect des droits procéduraux de l’enfant. De plus, la présence d’</a:t>
            </a:r>
            <a:r>
              <a:rPr lang="fr-BE" dirty="0" err="1"/>
              <a:t>un·e</a:t>
            </a:r>
            <a:r>
              <a:rPr lang="fr-BE" dirty="0"/>
              <a:t> </a:t>
            </a:r>
            <a:r>
              <a:rPr lang="fr-BE" dirty="0" err="1"/>
              <a:t>seul·e</a:t>
            </a:r>
            <a:r>
              <a:rPr lang="fr-BE" dirty="0"/>
              <a:t> et même </a:t>
            </a:r>
            <a:r>
              <a:rPr lang="fr-BE" dirty="0" err="1"/>
              <a:t>avocat·e</a:t>
            </a:r>
            <a:r>
              <a:rPr lang="fr-BE" dirty="0"/>
              <a:t> tout au long de la procédure est essentielle pour la relation de confiance avec l’enfant et donc pour la qualité de sa représentation. La disponibilité d’</a:t>
            </a:r>
            <a:r>
              <a:rPr lang="fr-BE" dirty="0" err="1"/>
              <a:t>un·e</a:t>
            </a:r>
            <a:r>
              <a:rPr lang="fr-BE" dirty="0"/>
              <a:t> prestataire d’aide juridique, et surtout de la même personne tout au long de la procédure, est un défi important étant donné que les étapes importantes des procédures ne sont généralement pas planifiées en tenant compte de la disponibilité de l’</a:t>
            </a:r>
            <a:r>
              <a:rPr lang="fr-BE" dirty="0" err="1"/>
              <a:t>avocat·e</a:t>
            </a:r>
            <a:r>
              <a:rPr lang="fr-BE" dirty="0"/>
              <a:t>, mais seulement des nécessités de l’enquête ou de la procédure. En outre, l’obstacle juridique ou financier peut constituer une entrave au fait que le/la prestataire d’aide juridique soit </a:t>
            </a:r>
            <a:r>
              <a:rPr lang="fr-BE" dirty="0" err="1"/>
              <a:t>présent·e</a:t>
            </a:r>
            <a:r>
              <a:rPr lang="fr-BE" dirty="0"/>
              <a:t> à tous les stades de la procédure.</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C’est le cas, par exemple, si les </a:t>
            </a:r>
            <a:r>
              <a:rPr lang="fr-BE" dirty="0" err="1"/>
              <a:t>avocat·e·s</a:t>
            </a:r>
            <a:r>
              <a:rPr lang="fr-BE" dirty="0"/>
              <a:t> ne sont pas </a:t>
            </a:r>
            <a:r>
              <a:rPr lang="fr-BE" dirty="0" err="1"/>
              <a:t>rémunéré·e·s</a:t>
            </a:r>
            <a:r>
              <a:rPr lang="fr-BE" dirty="0"/>
              <a:t> au titre de l’aide juridique proportionnellement au nombre de services requis. ʺPrésentez-vous en temps voulu au Tribunal ou au poste de police ; ʺSi vous ne pouvez pas être </a:t>
            </a:r>
            <a:r>
              <a:rPr lang="fr-BE" dirty="0" err="1"/>
              <a:t>présent·e</a:t>
            </a:r>
            <a:r>
              <a:rPr lang="fr-BE" dirty="0"/>
              <a:t> à l’heure, prévenez le tribunal ou le poste de police afin qu’ils trouvent </a:t>
            </a:r>
            <a:r>
              <a:rPr lang="fr-BE" dirty="0" err="1"/>
              <a:t>un·e</a:t>
            </a:r>
            <a:r>
              <a:rPr lang="fr-BE" dirty="0"/>
              <a:t> autre </a:t>
            </a:r>
            <a:r>
              <a:rPr lang="fr-BE" dirty="0" err="1"/>
              <a:t>avocat·e</a:t>
            </a:r>
            <a:r>
              <a:rPr lang="fr-BE" dirty="0"/>
              <a:t> pour l’enfant ou qu’ils s’assurent de votre remplacement ; ʺInformer l’enfant de ce remplacement si vous êtes déjà son </a:t>
            </a:r>
            <a:r>
              <a:rPr lang="fr-BE" dirty="0" err="1"/>
              <a:t>avocat·e</a:t>
            </a:r>
            <a:endParaRPr lang="fr-BE"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fr-BE"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ˌAfin de permettre à leur jeune </a:t>
            </a:r>
            <a:r>
              <a:rPr lang="fr-BE" dirty="0" err="1"/>
              <a:t>client·e</a:t>
            </a:r>
            <a:r>
              <a:rPr lang="fr-BE" dirty="0"/>
              <a:t> d’être </a:t>
            </a:r>
            <a:r>
              <a:rPr lang="fr-BE" dirty="0" err="1"/>
              <a:t>assisté·e</a:t>
            </a:r>
            <a:r>
              <a:rPr lang="fr-BE" dirty="0"/>
              <a:t> à tous les stades de la procédure, </a:t>
            </a:r>
            <a:r>
              <a:rPr lang="fr-BE" dirty="0" err="1"/>
              <a:t>certain·e·s</a:t>
            </a:r>
            <a:r>
              <a:rPr lang="fr-BE" dirty="0"/>
              <a:t> </a:t>
            </a:r>
            <a:r>
              <a:rPr lang="fr-BE" dirty="0" err="1"/>
              <a:t>avocat·e·s</a:t>
            </a:r>
            <a:r>
              <a:rPr lang="fr-BE" dirty="0"/>
              <a:t> </a:t>
            </a:r>
            <a:r>
              <a:rPr lang="fr-BE" dirty="0" err="1"/>
              <a:t>rencontré·e·s</a:t>
            </a:r>
            <a:r>
              <a:rPr lang="fr-BE" dirty="0"/>
              <a:t> dans le cadre des recherches de LA Child en Belgique, ont choisi de travailler en binôme. Dans une telle situation, l’enfant dispose d’</a:t>
            </a:r>
            <a:r>
              <a:rPr lang="fr-BE" dirty="0" err="1"/>
              <a:t>un·e</a:t>
            </a:r>
            <a:r>
              <a:rPr lang="fr-BE" dirty="0"/>
              <a:t> </a:t>
            </a:r>
            <a:r>
              <a:rPr lang="fr-BE" dirty="0" err="1"/>
              <a:t>avocat·e</a:t>
            </a:r>
            <a:r>
              <a:rPr lang="fr-BE" dirty="0"/>
              <a:t> de référence qui peut, en cas d’indisponibilité, être </a:t>
            </a:r>
            <a:r>
              <a:rPr lang="fr-BE" dirty="0" err="1"/>
              <a:t>remplacé·e</a:t>
            </a:r>
            <a:r>
              <a:rPr lang="fr-BE" dirty="0"/>
              <a:t> par son/sa partenaire pour l’assister à un moment donné de la procédure. Cette solution présente plusieurs avantages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 Elle permet d’éviter l’absence d’</a:t>
            </a:r>
            <a:r>
              <a:rPr lang="fr-BE" dirty="0" err="1"/>
              <a:t>un·e</a:t>
            </a:r>
            <a:r>
              <a:rPr lang="fr-BE" dirty="0"/>
              <a:t> </a:t>
            </a:r>
            <a:r>
              <a:rPr lang="fr-BE" dirty="0" err="1"/>
              <a:t>avocat·e</a:t>
            </a:r>
            <a:r>
              <a:rPr lang="fr-BE" dirty="0"/>
              <a:t> aux côtés de l’enfant à un moment donné de la procédure.</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 L’</a:t>
            </a:r>
            <a:r>
              <a:rPr lang="fr-BE" dirty="0" err="1"/>
              <a:t>avocat·e</a:t>
            </a:r>
            <a:r>
              <a:rPr lang="fr-BE" dirty="0"/>
              <a:t> peut informer l’enfant à l’avance qu’il/elle ou elle sera </a:t>
            </a:r>
            <a:r>
              <a:rPr lang="fr-BE" dirty="0" err="1"/>
              <a:t>remplacé·e</a:t>
            </a:r>
            <a:r>
              <a:rPr lang="fr-BE" dirty="0"/>
              <a:t> par </a:t>
            </a:r>
            <a:r>
              <a:rPr lang="fr-BE" dirty="0" err="1"/>
              <a:t>un·e</a:t>
            </a:r>
            <a:r>
              <a:rPr lang="fr-BE" dirty="0"/>
              <a:t> collègue de confiance (lorsqu’il est possible d’anticiper un tel remplacement). De cette façon, l’enfant n’est pas </a:t>
            </a:r>
            <a:r>
              <a:rPr lang="fr-BE" dirty="0" err="1"/>
              <a:t>surpris·e</a:t>
            </a:r>
            <a:r>
              <a:rPr lang="fr-BE" dirty="0"/>
              <a:t> par la présence de l’</a:t>
            </a:r>
            <a:r>
              <a:rPr lang="fr-BE" dirty="0" err="1"/>
              <a:t>avocat·e</a:t>
            </a:r>
            <a:r>
              <a:rPr lang="fr-BE" dirty="0"/>
              <a:t> en question et la confiance peut être facilitée.</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 L’</a:t>
            </a:r>
            <a:r>
              <a:rPr lang="fr-BE" dirty="0" err="1"/>
              <a:t>avocat·e</a:t>
            </a:r>
            <a:r>
              <a:rPr lang="fr-BE" dirty="0"/>
              <a:t> de référence peut renseigner le nouvel avocat ou la nouvelle avocate avant qu’il ou elle rencontre l’enfant. Cela évite à l’enfant de devoir répéter toute l’histoire et de recommencer à zéro avec </a:t>
            </a:r>
            <a:r>
              <a:rPr lang="fr-BE" dirty="0" err="1"/>
              <a:t>un·e</a:t>
            </a:r>
            <a:r>
              <a:rPr lang="fr-BE" dirty="0"/>
              <a:t> autre </a:t>
            </a:r>
            <a:r>
              <a:rPr lang="fr-BE" dirty="0" err="1"/>
              <a:t>avocat·e</a:t>
            </a:r>
            <a:r>
              <a:rPr lang="fr-BE"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 L’</a:t>
            </a:r>
            <a:r>
              <a:rPr lang="fr-BE" dirty="0" err="1"/>
              <a:t>avocat·e</a:t>
            </a:r>
            <a:r>
              <a:rPr lang="fr-BE" dirty="0"/>
              <a:t> de référence peut ensuite assurer un suivi adéquat en consultant le/la collègue qui l’a </a:t>
            </a:r>
            <a:r>
              <a:rPr lang="fr-BE" dirty="0" err="1"/>
              <a:t>remplacé·e</a:t>
            </a:r>
            <a:r>
              <a:rPr lang="fr-BE" dirty="0"/>
              <a:t>.</a:t>
            </a: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231017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28. Relation de confiance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a:t>
            </a:r>
            <a:r>
              <a:rPr lang="fr-BE" dirty="0" err="1"/>
              <a:t>avocat·e</a:t>
            </a:r>
            <a:r>
              <a:rPr lang="fr-BE" dirty="0"/>
              <a:t> de la défense doit développer une relation de confiance avec l’enfant.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1" dirty="0"/>
              <a:t>NORMES EUROPÉENNES ET INTERNATIONALES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Les Lignes directrices du Conseil de l’Europe sur une justice adaptée aux enfants précisent que le développement d’une telle relation basée sur la confiance peut aider l’enfant à se sentir </a:t>
            </a:r>
            <a:r>
              <a:rPr lang="fr-BE" dirty="0" err="1"/>
              <a:t>soutenu·e</a:t>
            </a:r>
            <a:r>
              <a:rPr lang="fr-BE" dirty="0"/>
              <a:t> et </a:t>
            </a:r>
            <a:r>
              <a:rPr lang="fr-BE" dirty="0" err="1"/>
              <a:t>compris·e</a:t>
            </a:r>
            <a:r>
              <a:rPr lang="fr-BE" dirty="0"/>
              <a:t> : “L’utilisation de méthodes de travail adaptées aux enfants devrait leur permettre de se sentir en sécurité. Le fait, pour un enfant, d’être </a:t>
            </a:r>
            <a:r>
              <a:rPr lang="fr-BE" dirty="0" err="1"/>
              <a:t>accompagné·e</a:t>
            </a:r>
            <a:r>
              <a:rPr lang="fr-BE" dirty="0"/>
              <a:t> d’une personne en qui il/elle peut avoir confiance peut l’aider à se sentir plus à l’aise pendant les procédures.” Les Lignes directrices de l’UNICEF sur l’aide juridique adaptée aux enfants précisent également que c’est “le fondement d’une représentation et d’une assistance de bonne qualité.” (Ligne directrice 4) Il est recommandé de “consacrer du temps et des ressources à l’établissement d’une relation de confiance avec l’enfant afin de comprendre ce qui sert au mieux ses intérêts”. (Ligne directrice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1" dirty="0"/>
              <a:t>BÉNÉFICES ET ENJEUX</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L’établissement d’une relation collaborative peut être un défi, car très souvent les enfants, notamment les </a:t>
            </a:r>
            <a:r>
              <a:rPr lang="fr-BE" dirty="0" err="1"/>
              <a:t>adolescent·e·s</a:t>
            </a:r>
            <a:r>
              <a:rPr lang="fr-BE" dirty="0"/>
              <a:t>, sont sceptiques quant à la loyauté ou à la compétence d’</a:t>
            </a:r>
            <a:r>
              <a:rPr lang="fr-BE" dirty="0" err="1"/>
              <a:t>un·e</a:t>
            </a:r>
            <a:r>
              <a:rPr lang="fr-BE" dirty="0"/>
              <a:t> </a:t>
            </a:r>
            <a:r>
              <a:rPr lang="fr-BE" dirty="0" err="1"/>
              <a:t>avocat·e</a:t>
            </a:r>
            <a:r>
              <a:rPr lang="fr-BE" dirty="0"/>
              <a:t>. En outre, il faut parfois du temps pour que l’enfant accorde sa confiance à l’</a:t>
            </a:r>
            <a:r>
              <a:rPr lang="fr-BE" dirty="0" err="1"/>
              <a:t>avocat·e</a:t>
            </a:r>
            <a:r>
              <a:rPr lang="fr-BE" dirty="0"/>
              <a:t>, ce qui n’est pas toujours possible dans le cadre de la procédure ou pour l’</a:t>
            </a:r>
            <a:r>
              <a:rPr lang="fr-BE" dirty="0" err="1"/>
              <a:t>avocat·e</a:t>
            </a:r>
            <a:r>
              <a:rPr lang="fr-BE" dirty="0"/>
              <a:t>. Une relation de confiance diminue la tension psychologique de l’enfant, le/la motive à collaborer et augmente les chances d’une meilleure défense16.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 ʺAvant et pendant l’entretien avec l’enfant, l’</a:t>
            </a:r>
            <a:r>
              <a:rPr lang="fr-BE" dirty="0" err="1"/>
              <a:t>avocat·e</a:t>
            </a:r>
            <a:r>
              <a:rPr lang="fr-BE" dirty="0"/>
              <a:t> doit essayer de développer une relation basée sur la confiance avec l’enfant. Il/elle devrait expliquer que son rôle est différent de celui des autres adultes du système juridique, tels que les juges ou les </a:t>
            </a:r>
            <a:r>
              <a:rPr lang="fr-BE" dirty="0" err="1"/>
              <a:t>procureur·e·s</a:t>
            </a:r>
            <a:r>
              <a:rPr lang="fr-BE" dirty="0"/>
              <a:t>, et que sa mission est de fournir à l’enfant la meilleure représentation et assistance possible. ʺDans la mesure du possible, l’enfant doit être </a:t>
            </a:r>
            <a:r>
              <a:rPr lang="fr-BE" dirty="0" err="1"/>
              <a:t>assisté·e</a:t>
            </a:r>
            <a:r>
              <a:rPr lang="fr-BE" dirty="0"/>
              <a:t> par le ou la même </a:t>
            </a:r>
            <a:r>
              <a:rPr lang="fr-BE" dirty="0" err="1"/>
              <a:t>avocat·e</a:t>
            </a:r>
            <a:r>
              <a:rPr lang="fr-BE" dirty="0"/>
              <a:t> du début à la fin de la procédure judiciaire. ʺ</a:t>
            </a:r>
            <a:r>
              <a:rPr lang="fr-BE" dirty="0" err="1"/>
              <a:t>L’avocat·e</a:t>
            </a:r>
            <a:r>
              <a:rPr lang="fr-BE" dirty="0"/>
              <a:t> doit être </a:t>
            </a:r>
            <a:r>
              <a:rPr lang="fr-BE" dirty="0" err="1"/>
              <a:t>conscient·e</a:t>
            </a:r>
            <a:r>
              <a:rPr lang="fr-BE" dirty="0"/>
              <a:t> que l’expérience de chaque enfant est unique et différente de celle des autres. Ils/elles confieront leur histoire en fonction de leur caractère, de leur culture et de leur niveau de compréhension. Par conséquent, l’</a:t>
            </a:r>
            <a:r>
              <a:rPr lang="fr-BE" dirty="0" err="1"/>
              <a:t>avocat·e</a:t>
            </a:r>
            <a:r>
              <a:rPr lang="fr-BE" dirty="0"/>
              <a:t> ne doit pas faire de suppositions sur ce que l’enfant veut dire, mais être </a:t>
            </a:r>
            <a:r>
              <a:rPr lang="fr-BE" dirty="0" err="1"/>
              <a:t>attentif·ve</a:t>
            </a:r>
            <a:r>
              <a:rPr lang="fr-BE" dirty="0"/>
              <a:t> à sa version des faits et essayer de comprendre ce qu’il/elle veut dire exactement.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ʺLa création d’une sécurité émotionnelle est un élément essentiel d’une relation collaborative et se développe à travers les éléments suivants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 La confiance : l’enfant doit avoir confiance en l’</a:t>
            </a:r>
            <a:r>
              <a:rPr lang="fr-BE" dirty="0" err="1"/>
              <a:t>avocat·e</a:t>
            </a:r>
            <a:r>
              <a:rPr lang="fr-BE" dirty="0"/>
              <a:t>. Par conséquent, ne mentez pas, n’induisez pas l’enfant en erreur et ne faites pas de promesses que vous ne pouvez pas tenir. • L’honnêteté : dites la vérité à l’enfant d’une manière adaptée à son âge, notamment lorsqu’il/elle souhaite savoir ce que vous ferez des informations obtenues. N’oubliez pas que les enfants sont généralement très </a:t>
            </a:r>
            <a:r>
              <a:rPr lang="fr-BE" dirty="0" err="1"/>
              <a:t>doué·e·s</a:t>
            </a:r>
            <a:r>
              <a:rPr lang="fr-BE" dirty="0"/>
              <a:t> pour lire à travers les lignes et qu’ils/elles ne vous feront pas confiance si vous éludez une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 La clarté : si l’enfant pose des questions (par exemple sur ses amis ou sa famille), répondez de manière détaillée dans un langage que l’enfant peut comprendre.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 La réceptivité : soyez </a:t>
            </a:r>
            <a:r>
              <a:rPr lang="fr-BE" dirty="0" err="1"/>
              <a:t>ouvert·e</a:t>
            </a:r>
            <a:r>
              <a:rPr lang="fr-BE" dirty="0"/>
              <a:t> à l’expérience de l’enfant. En général, les enfants n’inventent pas de faux détails sur leur histoire, mais ils/elles peuvent parfois avoir diverses raisons de le faire (pour protéger un ami ou un membre de la famille)</a:t>
            </a: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519526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BE" b="1" dirty="0"/>
              <a:t>NORMES EUROPÉENNES ET INTERNATIONALES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Les normes de l’UE et les normes internationales fixent des droits procéduraux spécifiques aux enfants en matière de privation de liberté, notamment la limitation du recours à la privation de liberté en tant que mesure de dernier ressort et pour la durée la plus courte possible, ainsi que la nécessité de réexaminer périodiquement la décision. L’article 10 de la Directive (UE) 2016/800 prévoit notamment ces garanties. Cette directive, conformément à la CIDE, précise le traitement spécifique à suivre en cas de privation de liberté (article 12) et recommande aux États membres de privilégier les alternatives à la détention (article 11). L’accès rapide à une aide juridique est également un droit fondamental de l’enfant lorsqu’il ou elle est </a:t>
            </a:r>
            <a:r>
              <a:rPr lang="fr-BE" dirty="0" err="1"/>
              <a:t>privé·e</a:t>
            </a:r>
            <a:r>
              <a:rPr lang="fr-BE" dirty="0"/>
              <a:t> de liberté. Il est prévu dans l’article 37 de la Convention des Nations Unies relative aux droits de l’enfant et dans d’autres normes internationales. Le Comité des droits de l’enfant des Nations Unies précise qu’ : “aucune restriction ne doit être imposée à la possibilité pour l’enfant d’avoir à tout moment des entretiens confidentiels avec son avocat ou tout autre assistant” (CRC/C/GC/24, §95, 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BE" b="1" dirty="0"/>
              <a:t>BÉNÉFICES ET ENJEUX</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Les enfants en conflit avec la loi peuvent être </a:t>
            </a:r>
            <a:r>
              <a:rPr lang="fr-BE" dirty="0" err="1"/>
              <a:t>privé·e·s</a:t>
            </a:r>
            <a:r>
              <a:rPr lang="fr-BE" dirty="0"/>
              <a:t> de liberté à différents stades de la procédure et dans différents contextes, notamment lors de l’arrestation et de la détention par la police, de la détention provisoire et de la détention après condamnation.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Garantir à ces enfants un accès adéquat à une aide juridique est particulièrement important, car cela favorise le respect de leurs droits fondamentaux pendant leur détention, mais aussi la protection contre la violence (y compris la torture ou autres traitements inhumains ou dégradants), l’accès à l’éducation ou le maintien des contacts avec leur famille. Elle est également cruciale, car des étapes importantes de la procédure et des décisions concernant l’enfant seront régulièrement prises et cela nécessite que l’enfant puisse préparer sa défense avec son/sa </a:t>
            </a:r>
            <a:r>
              <a:rPr lang="fr-BE" dirty="0" err="1"/>
              <a:t>représentant·e</a:t>
            </a:r>
            <a:r>
              <a:rPr lang="fr-BE" dirty="0"/>
              <a:t>. Or, la privation de liberté a pour effet d’isoler l’enfant et peut constituer un obstacle considérable, voire insurmontable, à l’accès de l’enfant à l’aide juridique. En effet, le refus ou le manque de coopération de l’institution où l’enfant est </a:t>
            </a:r>
            <a:r>
              <a:rPr lang="fr-BE" dirty="0" err="1"/>
              <a:t>détenu·e</a:t>
            </a:r>
            <a:r>
              <a:rPr lang="fr-BE" dirty="0"/>
              <a:t> peut constituer un obstacle important. Par exemple, il se peut que l’accès d’</a:t>
            </a:r>
            <a:r>
              <a:rPr lang="fr-BE" dirty="0" err="1"/>
              <a:t>un·e</a:t>
            </a:r>
            <a:r>
              <a:rPr lang="fr-BE" dirty="0"/>
              <a:t> enfant à une aide juridique soit limité par le fait qu’il/elle n’a pas accès à un téléphone ou à un autre moyen de communication approprié afin de contacter son/sa </a:t>
            </a:r>
            <a:r>
              <a:rPr lang="fr-BE" dirty="0" err="1"/>
              <a:t>représentant·e</a:t>
            </a:r>
            <a:r>
              <a:rPr lang="fr-BE"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D’autre part, assurer la confidentialité des échanges intervenus par téléphone ou lors d’une rencontre en face à face peut s’avérer impossible en raison des règles de l’institution, des pratiques du personnel ou du manque d’installations adéquates. En outre, la non-disponibilité d’</a:t>
            </a:r>
            <a:r>
              <a:rPr lang="fr-BE" dirty="0" err="1"/>
              <a:t>un·e</a:t>
            </a:r>
            <a:r>
              <a:rPr lang="fr-BE" dirty="0"/>
              <a:t> </a:t>
            </a:r>
            <a:r>
              <a:rPr lang="fr-BE" dirty="0" err="1"/>
              <a:t>avocat·e</a:t>
            </a:r>
            <a:r>
              <a:rPr lang="fr-BE" dirty="0"/>
              <a:t> peut être particulièrement problématique lorsque l’enfant est </a:t>
            </a:r>
            <a:r>
              <a:rPr lang="fr-BE" dirty="0" err="1"/>
              <a:t>privé·e</a:t>
            </a:r>
            <a:r>
              <a:rPr lang="fr-BE" dirty="0"/>
              <a:t> de liberté.</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La visite de l’enfant </a:t>
            </a:r>
            <a:r>
              <a:rPr lang="fr-BE" dirty="0" err="1"/>
              <a:t>client·e</a:t>
            </a:r>
            <a:r>
              <a:rPr lang="fr-BE" dirty="0"/>
              <a:t> en détention est particulièrement importante en vue de préparer la suite de la procédure, de s’assurer du respect de ses droits, de construire ou de maintenir la relation de confiance entre l’</a:t>
            </a:r>
            <a:r>
              <a:rPr lang="fr-BE" dirty="0" err="1"/>
              <a:t>avocat·e</a:t>
            </a:r>
            <a:r>
              <a:rPr lang="fr-BE" dirty="0"/>
              <a:t> et son enfant </a:t>
            </a:r>
            <a:r>
              <a:rPr lang="fr-BE" dirty="0" err="1"/>
              <a:t>client·e</a:t>
            </a:r>
            <a:r>
              <a:rPr lang="fr-BE" dirty="0"/>
              <a:t>, mais aussi pour que l’</a:t>
            </a:r>
            <a:r>
              <a:rPr lang="fr-BE" dirty="0" err="1"/>
              <a:t>avocat·e</a:t>
            </a:r>
            <a:r>
              <a:rPr lang="fr-BE" dirty="0"/>
              <a:t> soit </a:t>
            </a:r>
            <a:r>
              <a:rPr lang="fr-BE" dirty="0" err="1"/>
              <a:t>conscient·e</a:t>
            </a:r>
            <a:r>
              <a:rPr lang="fr-BE" dirty="0"/>
              <a:t> de la réalité de cette mesure et de son impact sur son/sa jeune </a:t>
            </a:r>
            <a:r>
              <a:rPr lang="fr-BE" dirty="0" err="1"/>
              <a:t>client·e</a:t>
            </a:r>
            <a:r>
              <a:rPr lang="fr-BE" dirty="0"/>
              <a:t> afin de le/la représenter au mieux. Cependant, une telle visite est parfois très chronophage pour l’</a:t>
            </a:r>
            <a:r>
              <a:rPr lang="fr-BE" dirty="0" err="1"/>
              <a:t>avocat·e</a:t>
            </a:r>
            <a:r>
              <a:rPr lang="fr-BE" dirty="0"/>
              <a:t> et rares sont ceux/celles qui prennent le temps de la faire.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ʺLorsque leur </a:t>
            </a:r>
            <a:r>
              <a:rPr lang="fr-BE" dirty="0" err="1"/>
              <a:t>client·e</a:t>
            </a:r>
            <a:r>
              <a:rPr lang="fr-BE" dirty="0"/>
              <a:t> </a:t>
            </a:r>
            <a:r>
              <a:rPr lang="fr-BE" dirty="0" err="1"/>
              <a:t>mineur·e</a:t>
            </a:r>
            <a:r>
              <a:rPr lang="fr-BE" dirty="0"/>
              <a:t> est </a:t>
            </a:r>
            <a:r>
              <a:rPr lang="fr-BE" dirty="0" err="1"/>
              <a:t>privé·e</a:t>
            </a:r>
            <a:r>
              <a:rPr lang="fr-BE" dirty="0"/>
              <a:t> de liberté, le/la prestataire de l’aide juridique doit s’efforcer, dans la mesure du possible, de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 Rendre visite au moins une fois en personne à l’enfant dans le centre de détention, par exemple pour mener la consultation préalable à l’audience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 Vérifier que les droits procéduraux et fondamentaux de leurs jeunes </a:t>
            </a:r>
            <a:r>
              <a:rPr lang="fr-BE" dirty="0" err="1"/>
              <a:t>client·e·s</a:t>
            </a:r>
            <a:r>
              <a:rPr lang="fr-BE" dirty="0"/>
              <a:t> sont respectés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dirty="0"/>
              <a:t>• Vérifier, lorsque la consultation est menée par téléphone, que les garanties de confidentialité sont respectées.</a:t>
            </a:r>
            <a:endParaRPr lang="en-US"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847656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Voir les pages 58 et 59 et suivantes des Lignes directrices de LA Child pour une aide juridique adaptée aux enfants en conflit avec la loi, Recommandations et pratiques inspirantes destinées aux prestataires d'aide juridique et aux décideurs politiques : https://lachild.eu/wp-content/uploads/2021/10/LA-CHILD_EN_LowRes.pdf.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L'avocat de la défense doit collaborer étroitement avec les autres professionnels et la famille et ce processus doit être guidé par l'intérêt supérieur de l'enfant.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b="1" dirty="0"/>
              <a:t>NORMES EUROPÉENNES ET INTERNATIONALES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Comme indiqué dans les Lignes directrices du Conseil de l'Europe sur une justice adaptée aux enfants, " Dans le plein respect du droit de l'enfant à la vie privée et familiale, il convient d'encourager une coopération étroite entre différents professionnels afin d'obtenir une compréhension globale de l'enfant et une évaluation de sa situation juridique, psychologique, sociale, émotionnelle, physique et cognitive. "(§58) De plus, la collaboration ne s'arrête pas aux autres professionnels. La collaboration avec les parents et d'autres adultes de confiance est très importante pour l'enfant et pour savoir s'il se sent ou non soutenu et en sécurité, en tenant toujours compte du fait qu'il s'agit bien de son intérêt supérieur. A cet égard, les Lignes directrices du Conseil de l'Europe recommandent que "les enfants devraient être autorisés à être accompagnés de leurs parents ou, le cas échéant, d'un adulte de leur choix, à moins qu'une décision motivée n'ait été prise à l'encontre de cette personne" (§58) Les Lignes directrices de l'UNICEF sur l'aide juridique adaptée aux enfants indiquent dans leur ligne directrice n°8 la nécessité de "travailler avec les membres de la famille et d'autres adultes de confiance." Il précise à ce sujet que le "professionnel peut également avoir besoin de collaborer avec d'autres professionnels pour bien comprendre les besoins et les souhaits de l'enfant, ainsi que les risques associés à la décision.«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b="1" dirty="0"/>
              <a:t>AVANTAGES ET DÉFIS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Les autres professionnels sont connus pour être sceptiques à l'égard des avocats ; ils sont souvent perçus comme plus adversaires que coopératifs lorsqu'ils représentent des enfants. De plus, il existe parfois une relation conflictuelle entre l'enfant et les parents ou d'autres adultes importants. Bien que les institutions spécialisées soient impliquées dans le processus juridique, leur fonction reste formelle et la participation active n'est pas très importante. De plus, les spécialistes ne sont pas suffisamment disponibles pour prendre part à chaque procédure. La collaboration entre professionnels est parfois limitée par la décision du juge, qui ne l'accepte pas toujours. La collaboration avec d'autres professionnels tels que la police, les procureurs, les juges, les interprètes, les travailleurs sociaux, les psychologues, les auxiliaires de justice, les enseignants et le personnel médical ainsi que les membres de la famille contribue au respect du droit d'un enfant dans une procédure judiciaire. Les accords de collaboration peuvent également contribuer à réduire la pression sur l'avocat pendant la procédure judiciaire.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b="1" dirty="0"/>
              <a:t>RECOMMANDATIONS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Les praticiens du droit ont un rôle important à jouer pour encourager la collaboration entre les différents professionnels afin de développer une compréhension correcte et complète de la situation de l'enfant et de répondre aux besoins de l'enfant à partir d'une approche multidisciplinaire. Ceci est particulièrement important dans le cas des enfants vulnérables (par exemple, les enfants des rues ou les victimes de la traite des êtres humains) qui ont une myriade de problèmes affectant leur situation juridique. Ces problèmes nécessitent souvent différentes formes d'assistance plutôt qu'une simple expertise juridique. Par conséquent, pour faciliter ce processus, les avocats de la défense devraient :</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lang="fr-FR" dirty="0"/>
              <a:t>Être bien informés sur la façon dont les différents professionnels travaillent au sein du système juridique afin d'être en mesure d'expliquer à l'enfant leur rôle et leur niveau d'engagement.</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lang="fr-FR" dirty="0"/>
              <a:t>Disposer d'une liste actualisée de tous les prestataires de services qui peuvent être pertinents pour une affaire particulière.</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lang="fr-FR" dirty="0"/>
              <a:t>Faciliter l'interaction entre l'enfant et les autres professionnels.</a:t>
            </a:r>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lang="fr-FR" dirty="0"/>
              <a:t>Participer régulièrement à des sessions de formation sur l'approche multidisciplinaire du traitement du dossier de l'enfant.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Ceci aurait pour but de créer une compréhension globale du rôle des différents professionnels au cours du processus juridique. ʺL'avocat doit également établir une relation de collaboration avec les membres de la famille et les autres adultes de soutien, car ils jouent un rôle important pour s'assurer que l'enfant est soutenu correctement pendant le processus juridique. Ils peuvent également apporter une contribution significative à la réintégration de l'enfant après sa condamnation26. Dans le même temps, l'avocat doit être conscient de la manière dont la relation entre l'enfant et l'adulte peut changer, ce qui augmente le risque que l'enfant soit manipulé. Il est crucial que les intérêts d'autres personnes, telles que les parents ou les adultes de soutien, ne prévalent pas sur l'intérêt de l'enfant. ʺUn professionnel du droit doit agir sur les instructions de l'enfant et dans son intérêt supérieur et non celui des membres de sa famille/des représentants légaux.</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baseline="0" dirty="0"/>
              <a:t>Bonne pratique : Pour les enfants qui sont impliqués dans une procédure pénale, la plupart des pays européens ont mis en place un système de protection qui garantit le respect des droits de l'enfant. Les praticiens du droit ont donc accès à différents professionnels qui peuvent contribuer à l'affaire.</a:t>
            </a:r>
            <a:endParaRPr lang="en-US" baseline="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206289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b="0" dirty="0"/>
              <a:t>Cette dernière partie est facultative et dépend des participants qui assisteront à la formation et si le système d'aide juridique est suffisamment développé et efficace dans votre pays ou non.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b="0" dirty="0"/>
              <a:t>Le terme "pro </a:t>
            </a:r>
            <a:r>
              <a:rPr lang="fr-FR" b="0" dirty="0" err="1"/>
              <a:t>bono</a:t>
            </a:r>
            <a:r>
              <a:rPr lang="fr-FR" b="0" dirty="0"/>
              <a:t>" vient de l'expression latine pro </a:t>
            </a:r>
            <a:r>
              <a:rPr lang="fr-FR" b="0" dirty="0" err="1"/>
              <a:t>bono</a:t>
            </a:r>
            <a:r>
              <a:rPr lang="fr-FR" b="0" dirty="0"/>
              <a:t> publico, qui signifie "bien public", et peut être défini comme la fourniture de services juridiques gratuits à ceux qui en ont besoin mais n'y ont pas accès.</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b="0" dirty="0"/>
              <a:t>Il s'agit donc d'un travail juridique volontaire et non compensé effectué par des avocats</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b="0" dirty="0"/>
              <a:t>Pour le bien public plutôt que pour un intérêt commercial</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b="0" dirty="0"/>
              <a:t>Gratuit pour le client</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b="0" dirty="0"/>
              <a:t>Fourni avec les mêmes normes professionnelles que le travail juridique rémunéré.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b="0" dirty="0"/>
              <a:t>Il diffère de l'aide juridique financée par l'État à plusieurs niveaux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b="0" dirty="0"/>
              <a:t>L'aide juridique consiste en des conseils et une représentation juridiques payés par l'État.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b="0" dirty="0"/>
              <a:t>Le pro </a:t>
            </a:r>
            <a:r>
              <a:rPr lang="fr-FR" b="0" dirty="0" err="1"/>
              <a:t>bono</a:t>
            </a:r>
            <a:r>
              <a:rPr lang="fr-FR" b="0" dirty="0"/>
              <a:t> intervient lorsqu'il n'y a pas d'aide juridique ou que celle-ci est inefficace et couvre une assistance que l'aide juridique ne fournit pas (comme la recherche juridique, les formations, l'assistance aux organisations plutôt qu'aux individus). On peut donc dire que le pro </a:t>
            </a:r>
            <a:r>
              <a:rPr lang="fr-FR" b="0" dirty="0" err="1"/>
              <a:t>bono</a:t>
            </a:r>
            <a:r>
              <a:rPr lang="fr-FR" b="0" dirty="0"/>
              <a:t> comble les lacunes de l'aide juridique.</a:t>
            </a:r>
            <a:endParaRPr lang="en-US" b="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450387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diffère de l'aide juridique financée par l'État à plusieurs niveaux :Lorsque l'aide juridique est un conseil et une représentation juridiques payés par l'État.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pro </a:t>
            </a:r>
            <a:r>
              <a:rPr lang="fr-FR" dirty="0" err="1"/>
              <a:t>bono</a:t>
            </a:r>
            <a:r>
              <a:rPr lang="fr-FR" dirty="0"/>
              <a:t> intervient lorsqu'il n'y a pas d'aide juridique ou que celle-ci est inefficace et couvre une assistance que l'aide juridique ne fournit pas (comme la recherche juridique, les formations, l'assistance aux organisations plutôt qu'aux individus).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On peut donc dire que le pro </a:t>
            </a:r>
            <a:r>
              <a:rPr lang="fr-FR" dirty="0" err="1"/>
              <a:t>bono</a:t>
            </a:r>
            <a:r>
              <a:rPr lang="fr-FR" dirty="0"/>
              <a:t> comble les lacunes de l'aide juridique.</a:t>
            </a:r>
            <a:endParaRPr lang="en-US"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2205200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b="0" dirty="0"/>
              <a:t>Pouvez-vous imaginer comment un avocat pro </a:t>
            </a:r>
            <a:r>
              <a:rPr lang="fr-FR" b="0" dirty="0" err="1"/>
              <a:t>bono</a:t>
            </a:r>
            <a:r>
              <a:rPr lang="fr-FR" b="0" dirty="0"/>
              <a:t> pourrait aider dans une affaire impliquant un enfant en conflit avec la loi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b="0" dirty="0"/>
              <a:t>Donnez quelques exemples de collaborations pro </a:t>
            </a:r>
            <a:r>
              <a:rPr lang="fr-FR" b="0" dirty="0" err="1"/>
              <a:t>bono</a:t>
            </a:r>
            <a:r>
              <a:rPr lang="fr-FR" b="0" dirty="0"/>
              <a:t>.</a:t>
            </a:r>
            <a:endParaRPr lang="en-US" b="0"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670132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Ce module a pour but de discuter du rôle de l'avocat pour les enfants en conflit avec la loi. En conformité avec la législation internationale, l’avocat doit être le.la porte-parole de l’enfant en tout temps et a des fonctions spécifiques, inter-alia d’être présent à toutes les étapes de la procédure, en l’informant ou quand le mineur est privé de liberté… </a:t>
            </a:r>
          </a:p>
          <a:p>
            <a:r>
              <a:rPr lang="fr-BE" dirty="0" err="1"/>
              <a:t>Tou.te.s</a:t>
            </a:r>
            <a:r>
              <a:rPr lang="fr-BE" dirty="0"/>
              <a:t> les </a:t>
            </a:r>
            <a:r>
              <a:rPr lang="fr-BE" dirty="0" err="1"/>
              <a:t>avocat.e.s</a:t>
            </a:r>
            <a:r>
              <a:rPr lang="fr-BE" dirty="0"/>
              <a:t> ne savent pas exactement quel est leur rôle selon les standards internationaux, même s’il s’agit d’une exigence importante pour qu’ils fournissent une aide juridique adaptée aux enfants. Dans le but de comprendre quel est vraiment le rôle de l’</a:t>
            </a:r>
            <a:r>
              <a:rPr lang="fr-BE" dirty="0" err="1"/>
              <a:t>avocat.e</a:t>
            </a:r>
            <a:r>
              <a:rPr lang="fr-BE" dirty="0"/>
              <a:t> et comment est ce qu’il l’endosse, il est important de voir ceci depuis le point de vue des enfants ou d’autres professionnels.</a:t>
            </a:r>
          </a:p>
          <a:p>
            <a:endParaRPr lang="fr-BE" dirty="0"/>
          </a:p>
          <a:p>
            <a:r>
              <a:rPr lang="fr-BE" dirty="0"/>
              <a:t>C’est ce que le module propose : l’analyse et la compréhension du rôle de l’</a:t>
            </a:r>
            <a:r>
              <a:rPr lang="fr-BE" dirty="0" err="1"/>
              <a:t>avocat.e</a:t>
            </a:r>
            <a:r>
              <a:rPr lang="fr-BE" dirty="0"/>
              <a:t> du mineur et comment </a:t>
            </a:r>
            <a:r>
              <a:rPr lang="fr-BE" dirty="0" err="1"/>
              <a:t>il.elle</a:t>
            </a:r>
            <a:r>
              <a:rPr lang="fr-BE" dirty="0"/>
              <a:t> l’endosse grâce aux apports des standards internationaux, des jeunes, des autres professionnels et échanges entre les participants.</a:t>
            </a:r>
          </a:p>
          <a:p>
            <a:endParaRPr lang="fr-BE" dirty="0"/>
          </a:p>
          <a:p>
            <a:r>
              <a:rPr lang="fr-BE" dirty="0">
                <a:sym typeface="Wingdings" panose="05000000000000000000" pitchFamily="2" charset="2"/>
              </a:rPr>
              <a:t> On vient de voir en détails les principes de la justice adaptée aux enfants, l’</a:t>
            </a:r>
            <a:r>
              <a:rPr lang="fr-BE" dirty="0" err="1">
                <a:sym typeface="Wingdings" panose="05000000000000000000" pitchFamily="2" charset="2"/>
              </a:rPr>
              <a:t>avocat.e</a:t>
            </a:r>
            <a:r>
              <a:rPr lang="fr-BE" dirty="0">
                <a:sym typeface="Wingdings" panose="05000000000000000000" pitchFamily="2" charset="2"/>
              </a:rPr>
              <a:t> rôle majeur dans</a:t>
            </a:r>
            <a:r>
              <a:rPr lang="fr-BE" baseline="0" dirty="0">
                <a:sym typeface="Wingdings" panose="05000000000000000000" pitchFamily="2" charset="2"/>
              </a:rPr>
              <a:t> le respect des droits de l’enfant pendant ces procédures, et le droit international nous dit beaucoup à propos de son rôle. Je vous propose de tourner la question dans plusieurs sens: qui est l’</a:t>
            </a:r>
            <a:r>
              <a:rPr lang="fr-BE" baseline="0" dirty="0" err="1">
                <a:sym typeface="Wingdings" panose="05000000000000000000" pitchFamily="2" charset="2"/>
              </a:rPr>
              <a:t>avocat.e</a:t>
            </a:r>
            <a:r>
              <a:rPr lang="fr-BE" baseline="0" dirty="0">
                <a:sym typeface="Wingdings" panose="05000000000000000000" pitchFamily="2" charset="2"/>
              </a:rPr>
              <a:t> du mineur en conflit avec la loi, en se mettant du point de vue de différentes personnes, avant de voir le droit international qui résume le rôle de l’avocat. </a:t>
            </a:r>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936598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US" sz="1200" u="none" strike="noStrike"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50617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a:effectLst/>
              </a:rPr>
              <a:t>Dans de petits </a:t>
            </a:r>
            <a:r>
              <a:rPr lang="en-GB" dirty="0" err="1">
                <a:effectLst/>
              </a:rPr>
              <a:t>groupes</a:t>
            </a:r>
            <a:r>
              <a:rPr lang="en-GB" dirty="0">
                <a:effectLst/>
              </a:rPr>
              <a:t>, les participants </a:t>
            </a:r>
            <a:r>
              <a:rPr lang="en-GB" dirty="0" err="1">
                <a:effectLst/>
              </a:rPr>
              <a:t>vont</a:t>
            </a:r>
            <a:r>
              <a:rPr lang="en-GB" dirty="0">
                <a:effectLst/>
              </a:rPr>
              <a:t> essayer de se </a:t>
            </a:r>
            <a:r>
              <a:rPr lang="en-GB" dirty="0" err="1">
                <a:effectLst/>
              </a:rPr>
              <a:t>mettre</a:t>
            </a:r>
            <a:r>
              <a:rPr lang="en-GB" dirty="0">
                <a:effectLst/>
              </a:rPr>
              <a:t> dans la </a:t>
            </a:r>
            <a:r>
              <a:rPr lang="en-GB" dirty="0" err="1">
                <a:effectLst/>
              </a:rPr>
              <a:t>peau</a:t>
            </a:r>
            <a:r>
              <a:rPr lang="en-GB" dirty="0">
                <a:effectLst/>
              </a:rPr>
              <a:t> </a:t>
            </a:r>
            <a:r>
              <a:rPr lang="en-GB" dirty="0" err="1">
                <a:effectLst/>
              </a:rPr>
              <a:t>d’un.e</a:t>
            </a:r>
            <a:r>
              <a:rPr lang="en-GB" dirty="0">
                <a:effectLst/>
              </a:rPr>
              <a:t> </a:t>
            </a:r>
            <a:r>
              <a:rPr lang="en-GB" dirty="0" err="1">
                <a:effectLst/>
              </a:rPr>
              <a:t>jeune</a:t>
            </a:r>
            <a:r>
              <a:rPr lang="en-GB" dirty="0">
                <a:effectLst/>
              </a:rPr>
              <a:t> </a:t>
            </a:r>
            <a:r>
              <a:rPr lang="en-GB" dirty="0" err="1">
                <a:effectLst/>
              </a:rPr>
              <a:t>soupçonnée</a:t>
            </a:r>
            <a:r>
              <a:rPr lang="en-GB" dirty="0">
                <a:effectLst/>
              </a:rPr>
              <a:t> </a:t>
            </a:r>
            <a:r>
              <a:rPr lang="en-GB" dirty="0" err="1">
                <a:effectLst/>
              </a:rPr>
              <a:t>ou</a:t>
            </a:r>
            <a:r>
              <a:rPr lang="en-GB" dirty="0">
                <a:effectLst/>
              </a:rPr>
              <a:t> </a:t>
            </a:r>
            <a:r>
              <a:rPr lang="en-GB" dirty="0" err="1">
                <a:effectLst/>
              </a:rPr>
              <a:t>accusée</a:t>
            </a:r>
            <a:r>
              <a:rPr lang="en-GB" dirty="0">
                <a:effectLst/>
              </a:rPr>
              <a:t> et </a:t>
            </a:r>
            <a:r>
              <a:rPr lang="en-GB" dirty="0" err="1">
                <a:effectLst/>
              </a:rPr>
              <a:t>vont</a:t>
            </a:r>
            <a:r>
              <a:rPr lang="en-GB" dirty="0">
                <a:effectLst/>
              </a:rPr>
              <a:t> </a:t>
            </a:r>
            <a:r>
              <a:rPr lang="en-GB" dirty="0" err="1">
                <a:effectLst/>
              </a:rPr>
              <a:t>décrire</a:t>
            </a:r>
            <a:r>
              <a:rPr lang="en-GB" dirty="0">
                <a:effectLst/>
              </a:rPr>
              <a:t> </a:t>
            </a:r>
            <a:r>
              <a:rPr lang="en-GB" dirty="0" err="1">
                <a:effectLst/>
              </a:rPr>
              <a:t>ce</a:t>
            </a:r>
            <a:r>
              <a:rPr lang="en-GB" dirty="0">
                <a:effectLst/>
              </a:rPr>
              <a:t> </a:t>
            </a:r>
            <a:r>
              <a:rPr lang="en-GB" dirty="0" err="1">
                <a:effectLst/>
              </a:rPr>
              <a:t>qu’ils</a:t>
            </a:r>
            <a:r>
              <a:rPr lang="en-GB" dirty="0">
                <a:effectLst/>
              </a:rPr>
              <a:t> </a:t>
            </a:r>
            <a:r>
              <a:rPr lang="en-GB" dirty="0" err="1">
                <a:effectLst/>
              </a:rPr>
              <a:t>attendent</a:t>
            </a:r>
            <a:r>
              <a:rPr lang="en-GB" dirty="0">
                <a:effectLst/>
              </a:rPr>
              <a:t> de </a:t>
            </a:r>
            <a:r>
              <a:rPr lang="en-GB" dirty="0" err="1">
                <a:effectLst/>
              </a:rPr>
              <a:t>leur</a:t>
            </a:r>
            <a:r>
              <a:rPr lang="en-GB" dirty="0">
                <a:effectLst/>
              </a:rPr>
              <a:t> </a:t>
            </a:r>
            <a:r>
              <a:rPr lang="en-GB" dirty="0" err="1">
                <a:effectLst/>
              </a:rPr>
              <a:t>avocat.e</a:t>
            </a:r>
            <a:r>
              <a:rPr lang="en-GB" dirty="0">
                <a:effectLs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err="1">
                <a:effectLst/>
              </a:rPr>
              <a:t>Veuillez</a:t>
            </a:r>
            <a:r>
              <a:rPr lang="en-GB" dirty="0">
                <a:effectLst/>
              </a:rPr>
              <a:t> </a:t>
            </a:r>
            <a:r>
              <a:rPr lang="en-GB" dirty="0" err="1">
                <a:effectLst/>
              </a:rPr>
              <a:t>trouver</a:t>
            </a:r>
            <a:r>
              <a:rPr lang="en-GB" dirty="0">
                <a:effectLst/>
              </a:rPr>
              <a:t> 5 </a:t>
            </a:r>
            <a:r>
              <a:rPr lang="en-GB" dirty="0" err="1">
                <a:effectLst/>
              </a:rPr>
              <a:t>cas</a:t>
            </a:r>
            <a:r>
              <a:rPr lang="en-GB" dirty="0">
                <a:effectLst/>
              </a:rPr>
              <a:t> dans les diapositives </a:t>
            </a:r>
            <a:r>
              <a:rPr lang="en-GB" dirty="0" err="1">
                <a:effectLst/>
              </a:rPr>
              <a:t>suivantes</a:t>
            </a:r>
            <a:r>
              <a:rPr lang="en-GB" dirty="0">
                <a:effectLst/>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err="1">
                <a:effectLst/>
              </a:rPr>
              <a:t>Créez</a:t>
            </a:r>
            <a:r>
              <a:rPr lang="en-GB" dirty="0">
                <a:effectLst/>
              </a:rPr>
              <a:t> des </a:t>
            </a:r>
            <a:r>
              <a:rPr lang="en-GB" dirty="0" err="1">
                <a:effectLst/>
              </a:rPr>
              <a:t>groupes</a:t>
            </a:r>
            <a:r>
              <a:rPr lang="en-GB" dirty="0">
                <a:effectLst/>
              </a:rPr>
              <a:t> de 3 – 5 participants et </a:t>
            </a:r>
            <a:r>
              <a:rPr lang="en-GB" dirty="0" err="1">
                <a:effectLst/>
              </a:rPr>
              <a:t>expliquer</a:t>
            </a:r>
            <a:r>
              <a:rPr lang="en-GB" dirty="0">
                <a:effectLst/>
              </a:rPr>
              <a:t> </a:t>
            </a:r>
            <a:r>
              <a:rPr lang="en-GB" dirty="0" err="1">
                <a:effectLst/>
              </a:rPr>
              <a:t>l’exercice</a:t>
            </a:r>
            <a:r>
              <a:rPr lang="en-GB" dirty="0">
                <a:effectLst/>
              </a:rPr>
              <a:t>. </a:t>
            </a:r>
            <a:r>
              <a:rPr lang="en-GB" dirty="0" err="1">
                <a:effectLst/>
              </a:rPr>
              <a:t>Veillez</a:t>
            </a:r>
            <a:r>
              <a:rPr lang="en-GB" dirty="0">
                <a:effectLst/>
              </a:rPr>
              <a:t> à </a:t>
            </a:r>
            <a:r>
              <a:rPr lang="en-GB" dirty="0" err="1">
                <a:effectLst/>
              </a:rPr>
              <a:t>ce</a:t>
            </a:r>
            <a:r>
              <a:rPr lang="en-GB" dirty="0">
                <a:effectLst/>
              </a:rPr>
              <a:t> que </a:t>
            </a:r>
            <a:r>
              <a:rPr lang="en-GB" dirty="0" err="1">
                <a:effectLst/>
              </a:rPr>
              <a:t>tous</a:t>
            </a:r>
            <a:r>
              <a:rPr lang="en-GB" dirty="0">
                <a:effectLst/>
              </a:rPr>
              <a:t> les participants </a:t>
            </a:r>
            <a:r>
              <a:rPr lang="en-GB" dirty="0" err="1">
                <a:effectLst/>
              </a:rPr>
              <a:t>parlent</a:t>
            </a:r>
            <a:r>
              <a:rPr lang="en-GB" dirty="0">
                <a:effectLst/>
              </a:rPr>
              <a:t> à la première </a:t>
            </a:r>
            <a:r>
              <a:rPr lang="en-GB" dirty="0" err="1">
                <a:effectLst/>
              </a:rPr>
              <a:t>personne</a:t>
            </a:r>
            <a:r>
              <a:rPr lang="en-GB" dirty="0">
                <a:effectLst/>
              </a:rPr>
              <a:t> </a:t>
            </a:r>
            <a:r>
              <a:rPr lang="en-GB" dirty="0" err="1">
                <a:effectLst/>
              </a:rPr>
              <a:t>lorsqu’ils</a:t>
            </a:r>
            <a:r>
              <a:rPr lang="en-GB" dirty="0">
                <a:effectLst/>
              </a:rPr>
              <a:t> </a:t>
            </a:r>
            <a:r>
              <a:rPr lang="en-GB" dirty="0" err="1">
                <a:effectLst/>
              </a:rPr>
              <a:t>répondent</a:t>
            </a:r>
            <a:r>
              <a:rPr lang="en-GB" dirty="0">
                <a:effectLst/>
              </a:rPr>
              <a:t> aux questions “Je suis (nom du </a:t>
            </a:r>
            <a:r>
              <a:rPr lang="en-GB" dirty="0" err="1">
                <a:effectLst/>
              </a:rPr>
              <a:t>jeune</a:t>
            </a:r>
            <a:r>
              <a:rPr lang="en-GB" dirty="0">
                <a:effectLst/>
              </a:rPr>
              <a:t> dans le </a:t>
            </a:r>
            <a:r>
              <a:rPr lang="en-GB" dirty="0" err="1">
                <a:effectLst/>
              </a:rPr>
              <a:t>cas</a:t>
            </a:r>
            <a:r>
              <a:rPr lang="en-GB" dirty="0">
                <a:effectLst/>
              </a:rPr>
              <a:t> </a:t>
            </a:r>
            <a:r>
              <a:rPr lang="en-GB" dirty="0" err="1">
                <a:effectLst/>
              </a:rPr>
              <a:t>en</a:t>
            </a:r>
            <a:r>
              <a:rPr lang="en-GB" dirty="0">
                <a:effectLst/>
              </a:rPr>
              <a:t> </a:t>
            </a:r>
            <a:r>
              <a:rPr lang="en-GB" dirty="0" err="1">
                <a:effectLst/>
              </a:rPr>
              <a:t>l’espèce</a:t>
            </a:r>
            <a:r>
              <a:rPr lang="en-GB" dirty="0">
                <a:effectLst/>
              </a:rPr>
              <a:t>) et, dans </a:t>
            </a:r>
            <a:r>
              <a:rPr lang="en-GB" dirty="0" err="1">
                <a:effectLst/>
              </a:rPr>
              <a:t>cette</a:t>
            </a:r>
            <a:r>
              <a:rPr lang="en-GB" dirty="0">
                <a:effectLst/>
              </a:rPr>
              <a:t> situation </a:t>
            </a:r>
            <a:r>
              <a:rPr lang="en-GB" dirty="0" err="1">
                <a:effectLst/>
              </a:rPr>
              <a:t>j’attends</a:t>
            </a:r>
            <a:r>
              <a:rPr lang="en-GB" dirty="0">
                <a:effectLst/>
              </a:rPr>
              <a:t> que…”, </a:t>
            </a:r>
            <a:r>
              <a:rPr lang="en-GB" dirty="0" err="1">
                <a:effectLst/>
              </a:rPr>
              <a:t>aussi</a:t>
            </a:r>
            <a:r>
              <a:rPr lang="en-GB" dirty="0">
                <a:effectLst/>
              </a:rPr>
              <a:t> </a:t>
            </a:r>
            <a:r>
              <a:rPr lang="en-GB" dirty="0" err="1">
                <a:effectLst/>
              </a:rPr>
              <a:t>veillez</a:t>
            </a:r>
            <a:r>
              <a:rPr lang="en-GB" dirty="0">
                <a:effectLst/>
              </a:rPr>
              <a:t> à </a:t>
            </a:r>
            <a:r>
              <a:rPr lang="en-GB" dirty="0" err="1">
                <a:effectLst/>
              </a:rPr>
              <a:t>ce</a:t>
            </a:r>
            <a:r>
              <a:rPr lang="en-GB" dirty="0">
                <a:effectLst/>
              </a:rPr>
              <a:t> </a:t>
            </a:r>
            <a:r>
              <a:rPr lang="en-GB" dirty="0" err="1">
                <a:effectLst/>
              </a:rPr>
              <a:t>qu’une</a:t>
            </a:r>
            <a:r>
              <a:rPr lang="en-GB" dirty="0">
                <a:effectLst/>
              </a:rPr>
              <a:t> </a:t>
            </a:r>
            <a:r>
              <a:rPr lang="en-GB" dirty="0" err="1">
                <a:effectLst/>
              </a:rPr>
              <a:t>grande</a:t>
            </a:r>
            <a:r>
              <a:rPr lang="en-GB" dirty="0">
                <a:effectLst/>
              </a:rPr>
              <a:t> </a:t>
            </a:r>
            <a:r>
              <a:rPr lang="en-GB" dirty="0" err="1">
                <a:effectLst/>
              </a:rPr>
              <a:t>partie</a:t>
            </a:r>
            <a:r>
              <a:rPr lang="en-GB" dirty="0">
                <a:effectLst/>
              </a:rPr>
              <a:t> de </a:t>
            </a:r>
            <a:r>
              <a:rPr lang="en-GB" dirty="0" err="1">
                <a:effectLst/>
              </a:rPr>
              <a:t>ce</a:t>
            </a:r>
            <a:r>
              <a:rPr lang="en-GB" dirty="0">
                <a:effectLst/>
              </a:rPr>
              <a:t> à quoi </a:t>
            </a:r>
            <a:r>
              <a:rPr lang="en-GB" dirty="0" err="1">
                <a:effectLst/>
              </a:rPr>
              <a:t>ils</a:t>
            </a:r>
            <a:r>
              <a:rPr lang="en-GB" dirty="0">
                <a:effectLst/>
              </a:rPr>
              <a:t> </a:t>
            </a:r>
            <a:r>
              <a:rPr lang="en-GB" dirty="0" err="1">
                <a:effectLst/>
              </a:rPr>
              <a:t>s’attendent</a:t>
            </a:r>
            <a:r>
              <a:rPr lang="en-GB" dirty="0">
                <a:effectLst/>
              </a:rPr>
              <a:t> </a:t>
            </a:r>
            <a:r>
              <a:rPr lang="en-GB" dirty="0" err="1">
                <a:effectLst/>
              </a:rPr>
              <a:t>relève</a:t>
            </a:r>
            <a:r>
              <a:rPr lang="en-GB" dirty="0">
                <a:effectLst/>
              </a:rPr>
              <a:t> des soft skills et de </a:t>
            </a:r>
            <a:r>
              <a:rPr lang="en-GB" dirty="0" err="1">
                <a:effectLst/>
              </a:rPr>
              <a:t>l’attitude</a:t>
            </a:r>
            <a:r>
              <a:rPr lang="en-GB" dirty="0">
                <a:effectLst/>
              </a:rPr>
              <a:t> de </a:t>
            </a:r>
            <a:r>
              <a:rPr lang="en-GB" dirty="0" err="1">
                <a:effectLst/>
              </a:rPr>
              <a:t>l’avocat.e</a:t>
            </a:r>
            <a:r>
              <a:rPr lang="en-GB" dirty="0">
                <a:effectLst/>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err="1">
                <a:effectLst/>
              </a:rPr>
              <a:t>Donnez</a:t>
            </a:r>
            <a:r>
              <a:rPr lang="en-GB" dirty="0">
                <a:effectLst/>
              </a:rPr>
              <a:t> un </a:t>
            </a:r>
            <a:r>
              <a:rPr lang="en-GB" dirty="0" err="1">
                <a:effectLst/>
              </a:rPr>
              <a:t>cas</a:t>
            </a:r>
            <a:r>
              <a:rPr lang="en-GB" dirty="0">
                <a:effectLst/>
              </a:rPr>
              <a:t> à </a:t>
            </a:r>
            <a:r>
              <a:rPr lang="en-GB" dirty="0" err="1">
                <a:effectLst/>
              </a:rPr>
              <a:t>chaque</a:t>
            </a:r>
            <a:r>
              <a:rPr lang="en-GB" dirty="0">
                <a:effectLst/>
              </a:rPr>
              <a:t> </a:t>
            </a:r>
            <a:r>
              <a:rPr lang="en-GB" dirty="0" err="1">
                <a:effectLst/>
              </a:rPr>
              <a:t>groupe</a:t>
            </a:r>
            <a:r>
              <a:rPr lang="en-GB" dirty="0">
                <a:effectLst/>
              </a:rPr>
              <a:t>, laissez les </a:t>
            </a:r>
            <a:r>
              <a:rPr lang="en-GB" dirty="0" err="1">
                <a:effectLst/>
              </a:rPr>
              <a:t>travailler</a:t>
            </a:r>
            <a:r>
              <a:rPr lang="en-GB" dirty="0">
                <a:effectLst/>
              </a:rPr>
              <a:t> sur le </a:t>
            </a:r>
            <a:r>
              <a:rPr lang="en-GB" dirty="0" err="1">
                <a:effectLst/>
              </a:rPr>
              <a:t>cas</a:t>
            </a:r>
            <a:r>
              <a:rPr lang="en-GB" dirty="0">
                <a:effectLst/>
              </a:rPr>
              <a:t> </a:t>
            </a:r>
            <a:r>
              <a:rPr lang="en-GB" dirty="0" err="1">
                <a:effectLst/>
              </a:rPr>
              <a:t>durant</a:t>
            </a:r>
            <a:r>
              <a:rPr lang="en-GB" dirty="0">
                <a:effectLst/>
              </a:rPr>
              <a:t> 10 à 15 minutes,</a:t>
            </a:r>
            <a:r>
              <a:rPr lang="en-GB" baseline="0" dirty="0">
                <a:effectLst/>
              </a:rPr>
              <a:t> </a:t>
            </a:r>
            <a:r>
              <a:rPr lang="en-GB" baseline="0" dirty="0" err="1">
                <a:effectLst/>
              </a:rPr>
              <a:t>chaque</a:t>
            </a:r>
            <a:r>
              <a:rPr lang="en-GB" baseline="0" dirty="0">
                <a:effectLst/>
              </a:rPr>
              <a:t> </a:t>
            </a:r>
            <a:r>
              <a:rPr lang="en-GB" baseline="0" dirty="0" err="1">
                <a:effectLst/>
              </a:rPr>
              <a:t>groupe</a:t>
            </a:r>
            <a:r>
              <a:rPr lang="en-GB" baseline="0" dirty="0">
                <a:effectLst/>
              </a:rPr>
              <a:t> doit designer </a:t>
            </a:r>
            <a:r>
              <a:rPr lang="en-GB" baseline="0" dirty="0" err="1">
                <a:effectLst/>
              </a:rPr>
              <a:t>un.e</a:t>
            </a:r>
            <a:r>
              <a:rPr lang="en-GB" baseline="0" dirty="0">
                <a:effectLst/>
              </a:rPr>
              <a:t> </a:t>
            </a:r>
            <a:r>
              <a:rPr lang="en-GB" baseline="0" dirty="0" err="1">
                <a:effectLst/>
              </a:rPr>
              <a:t>porte</a:t>
            </a:r>
            <a:r>
              <a:rPr lang="en-GB" baseline="0" dirty="0">
                <a:effectLst/>
              </a:rPr>
              <a:t>-parole. </a:t>
            </a:r>
            <a:endParaRPr lang="en-GB"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a:effectLst/>
              </a:rPr>
              <a:t>Dans </a:t>
            </a:r>
            <a:r>
              <a:rPr lang="en-GB" dirty="0" err="1">
                <a:effectLst/>
              </a:rPr>
              <a:t>une</a:t>
            </a:r>
            <a:r>
              <a:rPr lang="en-GB" dirty="0">
                <a:effectLst/>
              </a:rPr>
              <a:t> </a:t>
            </a:r>
            <a:r>
              <a:rPr lang="en-GB" dirty="0" err="1">
                <a:effectLst/>
              </a:rPr>
              <a:t>seconde</a:t>
            </a:r>
            <a:r>
              <a:rPr lang="en-GB" dirty="0">
                <a:effectLst/>
              </a:rPr>
              <a:t> phase de </a:t>
            </a:r>
            <a:r>
              <a:rPr lang="en-GB" dirty="0" err="1">
                <a:effectLst/>
              </a:rPr>
              <a:t>exercice</a:t>
            </a:r>
            <a:r>
              <a:rPr lang="en-GB" dirty="0">
                <a:effectLst/>
              </a:rPr>
              <a:t>, </a:t>
            </a:r>
            <a:r>
              <a:rPr lang="en-GB" dirty="0" err="1">
                <a:effectLst/>
              </a:rPr>
              <a:t>demandez</a:t>
            </a:r>
            <a:r>
              <a:rPr lang="en-GB" dirty="0">
                <a:effectLst/>
              </a:rPr>
              <a:t> à </a:t>
            </a:r>
            <a:r>
              <a:rPr lang="en-GB" dirty="0" err="1">
                <a:effectLst/>
              </a:rPr>
              <a:t>chaque</a:t>
            </a:r>
            <a:r>
              <a:rPr lang="en-GB" dirty="0">
                <a:effectLst/>
              </a:rPr>
              <a:t> </a:t>
            </a:r>
            <a:r>
              <a:rPr lang="en-GB" dirty="0" err="1">
                <a:effectLst/>
              </a:rPr>
              <a:t>groupe</a:t>
            </a:r>
            <a:r>
              <a:rPr lang="en-GB" dirty="0">
                <a:effectLst/>
              </a:rPr>
              <a:t> de presenter </a:t>
            </a:r>
            <a:r>
              <a:rPr lang="en-GB" dirty="0" err="1">
                <a:effectLst/>
              </a:rPr>
              <a:t>leur</a:t>
            </a:r>
            <a:r>
              <a:rPr lang="en-GB" dirty="0">
                <a:effectLst/>
              </a:rPr>
              <a:t> </a:t>
            </a:r>
            <a:r>
              <a:rPr lang="en-GB" dirty="0" err="1">
                <a:effectLst/>
              </a:rPr>
              <a:t>cas</a:t>
            </a:r>
            <a:r>
              <a:rPr lang="en-GB" dirty="0">
                <a:effectLst/>
              </a:rPr>
              <a:t> et </a:t>
            </a:r>
            <a:r>
              <a:rPr lang="en-GB" dirty="0" err="1">
                <a:effectLst/>
              </a:rPr>
              <a:t>leurs</a:t>
            </a:r>
            <a:r>
              <a:rPr lang="en-GB" dirty="0">
                <a:effectLst/>
              </a:rPr>
              <a:t> pensées aux </a:t>
            </a:r>
            <a:r>
              <a:rPr lang="en-GB" dirty="0" err="1">
                <a:effectLst/>
              </a:rPr>
              <a:t>autres</a:t>
            </a:r>
            <a:r>
              <a:rPr lang="en-GB" dirty="0">
                <a:effectLst/>
              </a:rPr>
              <a:t> participants (15 – 20 minutes).</a:t>
            </a:r>
            <a:endParaRPr lang="fr-BE" dirty="0">
              <a:effectLst/>
            </a:endParaRPr>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057441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405369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gn="just">
              <a:buFontTx/>
              <a:buNone/>
            </a:pPr>
            <a:r>
              <a:rPr lang="fr-BE" dirty="0"/>
              <a:t>Voici quelques éléments pour compléter ce que le groupe dira lors de la deuxième phase de l'exercice :</a:t>
            </a:r>
          </a:p>
          <a:p>
            <a:pPr marL="171450" indent="-171450" algn="just">
              <a:buFont typeface="Arial" panose="020B0604020202020204" pitchFamily="34" charset="0"/>
              <a:buChar char="•"/>
            </a:pPr>
            <a:r>
              <a:rPr lang="fr-BE" dirty="0"/>
              <a:t>Etant donné qu'elle ne semble pas connaître son avocat et son rôle, il est probable qu'</a:t>
            </a:r>
            <a:r>
              <a:rPr lang="fr-BE" dirty="0" err="1"/>
              <a:t>Eminé</a:t>
            </a:r>
            <a:r>
              <a:rPr lang="fr-BE" dirty="0"/>
              <a:t> n'attende rien de son avocat ;</a:t>
            </a:r>
          </a:p>
          <a:p>
            <a:pPr marL="171450" indent="-171450" algn="just">
              <a:buFont typeface="Arial" panose="020B0604020202020204" pitchFamily="34" charset="0"/>
              <a:buChar char="•"/>
            </a:pPr>
            <a:r>
              <a:rPr lang="fr-BE" dirty="0"/>
              <a:t>Etant donné que c'est la première fois qu'elle se trouve au commissariat et qu'elle ne parle pas bien la langue nationale, même si elle ne semble pas avoir peur, l'avocat peut essayer de la rassurer ; </a:t>
            </a:r>
          </a:p>
          <a:p>
            <a:pPr marL="171450" indent="-171450" algn="just">
              <a:buFont typeface="Arial" panose="020B0604020202020204" pitchFamily="34" charset="0"/>
              <a:buChar char="•"/>
            </a:pPr>
            <a:r>
              <a:rPr lang="fr-BE" dirty="0"/>
              <a:t>Le moment de l'arrivée au commissariat est léger, cependant pour établir la confiance, l'avocat doit commencer par se présenter, expliquer que son rôle est différent de celui des autres adultes du système judiciaire, comme la police, et que sa tâche est de lui fournir la meilleure représentation et assistance possible, mentionner le secret professionnel et le rôle de porte-parole de l'enfant. </a:t>
            </a:r>
          </a:p>
          <a:p>
            <a:pPr marL="171450" indent="-171450" algn="just">
              <a:buFont typeface="Arial" panose="020B0604020202020204" pitchFamily="34" charset="0"/>
              <a:buChar char="•"/>
            </a:pPr>
            <a:r>
              <a:rPr lang="fr-BE" dirty="0"/>
              <a:t>Au commissariat, le rôle de l'avocat implique d'expliquer les droits à l'enfant, comment se déroulera l'entretien avec la police et ce qui peut se passer ensuite ;</a:t>
            </a:r>
          </a:p>
          <a:p>
            <a:pPr marL="171450" indent="-171450" algn="just">
              <a:buFont typeface="Arial" panose="020B0604020202020204" pitchFamily="34" charset="0"/>
              <a:buChar char="•"/>
            </a:pPr>
            <a:r>
              <a:rPr lang="fr-BE" dirty="0"/>
              <a:t>Etant donné qu'</a:t>
            </a:r>
            <a:r>
              <a:rPr lang="fr-BE" dirty="0" err="1"/>
              <a:t>Eminé</a:t>
            </a:r>
            <a:r>
              <a:rPr lang="fr-BE" dirty="0"/>
              <a:t> ne parle pas bien la langue nationale, l'avocat doit s'assurer qu'un interprète participe à la consultation préalable avec l'avocat et à l'entretien avec la police ;</a:t>
            </a:r>
          </a:p>
          <a:p>
            <a:pPr marL="171450" indent="-171450" algn="just">
              <a:buFont typeface="Arial" panose="020B0604020202020204" pitchFamily="34" charset="0"/>
              <a:buChar char="•"/>
            </a:pPr>
            <a:r>
              <a:rPr lang="fr-BE" dirty="0"/>
              <a:t>Même si vous n'avez pas beaucoup de temps, adoptez un ton de voix calme et patient ;</a:t>
            </a:r>
          </a:p>
          <a:p>
            <a:pPr marL="171450" indent="-171450" algn="just">
              <a:buFont typeface="Arial" panose="020B0604020202020204" pitchFamily="34" charset="0"/>
              <a:buChar char="•"/>
            </a:pPr>
            <a:r>
              <a:rPr lang="fr-BE" dirty="0"/>
              <a:t>Adopter une attitude de non-jugement ;</a:t>
            </a:r>
          </a:p>
          <a:p>
            <a:pPr marL="171450" indent="-171450" algn="just">
              <a:buFont typeface="Arial" panose="020B0604020202020204" pitchFamily="34" charset="0"/>
              <a:buChar char="•"/>
            </a:pPr>
            <a:r>
              <a:rPr lang="fr-BE" dirty="0"/>
              <a:t>Une grande partie de l'impression qu'</a:t>
            </a:r>
            <a:r>
              <a:rPr lang="fr-BE" dirty="0" err="1"/>
              <a:t>Eminé</a:t>
            </a:r>
            <a:r>
              <a:rPr lang="fr-BE" dirty="0"/>
              <a:t> a de son avocat, et donc de la confiance qu'elle lui accorde, est basée sur son attitude physique : le ton de sa voix, la façon dont il pose des questions et montre de l'intérêt pour elle et son affaire, ses expressions faciales, etc.</a:t>
            </a:r>
          </a:p>
          <a:p>
            <a:pPr marL="171450" indent="-171450" algn="just">
              <a:buFont typeface="Arial" panose="020B0604020202020204" pitchFamily="34" charset="0"/>
              <a:buChar char="•"/>
            </a:pPr>
            <a:endParaRPr lang="fr-BE" dirty="0"/>
          </a:p>
          <a:p>
            <a:pPr marL="0" indent="0" algn="just">
              <a:buFont typeface="Arial" panose="020B0604020202020204" pitchFamily="34" charset="0"/>
              <a:buNone/>
            </a:pPr>
            <a:r>
              <a:rPr lang="fr-BE" dirty="0"/>
              <a:t>Pour résumer :</a:t>
            </a:r>
          </a:p>
          <a:p>
            <a:pPr marL="171450" indent="-171450" algn="just">
              <a:buFont typeface="Arial" panose="020B0604020202020204" pitchFamily="34" charset="0"/>
              <a:buChar char="•"/>
            </a:pPr>
            <a:r>
              <a:rPr lang="fr-BE" dirty="0"/>
              <a:t>Chaque enfant est différent et peut avoir des attentes différentes vis-à-vis de son avocat : vous ne pouvez pas lire dans leurs pensées, mais analyser la situation et communiquer avec eux peut vous aider à les comprendre ;</a:t>
            </a:r>
          </a:p>
          <a:p>
            <a:pPr marL="171450" indent="-171450" algn="just">
              <a:buFont typeface="Arial" panose="020B0604020202020204" pitchFamily="34" charset="0"/>
              <a:buChar char="•"/>
            </a:pPr>
            <a:r>
              <a:rPr lang="fr-BE" dirty="0"/>
              <a:t>Chaque situation est différente et requiert un rôle différent de la part de l'avocat ;</a:t>
            </a:r>
          </a:p>
          <a:p>
            <a:pPr marL="171450" indent="-171450" algn="just">
              <a:buFont typeface="Arial" panose="020B0604020202020204" pitchFamily="34" charset="0"/>
              <a:buChar char="•"/>
            </a:pPr>
            <a:r>
              <a:rPr lang="fr-BE" dirty="0"/>
              <a:t>L'avocat a un rôle très important à jouer dans l'information de l'enfant ;</a:t>
            </a:r>
          </a:p>
          <a:p>
            <a:pPr marL="171450" indent="-171450" algn="just">
              <a:buFont typeface="Arial" panose="020B0604020202020204" pitchFamily="34" charset="0"/>
              <a:buChar char="•"/>
            </a:pPr>
            <a:r>
              <a:rPr lang="fr-BE" dirty="0"/>
              <a:t>Ne supposez pas que l'enfant vous connaît ou se souvient de vous, ni qu'il sait ce qu'est un avocat et quel est son rôle ;</a:t>
            </a:r>
          </a:p>
          <a:p>
            <a:pPr marL="171450" indent="-171450" algn="just">
              <a:buFont typeface="Arial" panose="020B0604020202020204" pitchFamily="34" charset="0"/>
              <a:buChar char="•"/>
            </a:pPr>
            <a:r>
              <a:rPr lang="fr-BE" dirty="0"/>
              <a:t>Il est fondamental d'établir la confiance ;</a:t>
            </a:r>
          </a:p>
          <a:p>
            <a:pPr marL="171450" indent="-171450" algn="just">
              <a:buFont typeface="Arial" panose="020B0604020202020204" pitchFamily="34" charset="0"/>
              <a:buChar char="•"/>
            </a:pPr>
            <a:r>
              <a:rPr lang="fr-BE" dirty="0"/>
              <a:t>Certaines attentes des mineurs envers leur avocat ne sont pas réalistes, informez-les de ce que vous pouvez et ne pouvez pas faire pour eux ;</a:t>
            </a:r>
          </a:p>
          <a:p>
            <a:pPr marL="171450" indent="-171450" algn="just">
              <a:buFont typeface="Arial" panose="020B0604020202020204" pitchFamily="34" charset="0"/>
              <a:buChar char="•"/>
            </a:pPr>
            <a:r>
              <a:rPr lang="fr-BE" dirty="0"/>
              <a:t>L'attitude de l'avocat est très importante pour l'enfant.</a:t>
            </a:r>
          </a:p>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6851AF4B-DBCB-4C03-97D2-007A1E8DBD61}" type="slidenum">
              <a:rPr lang="en-GB" smtClean="0"/>
              <a:t>6</a:t>
            </a:fld>
            <a:endParaRPr lang="en-GB"/>
          </a:p>
        </p:txBody>
      </p:sp>
    </p:spTree>
    <p:extLst>
      <p:ext uri="{BB962C8B-B14F-4D97-AF65-F5344CB8AC3E}">
        <p14:creationId xmlns:p14="http://schemas.microsoft.com/office/powerpoint/2010/main" val="412126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a:effectLst/>
              </a:rPr>
              <a:t> </a:t>
            </a:r>
            <a:r>
              <a:rPr lang="en-GB" dirty="0"/>
              <a:t>Que nous</a:t>
            </a:r>
            <a:r>
              <a:rPr lang="en-GB" baseline="0" dirty="0"/>
              <a:t> </a:t>
            </a:r>
            <a:r>
              <a:rPr lang="en-GB" baseline="0" dirty="0" err="1"/>
              <a:t>dit</a:t>
            </a:r>
            <a:r>
              <a:rPr lang="en-GB" baseline="0" dirty="0"/>
              <a:t> Maria du role de son </a:t>
            </a:r>
            <a:r>
              <a:rPr lang="en-GB" baseline="0" dirty="0" err="1"/>
              <a:t>avocat.e</a:t>
            </a:r>
            <a:r>
              <a:rPr lang="en-GB" baseline="0" dirty="0"/>
              <a:t> ? Que nous </a:t>
            </a:r>
            <a:r>
              <a:rPr lang="en-GB" baseline="0" dirty="0" err="1"/>
              <a:t>dit</a:t>
            </a:r>
            <a:r>
              <a:rPr lang="en-GB" baseline="0" dirty="0"/>
              <a:t> </a:t>
            </a:r>
            <a:r>
              <a:rPr lang="en-GB" baseline="0" dirty="0" err="1"/>
              <a:t>elle</a:t>
            </a:r>
            <a:r>
              <a:rPr lang="en-GB" baseline="0" dirty="0"/>
              <a:t> de </a:t>
            </a:r>
            <a:r>
              <a:rPr lang="en-GB" baseline="0" dirty="0" err="1"/>
              <a:t>leur</a:t>
            </a:r>
            <a:r>
              <a:rPr lang="en-GB" baseline="0" dirty="0"/>
              <a:t> relation ? </a:t>
            </a:r>
          </a:p>
          <a:p>
            <a:endParaRPr lang="en-GB" baseline="0" dirty="0"/>
          </a:p>
          <a:p>
            <a:r>
              <a:rPr lang="en-GB" baseline="0" dirty="0"/>
              <a:t>- Importance de la communication </a:t>
            </a:r>
            <a:r>
              <a:rPr lang="en-GB" baseline="0" dirty="0" err="1"/>
              <a:t>adaptée</a:t>
            </a:r>
            <a:r>
              <a:rPr lang="en-GB" baseline="0" dirty="0"/>
              <a:t> et de la relation de </a:t>
            </a:r>
            <a:r>
              <a:rPr lang="en-GB" baseline="0" dirty="0" err="1"/>
              <a:t>confiance</a:t>
            </a:r>
            <a:endParaRPr lang="en-GB" dirty="0"/>
          </a:p>
        </p:txBody>
      </p:sp>
      <p:sp>
        <p:nvSpPr>
          <p:cNvPr id="4" name="Espace réservé du numéro de diapositive 3"/>
          <p:cNvSpPr>
            <a:spLocks noGrp="1"/>
          </p:cNvSpPr>
          <p:nvPr>
            <p:ph type="sldNum" sz="quarter" idx="10"/>
          </p:nvPr>
        </p:nvSpPr>
        <p:spPr/>
        <p:txBody>
          <a:bodyPr/>
          <a:lstStyle/>
          <a:p>
            <a:fld id="{CAE70C19-A9CB-4630-8F10-21A6DF2F6B4B}"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889487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GB" dirty="0" err="1"/>
              <a:t>Traduisez</a:t>
            </a:r>
            <a:r>
              <a:rPr lang="en-GB" dirty="0"/>
              <a:t> et/</a:t>
            </a:r>
            <a:r>
              <a:rPr lang="en-GB" dirty="0" err="1"/>
              <a:t>ou</a:t>
            </a:r>
            <a:r>
              <a:rPr lang="en-GB" dirty="0"/>
              <a:t> </a:t>
            </a:r>
            <a:r>
              <a:rPr lang="en-GB" dirty="0" err="1"/>
              <a:t>adaptez</a:t>
            </a:r>
            <a:r>
              <a:rPr lang="en-GB" dirty="0"/>
              <a:t> le document à </a:t>
            </a:r>
            <a:r>
              <a:rPr lang="en-GB" dirty="0" err="1"/>
              <a:t>votre</a:t>
            </a:r>
            <a:r>
              <a:rPr lang="en-GB" dirty="0"/>
              <a:t> </a:t>
            </a:r>
            <a:r>
              <a:rPr lang="en-GB" dirty="0" err="1"/>
              <a:t>contexte</a:t>
            </a:r>
            <a:r>
              <a:rPr lang="en-GB" dirty="0"/>
              <a:t> national. </a:t>
            </a:r>
            <a:r>
              <a:rPr lang="en-GB" dirty="0" err="1"/>
              <a:t>Imprimer</a:t>
            </a:r>
            <a:r>
              <a:rPr lang="en-GB" dirty="0"/>
              <a:t> le document</a:t>
            </a:r>
            <a:r>
              <a:rPr lang="en-GB" baseline="0" dirty="0"/>
              <a:t>. </a:t>
            </a:r>
          </a:p>
          <a:p>
            <a:pPr algn="just"/>
            <a:endParaRPr lang="en-GB"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GB" baseline="0" dirty="0" err="1"/>
              <a:t>En</a:t>
            </a:r>
            <a:r>
              <a:rPr lang="en-GB" baseline="0" dirty="0"/>
              <a:t> Belgique, les avocats qui </a:t>
            </a:r>
            <a:r>
              <a:rPr lang="en-GB" baseline="0" dirty="0" err="1"/>
              <a:t>représentent</a:t>
            </a:r>
            <a:r>
              <a:rPr lang="en-GB" baseline="0" dirty="0"/>
              <a:t> les </a:t>
            </a:r>
            <a:r>
              <a:rPr lang="en-GB" baseline="0" dirty="0" err="1"/>
              <a:t>mineurs</a:t>
            </a:r>
            <a:r>
              <a:rPr lang="en-GB" baseline="0" dirty="0"/>
              <a:t> </a:t>
            </a:r>
            <a:r>
              <a:rPr lang="en-GB" baseline="0" dirty="0" err="1"/>
              <a:t>en</a:t>
            </a:r>
            <a:r>
              <a:rPr lang="en-GB" baseline="0" dirty="0"/>
              <a:t> danger </a:t>
            </a:r>
            <a:r>
              <a:rPr lang="en-GB" baseline="0" dirty="0" err="1"/>
              <a:t>ou</a:t>
            </a:r>
            <a:r>
              <a:rPr lang="en-GB" baseline="0" dirty="0"/>
              <a:t> </a:t>
            </a:r>
            <a:r>
              <a:rPr lang="en-GB" baseline="0" dirty="0" err="1"/>
              <a:t>ayant</a:t>
            </a:r>
            <a:r>
              <a:rPr lang="en-GB" baseline="0" dirty="0"/>
              <a:t> </a:t>
            </a:r>
            <a:r>
              <a:rPr lang="en-GB" baseline="0" dirty="0" err="1"/>
              <a:t>besoin</a:t>
            </a:r>
            <a:r>
              <a:rPr lang="en-GB" baseline="0" dirty="0"/>
              <a:t> </a:t>
            </a:r>
            <a:r>
              <a:rPr lang="en-GB" baseline="0" dirty="0" err="1"/>
              <a:t>d’aide</a:t>
            </a:r>
            <a:r>
              <a:rPr lang="en-GB" baseline="0" dirty="0"/>
              <a:t> (par </a:t>
            </a:r>
            <a:r>
              <a:rPr lang="en-GB" baseline="0" dirty="0" err="1"/>
              <a:t>exemple</a:t>
            </a:r>
            <a:r>
              <a:rPr lang="en-GB" baseline="0" dirty="0"/>
              <a:t> qui </a:t>
            </a:r>
            <a:r>
              <a:rPr lang="en-GB" baseline="0" dirty="0" err="1"/>
              <a:t>sont</a:t>
            </a:r>
            <a:r>
              <a:rPr lang="en-GB" baseline="0" dirty="0"/>
              <a:t> </a:t>
            </a:r>
            <a:r>
              <a:rPr lang="en-GB" baseline="0" dirty="0" err="1"/>
              <a:t>placés</a:t>
            </a:r>
            <a:r>
              <a:rPr lang="en-GB" baseline="0" dirty="0"/>
              <a:t> par un </a:t>
            </a:r>
            <a:r>
              <a:rPr lang="en-GB" baseline="0" dirty="0" err="1"/>
              <a:t>juge</a:t>
            </a:r>
            <a:r>
              <a:rPr lang="en-GB" baseline="0" dirty="0"/>
              <a:t> </a:t>
            </a:r>
            <a:r>
              <a:rPr lang="en-GB" baseline="0" dirty="0" err="1"/>
              <a:t>en</a:t>
            </a:r>
            <a:r>
              <a:rPr lang="en-GB" baseline="0" dirty="0"/>
              <a:t> institution (IPPJ)) </a:t>
            </a:r>
            <a:r>
              <a:rPr lang="en-GB" baseline="0" dirty="0" err="1"/>
              <a:t>sont</a:t>
            </a:r>
            <a:r>
              <a:rPr lang="en-GB" baseline="0" dirty="0"/>
              <a:t> les </a:t>
            </a:r>
            <a:r>
              <a:rPr lang="en-GB" baseline="0" dirty="0" err="1"/>
              <a:t>mêmes</a:t>
            </a:r>
            <a:r>
              <a:rPr lang="en-GB" baseline="0" dirty="0"/>
              <a:t> que </a:t>
            </a:r>
            <a:r>
              <a:rPr lang="en-GB" baseline="0" dirty="0" err="1"/>
              <a:t>ceux</a:t>
            </a:r>
            <a:r>
              <a:rPr lang="en-GB" baseline="0" dirty="0"/>
              <a:t> qui </a:t>
            </a:r>
            <a:r>
              <a:rPr lang="en-GB" baseline="0" dirty="0" err="1"/>
              <a:t>représentent</a:t>
            </a:r>
            <a:r>
              <a:rPr lang="en-GB" baseline="0" dirty="0"/>
              <a:t> un </a:t>
            </a:r>
            <a:r>
              <a:rPr lang="en-GB" baseline="0" dirty="0" err="1"/>
              <a:t>mineur</a:t>
            </a:r>
            <a:r>
              <a:rPr lang="en-GB" baseline="0" dirty="0"/>
              <a:t> </a:t>
            </a:r>
            <a:r>
              <a:rPr lang="en-GB" baseline="0" dirty="0" err="1"/>
              <a:t>en</a:t>
            </a:r>
            <a:r>
              <a:rPr lang="en-GB" baseline="0" dirty="0"/>
              <a:t> </a:t>
            </a:r>
            <a:r>
              <a:rPr lang="en-GB" baseline="0" dirty="0" err="1"/>
              <a:t>conflit</a:t>
            </a:r>
            <a:r>
              <a:rPr lang="en-GB" baseline="0" dirty="0"/>
              <a:t> avec la </a:t>
            </a:r>
            <a:r>
              <a:rPr lang="en-GB" baseline="0" dirty="0" err="1"/>
              <a:t>loi</a:t>
            </a:r>
            <a:r>
              <a:rPr lang="en-GB" baseline="0" dirty="0"/>
              <a:t>, il </a:t>
            </a:r>
            <a:r>
              <a:rPr lang="en-GB" baseline="0" dirty="0" err="1"/>
              <a:t>est</a:t>
            </a:r>
            <a:r>
              <a:rPr lang="en-GB" baseline="0" dirty="0"/>
              <a:t> </a:t>
            </a:r>
            <a:r>
              <a:rPr lang="en-GB" baseline="0" dirty="0" err="1"/>
              <a:t>donc</a:t>
            </a:r>
            <a:r>
              <a:rPr lang="en-GB" baseline="0" dirty="0"/>
              <a:t> probable </a:t>
            </a:r>
            <a:r>
              <a:rPr lang="en-GB" baseline="0" dirty="0" err="1"/>
              <a:t>qu’en</a:t>
            </a:r>
            <a:r>
              <a:rPr lang="en-GB" baseline="0" dirty="0"/>
              <a:t> Belgique </a:t>
            </a:r>
            <a:r>
              <a:rPr lang="en-GB" baseline="0" dirty="0" err="1"/>
              <a:t>l’avocat.e</a:t>
            </a:r>
            <a:r>
              <a:rPr lang="en-GB" baseline="0" dirty="0"/>
              <a:t> </a:t>
            </a:r>
            <a:r>
              <a:rPr lang="en-GB" baseline="0" dirty="0" err="1"/>
              <a:t>connaisse</a:t>
            </a:r>
            <a:r>
              <a:rPr lang="en-GB" baseline="0" dirty="0"/>
              <a:t> </a:t>
            </a:r>
            <a:r>
              <a:rPr lang="en-GB" baseline="0" dirty="0" err="1"/>
              <a:t>l’enfant</a:t>
            </a:r>
            <a:r>
              <a:rPr lang="en-GB" baseline="0" dirty="0"/>
              <a:t> </a:t>
            </a:r>
            <a:r>
              <a:rPr lang="en-GB" baseline="0" dirty="0" err="1"/>
              <a:t>depuis</a:t>
            </a:r>
            <a:r>
              <a:rPr lang="en-GB" baseline="0" dirty="0"/>
              <a:t> </a:t>
            </a:r>
            <a:r>
              <a:rPr lang="en-GB" baseline="0" dirty="0" err="1"/>
              <a:t>ses</a:t>
            </a:r>
            <a:r>
              <a:rPr lang="en-GB" baseline="0" dirty="0"/>
              <a:t> 8 </a:t>
            </a:r>
            <a:r>
              <a:rPr lang="en-GB" baseline="0" dirty="0" err="1"/>
              <a:t>ans</a:t>
            </a:r>
            <a:r>
              <a:rPr lang="en-GB" baseline="0" dirty="0"/>
              <a:t>, dans un premier temps </a:t>
            </a:r>
            <a:r>
              <a:rPr lang="fr-FR" dirty="0"/>
              <a:t>il aurait été son avocat en tant qu'enfant en danger et dans un second temps garder son dossier si l'enfant commet des infractions par la suite.</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Si ce n'est pas plausible dans votre pays modifiez les âges, cependant je vous suggère de garder le fait que l'enfant connaît bien l'</a:t>
            </a:r>
            <a:r>
              <a:rPr lang="fr-FR" dirty="0" err="1"/>
              <a:t>avocat,e</a:t>
            </a:r>
            <a:r>
              <a:rPr lang="fr-FR" dirty="0"/>
              <a:t> car il a déjà représenté l'enfant dans des procédures antérieures.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dirty="0"/>
              <a:t>Ici, quelques éléments clés du cas sont : dans cette situation l'enfant connaît l'avocat et lui fait déjà confiance, il a une expérience du système judiciaire mais il n'est pas familier avec cette nouvelle étape procédurale : l'audience publique, il est détenu, il n'est pas très conscient de l'objet de l'audience publique…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b="1" dirty="0"/>
              <a:t>Voici quelques réflexions pour compléter ce que le groupe dira lors de la deuxième phase de l'exercice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b="1" dirty="0"/>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dirty="0"/>
              <a:t>Jules a déjà confiance en son avocat, cette confiance est précieuse et doit être entretenue par l'</a:t>
            </a:r>
            <a:r>
              <a:rPr lang="fr-FR" dirty="0" err="1"/>
              <a:t>avocat,e</a:t>
            </a:r>
            <a:r>
              <a:rPr lang="fr-FR" dirty="0"/>
              <a:t>; </a:t>
            </a:r>
            <a:r>
              <a:rPr lang="fr-FR" baseline="0" dirty="0"/>
              <a:t>montrer </a:t>
            </a:r>
            <a:r>
              <a:rPr lang="fr-FR" dirty="0"/>
              <a:t>à Jules que vous endossez correctement votre rôle d'</a:t>
            </a:r>
            <a:r>
              <a:rPr lang="fr-FR" dirty="0" err="1"/>
              <a:t>avocat.e</a:t>
            </a:r>
            <a:r>
              <a:rPr lang="fr-FR" dirty="0"/>
              <a:t> peut l'aider et que vous êtes fiable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dirty="0"/>
              <a:t>Posez-lui des questions pour vérifier si ses droits sont respectés dans le centre de détention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fr-FR" dirty="0"/>
              <a:t>Même si le centre de détention est éloigné du bureau de l'avocat, un appel téléphonique ne suffit pas à préparer le jeune à l'audience publique, il est très important que l'avocat se rende au centre de détention ;</a:t>
            </a:r>
          </a:p>
          <a:p>
            <a:pPr marL="171450" indent="-171450" algn="just">
              <a:buFontTx/>
              <a:buChar char="-"/>
            </a:pPr>
            <a:r>
              <a:rPr lang="fr-FR" dirty="0"/>
              <a:t>Jules est nerveux à propos de l'audience publique, il peut donc s'attendre à ce que son avocat l'aide à ce sujet et le rassure. L'</a:t>
            </a:r>
            <a:r>
              <a:rPr lang="fr-FR" dirty="0" err="1"/>
              <a:t>avocat.e</a:t>
            </a:r>
            <a:r>
              <a:rPr lang="fr-FR" dirty="0"/>
              <a:t> doit bien expliquer à Jules ce qui va se passer pendant l'audience publique, ce qui peut se passer ensuite, qui sera présent (la victime ? ses parents ? combien de juges ? etc.), les étapes de l'audience, à quoi ressemblera la salle (apporter une photo peut être utile et aider à déstresser Jules s'il l'imagine comme un film avec des jurés, </a:t>
            </a:r>
            <a:r>
              <a:rPr lang="fr-FR" dirty="0" err="1"/>
              <a:t>etc</a:t>
            </a:r>
            <a:r>
              <a:rPr lang="fr-FR" dirty="0"/>
              <a:t> ;) </a:t>
            </a:r>
          </a:p>
          <a:p>
            <a:pPr marL="171450" indent="-171450" algn="just">
              <a:buFontTx/>
              <a:buChar char="-"/>
            </a:pPr>
            <a:r>
              <a:rPr lang="fr-FR" dirty="0"/>
              <a:t>Jules ne sait pas quelles infractions seront discutées durant l’audience, il a besoin de le savoir en amont;</a:t>
            </a:r>
          </a:p>
          <a:p>
            <a:pPr marL="171450" indent="-171450" algn="just">
              <a:buFontTx/>
              <a:buChar char="-"/>
            </a:pPr>
            <a:r>
              <a:rPr lang="fr-FR" dirty="0"/>
              <a:t>Quelles sont les (nouvelles) mesures possibles que le juge peut prendre à l’égard de Jules ? Informez-le correctement des résultats possibles de l'audience ;</a:t>
            </a:r>
          </a:p>
          <a:p>
            <a:pPr marL="171450" indent="-171450" algn="just">
              <a:buFontTx/>
              <a:buChar char="-"/>
            </a:pPr>
            <a:r>
              <a:rPr lang="fr-FR" dirty="0"/>
              <a:t>Si Jules est très anxieux, vous pouvez utiliser l'annexe A "Ce qui pourrait arriver et ce qui arrivera" du document Clear-</a:t>
            </a:r>
            <a:r>
              <a:rPr lang="fr-FR" dirty="0" err="1"/>
              <a:t>Rights</a:t>
            </a:r>
            <a:r>
              <a:rPr lang="fr-FR" dirty="0"/>
              <a:t> QUALITY STANDARDS FOR LEGAL ASSISTANCE FOR CHILDREN SUSPECTED AND/OR ACCUSED - A STEP-BY-STEP GUIDE ;</a:t>
            </a:r>
          </a:p>
          <a:p>
            <a:pPr marL="171450" indent="-171450" algn="just">
              <a:buFontTx/>
              <a:buChar char="-"/>
            </a:pPr>
            <a:r>
              <a:rPr lang="fr-FR" dirty="0"/>
              <a:t>Prenez le temps nécessaire, adoptez un ton calme et patient ;</a:t>
            </a:r>
          </a:p>
          <a:p>
            <a:pPr marL="171450" indent="-171450" algn="just">
              <a:buFontTx/>
              <a:buChar char="-"/>
            </a:pPr>
            <a:r>
              <a:rPr lang="fr-FR" dirty="0"/>
              <a:t>Adopter une attitude de non-jugement</a:t>
            </a:r>
          </a:p>
          <a:p>
            <a:pPr marL="0" indent="0">
              <a:buFontTx/>
              <a:buNone/>
            </a:pPr>
            <a:endParaRPr lang="en-GB" dirty="0"/>
          </a:p>
        </p:txBody>
      </p:sp>
      <p:sp>
        <p:nvSpPr>
          <p:cNvPr id="4" name="Espace réservé du numéro de diapositive 3"/>
          <p:cNvSpPr>
            <a:spLocks noGrp="1"/>
          </p:cNvSpPr>
          <p:nvPr>
            <p:ph type="sldNum" sz="quarter" idx="10"/>
          </p:nvPr>
        </p:nvSpPr>
        <p:spPr/>
        <p:txBody>
          <a:bodyPr/>
          <a:lstStyle/>
          <a:p>
            <a:fld id="{6851AF4B-DBCB-4C03-97D2-007A1E8DBD61}" type="slidenum">
              <a:rPr lang="en-GB" smtClean="0"/>
              <a:t>8</a:t>
            </a:fld>
            <a:endParaRPr lang="en-GB"/>
          </a:p>
        </p:txBody>
      </p:sp>
    </p:spTree>
    <p:extLst>
      <p:ext uri="{BB962C8B-B14F-4D97-AF65-F5344CB8AC3E}">
        <p14:creationId xmlns:p14="http://schemas.microsoft.com/office/powerpoint/2010/main" val="3780928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baseline="0" dirty="0"/>
              <a:t>Traduisez et/ou adaptez la situation à votre contexte national. Imprimez le document.</a:t>
            </a:r>
          </a:p>
          <a:p>
            <a:pPr marL="0" indent="0">
              <a:buFontTx/>
              <a:buNone/>
            </a:pPr>
            <a:endParaRPr lang="fr-FR" baseline="0" dirty="0"/>
          </a:p>
          <a:p>
            <a:pPr marL="0" indent="0">
              <a:buFontTx/>
              <a:buNone/>
            </a:pPr>
            <a:r>
              <a:rPr lang="fr-FR" baseline="0" dirty="0"/>
              <a:t>Ici, quelques éléments clés du cas sont : il est en centre de détention, il souffre de la détention, il est fatigué, il ne se souvient pas de son avocat.</a:t>
            </a:r>
          </a:p>
          <a:p>
            <a:pPr marL="0" indent="0">
              <a:buFontTx/>
              <a:buNone/>
            </a:pPr>
            <a:endParaRPr lang="fr-FR" baseline="0" dirty="0"/>
          </a:p>
          <a:p>
            <a:pPr marL="0" indent="0">
              <a:buFontTx/>
              <a:buNone/>
            </a:pPr>
            <a:r>
              <a:rPr lang="fr-FR" b="1" baseline="0" dirty="0"/>
              <a:t>Voici quelques réflexions pour compléter ce que le groupe dira pendant la deuxième phase de l'exercice</a:t>
            </a:r>
            <a:r>
              <a:rPr lang="fr-FR" baseline="0" dirty="0"/>
              <a:t> :</a:t>
            </a:r>
          </a:p>
          <a:p>
            <a:pPr marL="0" indent="0">
              <a:buFontTx/>
              <a:buNone/>
            </a:pPr>
            <a:endParaRPr lang="fr-FR" baseline="0" dirty="0"/>
          </a:p>
          <a:p>
            <a:pPr marL="171450" indent="-171450">
              <a:buFontTx/>
              <a:buChar char="-"/>
            </a:pPr>
            <a:r>
              <a:rPr lang="fr-FR" baseline="0" dirty="0"/>
              <a:t>Andreas ne connaît pas ou ne se souvient pas de son avocat, alors l'avocat doit se présenter et présenter son rôle et avoir une attention particulière pour établir la confiance ;Andreas est fatigué, ses capacités à comprendre et à se souvenir des informations pourraient être altérées ;</a:t>
            </a:r>
          </a:p>
          <a:p>
            <a:pPr marL="171450" indent="-171450">
              <a:buFontTx/>
              <a:buChar char="-"/>
            </a:pPr>
            <a:r>
              <a:rPr lang="fr-FR" baseline="0" dirty="0"/>
              <a:t>L'incertitude quant à la durée de la détention peut être préjudiciable à Andreas ; en l'informant correctement, l'avocat peut l'aider ;</a:t>
            </a:r>
          </a:p>
          <a:p>
            <a:pPr marL="171450" indent="-171450">
              <a:buFontTx/>
              <a:buChar char="-"/>
            </a:pPr>
            <a:r>
              <a:rPr lang="fr-FR" baseline="0" dirty="0"/>
              <a:t>Aider Andreas à comprendre ce qui sera en jeu lors de la rencontre avec le juge ;</a:t>
            </a:r>
          </a:p>
          <a:p>
            <a:pPr marL="171450" indent="-171450">
              <a:buFontTx/>
              <a:buChar char="-"/>
            </a:pPr>
            <a:r>
              <a:rPr lang="fr-FR" baseline="0" dirty="0"/>
              <a:t>Prendre le temps nécessaire, adopter un ton calme et patient ;</a:t>
            </a:r>
          </a:p>
          <a:p>
            <a:pPr marL="171450" indent="-171450">
              <a:buFontTx/>
              <a:buChar char="-"/>
            </a:pPr>
            <a:r>
              <a:rPr lang="fr-FR" baseline="0" dirty="0"/>
              <a:t>Adopter une attitude de non-jugement ;</a:t>
            </a:r>
          </a:p>
          <a:p>
            <a:pPr marL="171450" indent="-171450">
              <a:buFontTx/>
              <a:buChar char="-"/>
            </a:pPr>
            <a:r>
              <a:rPr lang="fr-FR" baseline="0" dirty="0"/>
              <a:t>Andreas pourrait s'attendre à ce que son avocat le libère, si ce n'est pas possible, cela pourrait affecter la confiance qu'il a en son avocat, l'avocat devrait atténuer ses attentes et faire tout son possible pour qu'Andreas soit libéré (mesures alternatives, appel, etc.) et/ou pour améliorer ses conditions (y compris le renvoi à un médecin ou à un professionnel de la santé mentale)</a:t>
            </a:r>
            <a:endParaRPr lang="en-GB" dirty="0"/>
          </a:p>
        </p:txBody>
      </p:sp>
      <p:sp>
        <p:nvSpPr>
          <p:cNvPr id="4" name="Espace réservé du numéro de diapositive 3"/>
          <p:cNvSpPr>
            <a:spLocks noGrp="1"/>
          </p:cNvSpPr>
          <p:nvPr>
            <p:ph type="sldNum" sz="quarter" idx="10"/>
          </p:nvPr>
        </p:nvSpPr>
        <p:spPr/>
        <p:txBody>
          <a:bodyPr/>
          <a:lstStyle/>
          <a:p>
            <a:fld id="{6851AF4B-DBCB-4C03-97D2-007A1E8DBD61}" type="slidenum">
              <a:rPr lang="en-GB" smtClean="0"/>
              <a:t>9</a:t>
            </a:fld>
            <a:endParaRPr lang="en-GB"/>
          </a:p>
        </p:txBody>
      </p:sp>
    </p:spTree>
    <p:extLst>
      <p:ext uri="{BB962C8B-B14F-4D97-AF65-F5344CB8AC3E}">
        <p14:creationId xmlns:p14="http://schemas.microsoft.com/office/powerpoint/2010/main" val="217200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226852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55049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164273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317940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96757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31225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19169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GB">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590684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e la date 2"/>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GB">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902945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GB">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35489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45816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024327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663809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799340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627018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576821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718157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626110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753878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GB">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240681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e la date 2"/>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GB">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640868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GB">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07451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512444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771018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3960909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560166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GB">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80375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843501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GB">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891026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e la date 2"/>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GB">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4092989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GB">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95734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790567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GB">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077648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171949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18983520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EC1D5-5506-4CF7-8D94-E39AE9958AAD}" type="datetimeFigureOut">
              <a:rPr lang="en-GB" smtClean="0">
                <a:solidFill>
                  <a:prstClr val="black">
                    <a:tint val="75000"/>
                  </a:prstClr>
                </a:solidFill>
              </a:rPr>
              <a:pPr/>
              <a:t>22/03/2023</a:t>
            </a:fld>
            <a:endParaRPr lang="en-GB">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9759-1EFC-4CE4-ADBE-0F241C69E412}" type="slidenum">
              <a:rPr lang="en-GB" smtClean="0">
                <a:solidFill>
                  <a:prstClr val="black">
                    <a:tint val="75000"/>
                  </a:prstClr>
                </a:solidFill>
              </a:rPr>
              <a:pPr/>
              <a:t>‹N°›</a:t>
            </a:fld>
            <a:endParaRPr lang="en-GB">
              <a:solidFill>
                <a:prstClr val="black">
                  <a:tint val="75000"/>
                </a:prstClr>
              </a:solidFill>
            </a:endParaRPr>
          </a:p>
        </p:txBody>
      </p:sp>
    </p:spTree>
    <p:extLst>
      <p:ext uri="{BB962C8B-B14F-4D97-AF65-F5344CB8AC3E}">
        <p14:creationId xmlns:p14="http://schemas.microsoft.com/office/powerpoint/2010/main" val="2084637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www.lachild.e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png"/><Relationship Id="rId4" Type="http://schemas.openxmlformats.org/officeDocument/2006/relationships/image" Target="../media/image26.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B488E8A8-1127-461C-B276-1561DA8E25BF}"/>
              </a:ext>
            </a:extLst>
          </p:cNvPr>
          <p:cNvSpPr>
            <a:spLocks noGrp="1"/>
          </p:cNvSpPr>
          <p:nvPr>
            <p:ph type="ctrTitle"/>
          </p:nvPr>
        </p:nvSpPr>
        <p:spPr>
          <a:xfrm>
            <a:off x="2076262" y="1149523"/>
            <a:ext cx="9144000" cy="2387600"/>
          </a:xfrm>
        </p:spPr>
        <p:txBody>
          <a:bodyPr>
            <a:normAutofit/>
          </a:bodyPr>
          <a:lstStyle/>
          <a:p>
            <a:r>
              <a:rPr lang="en-GB" dirty="0">
                <a:solidFill>
                  <a:srgbClr val="EC7F20"/>
                </a:solidFill>
              </a:rPr>
              <a:t>Titre de la formation/session</a:t>
            </a:r>
            <a:endParaRPr lang="fr-BE" dirty="0">
              <a:solidFill>
                <a:srgbClr val="EC7F20"/>
              </a:solidFill>
            </a:endParaRPr>
          </a:p>
        </p:txBody>
      </p:sp>
      <p:sp>
        <p:nvSpPr>
          <p:cNvPr id="5" name="Sous-titre 2">
            <a:extLst>
              <a:ext uri="{FF2B5EF4-FFF2-40B4-BE49-F238E27FC236}">
                <a16:creationId xmlns:a16="http://schemas.microsoft.com/office/drawing/2014/main" id="{5759FC79-A880-4F68-9DAF-8208F35749D7}"/>
              </a:ext>
            </a:extLst>
          </p:cNvPr>
          <p:cNvSpPr>
            <a:spLocks noGrp="1"/>
          </p:cNvSpPr>
          <p:nvPr>
            <p:ph type="subTitle" idx="1"/>
          </p:nvPr>
        </p:nvSpPr>
        <p:spPr>
          <a:xfrm>
            <a:off x="1913299" y="3537123"/>
            <a:ext cx="9144000" cy="1655762"/>
          </a:xfrm>
        </p:spPr>
        <p:txBody>
          <a:bodyPr/>
          <a:lstStyle/>
          <a:p>
            <a:r>
              <a:rPr lang="fr-BE" dirty="0">
                <a:solidFill>
                  <a:srgbClr val="FF9933"/>
                </a:solidFill>
              </a:rPr>
              <a:t>Date + Nom et adresse mail de la formatrice ou </a:t>
            </a:r>
            <a:r>
              <a:rPr lang="fr-BE">
                <a:solidFill>
                  <a:srgbClr val="FF9933"/>
                </a:solidFill>
              </a:rPr>
              <a:t>du formateur</a:t>
            </a:r>
            <a:endParaRPr lang="fr-BE" dirty="0">
              <a:solidFill>
                <a:srgbClr val="FF9933"/>
              </a:solidFill>
            </a:endParaRP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pic>
        <p:nvPicPr>
          <p:cNvPr id="2" name="Image 1" descr="Une image contenant texte&#10;&#10;Description générée automatiquement">
            <a:extLst>
              <a:ext uri="{FF2B5EF4-FFF2-40B4-BE49-F238E27FC236}">
                <a16:creationId xmlns:a16="http://schemas.microsoft.com/office/drawing/2014/main" id="{4A299C52-BE7B-720A-7EB8-E94450638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4244652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4" name="Flèche droite 7">
            <a:extLst>
              <a:ext uri="{FF2B5EF4-FFF2-40B4-BE49-F238E27FC236}">
                <a16:creationId xmlns:a16="http://schemas.microsoft.com/office/drawing/2014/main" id="{F0CD6C31-00D6-8BAF-C4E6-9E4F57867849}"/>
              </a:ext>
            </a:extLst>
          </p:cNvPr>
          <p:cNvSpPr/>
          <p:nvPr/>
        </p:nvSpPr>
        <p:spPr>
          <a:xfrm>
            <a:off x="644578"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5" name="Flèche droite 8">
            <a:extLst>
              <a:ext uri="{FF2B5EF4-FFF2-40B4-BE49-F238E27FC236}">
                <a16:creationId xmlns:a16="http://schemas.microsoft.com/office/drawing/2014/main" id="{5B306E5F-20B5-F814-1E45-5B60ADEB4179}"/>
              </a:ext>
            </a:extLst>
          </p:cNvPr>
          <p:cNvSpPr/>
          <p:nvPr/>
        </p:nvSpPr>
        <p:spPr>
          <a:xfrm>
            <a:off x="632088" y="367508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6" name="Flèche droite 9">
            <a:extLst>
              <a:ext uri="{FF2B5EF4-FFF2-40B4-BE49-F238E27FC236}">
                <a16:creationId xmlns:a16="http://schemas.microsoft.com/office/drawing/2014/main" id="{3E1F2EDE-9E58-98DE-BD05-5C44458893F1}"/>
              </a:ext>
            </a:extLst>
          </p:cNvPr>
          <p:cNvSpPr/>
          <p:nvPr/>
        </p:nvSpPr>
        <p:spPr>
          <a:xfrm>
            <a:off x="632088" y="444208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1" name="Flèche droite 10">
            <a:extLst>
              <a:ext uri="{FF2B5EF4-FFF2-40B4-BE49-F238E27FC236}">
                <a16:creationId xmlns:a16="http://schemas.microsoft.com/office/drawing/2014/main" id="{CEE29B5F-06B3-6DFB-B893-EACD31173A96}"/>
              </a:ext>
            </a:extLst>
          </p:cNvPr>
          <p:cNvSpPr/>
          <p:nvPr/>
        </p:nvSpPr>
        <p:spPr>
          <a:xfrm>
            <a:off x="644578" y="520907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2" name="Flèche droite 11">
            <a:extLst>
              <a:ext uri="{FF2B5EF4-FFF2-40B4-BE49-F238E27FC236}">
                <a16:creationId xmlns:a16="http://schemas.microsoft.com/office/drawing/2014/main" id="{C0D7FB18-8927-CDCA-853C-CA593453D8B7}"/>
              </a:ext>
            </a:extLst>
          </p:cNvPr>
          <p:cNvSpPr/>
          <p:nvPr/>
        </p:nvSpPr>
        <p:spPr>
          <a:xfrm>
            <a:off x="4529531"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3" name="Flèche droite 12">
            <a:extLst>
              <a:ext uri="{FF2B5EF4-FFF2-40B4-BE49-F238E27FC236}">
                <a16:creationId xmlns:a16="http://schemas.microsoft.com/office/drawing/2014/main" id="{31F8941E-F9A5-303A-C8F2-A8557228FD2D}"/>
              </a:ext>
            </a:extLst>
          </p:cNvPr>
          <p:cNvSpPr/>
          <p:nvPr/>
        </p:nvSpPr>
        <p:spPr>
          <a:xfrm>
            <a:off x="4529531" y="3690074"/>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4" name="Flèche droite 13">
            <a:extLst>
              <a:ext uri="{FF2B5EF4-FFF2-40B4-BE49-F238E27FC236}">
                <a16:creationId xmlns:a16="http://schemas.microsoft.com/office/drawing/2014/main" id="{DFC8E1CC-746D-8F30-DFB3-50D361405D18}"/>
              </a:ext>
            </a:extLst>
          </p:cNvPr>
          <p:cNvSpPr/>
          <p:nvPr/>
        </p:nvSpPr>
        <p:spPr>
          <a:xfrm>
            <a:off x="4529531" y="4467327"/>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5" name="Flèche droite 15">
            <a:extLst>
              <a:ext uri="{FF2B5EF4-FFF2-40B4-BE49-F238E27FC236}">
                <a16:creationId xmlns:a16="http://schemas.microsoft.com/office/drawing/2014/main" id="{1FE54B85-21B4-5207-73B9-90AD2266D9D8}"/>
              </a:ext>
            </a:extLst>
          </p:cNvPr>
          <p:cNvSpPr/>
          <p:nvPr/>
        </p:nvSpPr>
        <p:spPr>
          <a:xfrm>
            <a:off x="7699950" y="2780935"/>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6" name="Flèche droite 16">
            <a:extLst>
              <a:ext uri="{FF2B5EF4-FFF2-40B4-BE49-F238E27FC236}">
                <a16:creationId xmlns:a16="http://schemas.microsoft.com/office/drawing/2014/main" id="{C0CDBDDF-7B42-3E43-8421-0C6F9B1FE345}"/>
              </a:ext>
            </a:extLst>
          </p:cNvPr>
          <p:cNvSpPr/>
          <p:nvPr/>
        </p:nvSpPr>
        <p:spPr>
          <a:xfrm>
            <a:off x="7699950" y="3630380"/>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pic>
        <p:nvPicPr>
          <p:cNvPr id="3" name="Image 2">
            <a:extLst>
              <a:ext uri="{FF2B5EF4-FFF2-40B4-BE49-F238E27FC236}">
                <a16:creationId xmlns:a16="http://schemas.microsoft.com/office/drawing/2014/main" id="{900E3CA8-A6FC-2522-6797-5CBE509F9B31}"/>
              </a:ext>
            </a:extLst>
          </p:cNvPr>
          <p:cNvPicPr>
            <a:picLocks noChangeAspect="1"/>
          </p:cNvPicPr>
          <p:nvPr/>
        </p:nvPicPr>
        <p:blipFill>
          <a:blip r:embed="rId4"/>
          <a:stretch>
            <a:fillRect/>
          </a:stretch>
        </p:blipFill>
        <p:spPr>
          <a:xfrm>
            <a:off x="6122367" y="4387234"/>
            <a:ext cx="4234457" cy="2326225"/>
          </a:xfrm>
          <a:prstGeom prst="rect">
            <a:avLst/>
          </a:prstGeom>
        </p:spPr>
      </p:pic>
      <p:sp>
        <p:nvSpPr>
          <p:cNvPr id="27" name="Pensées 5">
            <a:extLst>
              <a:ext uri="{FF2B5EF4-FFF2-40B4-BE49-F238E27FC236}">
                <a16:creationId xmlns:a16="http://schemas.microsoft.com/office/drawing/2014/main" id="{1201BC89-D91A-137E-ACC2-4A821FA02054}"/>
              </a:ext>
            </a:extLst>
          </p:cNvPr>
          <p:cNvSpPr/>
          <p:nvPr/>
        </p:nvSpPr>
        <p:spPr>
          <a:xfrm>
            <a:off x="9411871" y="2975807"/>
            <a:ext cx="2473377" cy="1334125"/>
          </a:xfrm>
          <a:prstGeom prst="cloudCallout">
            <a:avLst>
              <a:gd name="adj1" fmla="val -53840"/>
              <a:gd name="adj2" fmla="val 67732"/>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B2D06C99-8D59-D12B-988B-EA168B834283}"/>
              </a:ext>
            </a:extLst>
          </p:cNvPr>
          <p:cNvSpPr txBox="1"/>
          <p:nvPr/>
        </p:nvSpPr>
        <p:spPr>
          <a:xfrm>
            <a:off x="524657" y="284813"/>
            <a:ext cx="7390150" cy="2369880"/>
          </a:xfrm>
          <a:prstGeom prst="rect">
            <a:avLst/>
          </a:prstGeom>
          <a:noFill/>
        </p:spPr>
        <p:txBody>
          <a:bodyPr wrap="square" rtlCol="0">
            <a:spAutoFit/>
          </a:bodyPr>
          <a:lstStyle/>
          <a:p>
            <a:r>
              <a:rPr lang="en-GB" sz="4000" dirty="0">
                <a:solidFill>
                  <a:srgbClr val="FBA617"/>
                </a:solidFill>
                <a:latin typeface="+mj-lt"/>
                <a:ea typeface="+mj-ea"/>
                <a:cs typeface="+mj-cs"/>
              </a:rPr>
              <a:t>Situation 5 : Olivia</a:t>
            </a:r>
          </a:p>
          <a:p>
            <a:r>
              <a:rPr lang="en-US" sz="1200" dirty="0"/>
              <a:t>Je </a:t>
            </a:r>
            <a:r>
              <a:rPr lang="en-US" sz="1200" dirty="0" err="1"/>
              <a:t>m’appelle</a:t>
            </a:r>
            <a:r>
              <a:rPr lang="en-US" sz="1200" dirty="0"/>
              <a:t> Olivia et </a:t>
            </a:r>
            <a:r>
              <a:rPr lang="en-US" sz="1200" dirty="0" err="1"/>
              <a:t>j’ai</a:t>
            </a:r>
            <a:r>
              <a:rPr lang="en-US" sz="1200" dirty="0"/>
              <a:t> </a:t>
            </a:r>
            <a:r>
              <a:rPr lang="en-US" sz="1200" dirty="0" err="1"/>
              <a:t>reçu</a:t>
            </a:r>
            <a:r>
              <a:rPr lang="en-US" sz="1200" dirty="0"/>
              <a:t> </a:t>
            </a:r>
            <a:r>
              <a:rPr lang="en-US" sz="1200" dirty="0" err="1"/>
              <a:t>une</a:t>
            </a:r>
            <a:r>
              <a:rPr lang="en-US" sz="1200" dirty="0"/>
              <a:t> convocation pour me render au commissariat de police la </a:t>
            </a:r>
            <a:r>
              <a:rPr lang="en-US" sz="1200" dirty="0" err="1"/>
              <a:t>semaine</a:t>
            </a:r>
            <a:r>
              <a:rPr lang="en-US" sz="1200" dirty="0"/>
              <a:t> </a:t>
            </a:r>
            <a:r>
              <a:rPr lang="en-US" sz="1200" dirty="0" err="1"/>
              <a:t>prochaine</a:t>
            </a:r>
            <a:r>
              <a:rPr lang="en-US" sz="1200" dirty="0"/>
              <a:t> pour un vol que </a:t>
            </a:r>
            <a:r>
              <a:rPr lang="en-US" sz="1200" dirty="0" err="1"/>
              <a:t>j’ai</a:t>
            </a:r>
            <a:r>
              <a:rPr lang="en-US" sz="1200" dirty="0"/>
              <a:t> </a:t>
            </a:r>
            <a:r>
              <a:rPr lang="en-US" sz="1200" dirty="0" err="1"/>
              <a:t>commis</a:t>
            </a:r>
            <a:r>
              <a:rPr lang="en-US" sz="1200" dirty="0"/>
              <a:t> dans un </a:t>
            </a:r>
            <a:r>
              <a:rPr lang="en-US" sz="1200" dirty="0" err="1"/>
              <a:t>magasin</a:t>
            </a:r>
            <a:r>
              <a:rPr lang="en-US" sz="1200" dirty="0"/>
              <a:t> avec </a:t>
            </a:r>
            <a:r>
              <a:rPr lang="en-US" sz="1200" dirty="0" err="1"/>
              <a:t>une</a:t>
            </a:r>
            <a:r>
              <a:rPr lang="en-US" sz="1200" dirty="0"/>
              <a:t> amie. Je suis </a:t>
            </a:r>
            <a:r>
              <a:rPr lang="en-US" sz="1200" dirty="0" err="1"/>
              <a:t>vraiment</a:t>
            </a:r>
            <a:r>
              <a:rPr lang="en-US" sz="1200" dirty="0"/>
              <a:t> </a:t>
            </a:r>
            <a:r>
              <a:rPr lang="en-US" sz="1200" dirty="0" err="1"/>
              <a:t>stressée</a:t>
            </a:r>
            <a:r>
              <a:rPr lang="en-US" sz="1200" dirty="0"/>
              <a:t> </a:t>
            </a:r>
            <a:r>
              <a:rPr lang="en-US" sz="1200" dirty="0" err="1"/>
              <a:t>depuis</a:t>
            </a:r>
            <a:r>
              <a:rPr lang="en-US" sz="1200" dirty="0"/>
              <a:t> que </a:t>
            </a:r>
            <a:r>
              <a:rPr lang="en-US" sz="1200" dirty="0" err="1"/>
              <a:t>j’ai</a:t>
            </a:r>
            <a:r>
              <a:rPr lang="en-US" sz="1200" dirty="0"/>
              <a:t> </a:t>
            </a:r>
            <a:r>
              <a:rPr lang="en-US" sz="1200" dirty="0" err="1"/>
              <a:t>reçu</a:t>
            </a:r>
            <a:r>
              <a:rPr lang="en-US" sz="1200" dirty="0"/>
              <a:t> la letter. </a:t>
            </a:r>
            <a:r>
              <a:rPr lang="en-US" sz="1200" dirty="0" err="1"/>
              <a:t>J’ai</a:t>
            </a:r>
            <a:r>
              <a:rPr lang="en-US" sz="1200" dirty="0"/>
              <a:t> </a:t>
            </a:r>
            <a:r>
              <a:rPr lang="en-US" sz="1200" dirty="0" err="1"/>
              <a:t>vraiment</a:t>
            </a:r>
            <a:r>
              <a:rPr lang="en-US" sz="1200" dirty="0"/>
              <a:t> </a:t>
            </a:r>
            <a:r>
              <a:rPr lang="en-US" sz="1200" dirty="0" err="1"/>
              <a:t>peur</a:t>
            </a:r>
            <a:r>
              <a:rPr lang="en-US" sz="1200" dirty="0"/>
              <a:t> de </a:t>
            </a:r>
            <a:r>
              <a:rPr lang="en-US" sz="1200" dirty="0" err="1"/>
              <a:t>ce</a:t>
            </a:r>
            <a:r>
              <a:rPr lang="en-US" sz="1200" dirty="0"/>
              <a:t> </a:t>
            </a:r>
            <a:r>
              <a:rPr lang="en-US" sz="1200" dirty="0" err="1"/>
              <a:t>qu’il</a:t>
            </a:r>
            <a:r>
              <a:rPr lang="en-US" sz="1200" dirty="0"/>
              <a:t> </a:t>
            </a:r>
            <a:r>
              <a:rPr lang="en-US" sz="1200" dirty="0" err="1"/>
              <a:t>pourra</a:t>
            </a:r>
            <a:r>
              <a:rPr lang="en-US" sz="1200" dirty="0"/>
              <a:t> </a:t>
            </a:r>
            <a:r>
              <a:rPr lang="en-US" sz="1200" dirty="0" err="1"/>
              <a:t>m’arriver</a:t>
            </a:r>
            <a:r>
              <a:rPr lang="en-US" sz="1200" dirty="0"/>
              <a:t> à cause de </a:t>
            </a:r>
            <a:r>
              <a:rPr lang="en-US" sz="1200" dirty="0" err="1"/>
              <a:t>cette</a:t>
            </a:r>
            <a:r>
              <a:rPr lang="en-US" sz="1200" dirty="0"/>
              <a:t> </a:t>
            </a:r>
            <a:r>
              <a:rPr lang="en-US" sz="1200" dirty="0" err="1"/>
              <a:t>erreur</a:t>
            </a:r>
            <a:r>
              <a:rPr lang="en-US" sz="1200" dirty="0"/>
              <a:t>. </a:t>
            </a:r>
            <a:r>
              <a:rPr lang="en-US" sz="1200" dirty="0" err="1"/>
              <a:t>J’ai</a:t>
            </a:r>
            <a:r>
              <a:rPr lang="en-US" sz="1200" dirty="0"/>
              <a:t> </a:t>
            </a:r>
            <a:r>
              <a:rPr lang="en-US" sz="1200" dirty="0" err="1"/>
              <a:t>également</a:t>
            </a:r>
            <a:r>
              <a:rPr lang="en-US" sz="1200" dirty="0"/>
              <a:t> </a:t>
            </a:r>
            <a:r>
              <a:rPr lang="en-US" sz="1200" dirty="0" err="1"/>
              <a:t>reçu</a:t>
            </a:r>
            <a:r>
              <a:rPr lang="en-US" sz="1200" dirty="0"/>
              <a:t> </a:t>
            </a:r>
            <a:r>
              <a:rPr lang="en-US" sz="1200" dirty="0" err="1"/>
              <a:t>une</a:t>
            </a:r>
            <a:r>
              <a:rPr lang="en-US" sz="1200" dirty="0"/>
              <a:t> </a:t>
            </a:r>
            <a:r>
              <a:rPr lang="en-US" sz="1200" dirty="0" err="1"/>
              <a:t>lettre</a:t>
            </a:r>
            <a:r>
              <a:rPr lang="en-US" sz="1200" dirty="0"/>
              <a:t> d’un avocat qui me </a:t>
            </a:r>
            <a:r>
              <a:rPr lang="en-US" sz="1200" dirty="0" err="1"/>
              <a:t>donné</a:t>
            </a:r>
            <a:r>
              <a:rPr lang="en-US" sz="1200" dirty="0"/>
              <a:t> </a:t>
            </a:r>
            <a:r>
              <a:rPr lang="en-US" sz="1200" dirty="0" err="1"/>
              <a:t>rendez-vous</a:t>
            </a:r>
            <a:r>
              <a:rPr lang="en-US" sz="1200" dirty="0"/>
              <a:t> </a:t>
            </a:r>
            <a:r>
              <a:rPr lang="en-US" sz="1200" dirty="0" err="1"/>
              <a:t>aujourd’hui</a:t>
            </a:r>
            <a:r>
              <a:rPr lang="en-US" sz="1200" dirty="0"/>
              <a:t> pour </a:t>
            </a:r>
            <a:r>
              <a:rPr lang="en-US" sz="1200" dirty="0" err="1"/>
              <a:t>en</a:t>
            </a:r>
            <a:r>
              <a:rPr lang="en-US" sz="1200" dirty="0"/>
              <a:t> </a:t>
            </a:r>
            <a:r>
              <a:rPr lang="en-US" sz="1200" dirty="0" err="1"/>
              <a:t>parler</a:t>
            </a:r>
            <a:r>
              <a:rPr lang="en-US" sz="1200" dirty="0"/>
              <a:t>. Ma </a:t>
            </a:r>
            <a:r>
              <a:rPr lang="en-US" sz="1200" dirty="0" err="1"/>
              <a:t>mère</a:t>
            </a:r>
            <a:r>
              <a:rPr lang="en-US" sz="1200" dirty="0"/>
              <a:t> </a:t>
            </a:r>
            <a:r>
              <a:rPr lang="en-US" sz="1200" dirty="0" err="1"/>
              <a:t>m’a</a:t>
            </a:r>
            <a:r>
              <a:rPr lang="en-US" sz="1200" dirty="0"/>
              <a:t> conduit au cabinet </a:t>
            </a:r>
            <a:r>
              <a:rPr lang="en-US" sz="1200" dirty="0" err="1"/>
              <a:t>aujourd’hui</a:t>
            </a:r>
            <a:r>
              <a:rPr lang="en-US" sz="1200" dirty="0"/>
              <a:t>, sans dire un mot </a:t>
            </a:r>
            <a:r>
              <a:rPr lang="en-US" sz="1200" dirty="0" err="1"/>
              <a:t>comme</a:t>
            </a:r>
            <a:r>
              <a:rPr lang="en-US" sz="1200" dirty="0"/>
              <a:t> </a:t>
            </a:r>
            <a:r>
              <a:rPr lang="en-US" sz="1200" dirty="0" err="1"/>
              <a:t>elle</a:t>
            </a:r>
            <a:r>
              <a:rPr lang="en-US" sz="1200" dirty="0"/>
              <a:t> le fait </a:t>
            </a:r>
            <a:r>
              <a:rPr lang="en-US" sz="1200" dirty="0" err="1"/>
              <a:t>depuis</a:t>
            </a:r>
            <a:r>
              <a:rPr lang="en-US" sz="1200" dirty="0"/>
              <a:t> que tout </a:t>
            </a:r>
            <a:r>
              <a:rPr lang="en-US" sz="1200" dirty="0" err="1"/>
              <a:t>cela</a:t>
            </a:r>
            <a:r>
              <a:rPr lang="en-US" sz="1200" dirty="0"/>
              <a:t> </a:t>
            </a:r>
            <a:r>
              <a:rPr lang="en-US" sz="1200" dirty="0" err="1"/>
              <a:t>est</a:t>
            </a:r>
            <a:r>
              <a:rPr lang="en-US" sz="1200" dirty="0"/>
              <a:t> </a:t>
            </a:r>
            <a:r>
              <a:rPr lang="en-US" sz="1200" dirty="0" err="1"/>
              <a:t>arrivé</a:t>
            </a:r>
            <a:r>
              <a:rPr lang="en-US" sz="1200" dirty="0"/>
              <a:t>. </a:t>
            </a:r>
            <a:r>
              <a:rPr lang="en-US" sz="1200" dirty="0" err="1"/>
              <a:t>J’ai</a:t>
            </a:r>
            <a:r>
              <a:rPr lang="en-US" sz="1200" dirty="0"/>
              <a:t> </a:t>
            </a:r>
            <a:r>
              <a:rPr lang="en-US" sz="1200" dirty="0" err="1"/>
              <a:t>attendu</a:t>
            </a:r>
            <a:r>
              <a:rPr lang="en-US" sz="1200" dirty="0"/>
              <a:t> </a:t>
            </a:r>
            <a:r>
              <a:rPr lang="en-US" sz="1200" dirty="0" err="1"/>
              <a:t>seule</a:t>
            </a:r>
            <a:r>
              <a:rPr lang="en-US" sz="1200" dirty="0"/>
              <a:t> dans la salle </a:t>
            </a:r>
            <a:r>
              <a:rPr lang="en-US" sz="1200" dirty="0" err="1"/>
              <a:t>d’attente</a:t>
            </a:r>
            <a:r>
              <a:rPr lang="en-US" sz="1200" dirty="0"/>
              <a:t>, </a:t>
            </a:r>
            <a:r>
              <a:rPr lang="en-US" sz="1200" dirty="0" err="1"/>
              <a:t>en</a:t>
            </a:r>
            <a:r>
              <a:rPr lang="en-US" sz="1200" dirty="0"/>
              <a:t> me </a:t>
            </a:r>
            <a:r>
              <a:rPr lang="en-US" sz="1200" dirty="0" err="1"/>
              <a:t>rongeant</a:t>
            </a:r>
            <a:r>
              <a:rPr lang="en-US" sz="1200" dirty="0"/>
              <a:t> les </a:t>
            </a:r>
            <a:r>
              <a:rPr lang="en-US" sz="1200" dirty="0" err="1"/>
              <a:t>ongles</a:t>
            </a:r>
            <a:r>
              <a:rPr lang="en-US" sz="1200" dirty="0"/>
              <a:t>.</a:t>
            </a:r>
          </a:p>
          <a:p>
            <a:endParaRPr lang="en-US" sz="1200" dirty="0"/>
          </a:p>
          <a:p>
            <a:r>
              <a:rPr lang="en-US" sz="1200" dirty="0"/>
              <a:t>Ce que </a:t>
            </a:r>
            <a:r>
              <a:rPr lang="en-US" sz="1200" dirty="0" err="1"/>
              <a:t>j’attends</a:t>
            </a:r>
            <a:r>
              <a:rPr lang="en-US" sz="1200" dirty="0"/>
              <a:t> de </a:t>
            </a:r>
            <a:r>
              <a:rPr lang="en-US" sz="1200" dirty="0" err="1"/>
              <a:t>mon</a:t>
            </a:r>
            <a:r>
              <a:rPr lang="en-US" sz="1200" dirty="0"/>
              <a:t> avocat </a:t>
            </a:r>
            <a:r>
              <a:rPr lang="en-US" sz="1200" dirty="0" err="1"/>
              <a:t>aujourd’hui</a:t>
            </a:r>
            <a:r>
              <a:rPr lang="en-US" sz="1200" dirty="0"/>
              <a:t> </a:t>
            </a:r>
            <a:r>
              <a:rPr lang="en-US" sz="1200" dirty="0" err="1"/>
              <a:t>c’est</a:t>
            </a:r>
            <a:r>
              <a:rPr lang="en-US" sz="1200" dirty="0"/>
              <a:t> que…</a:t>
            </a:r>
            <a:endParaRPr lang="en-GB" sz="1200" dirty="0"/>
          </a:p>
          <a:p>
            <a:r>
              <a:rPr lang="en-US" sz="1200" dirty="0"/>
              <a:t>Ce </a:t>
            </a:r>
            <a:r>
              <a:rPr lang="en-US" sz="1200" dirty="0" err="1"/>
              <a:t>dont</a:t>
            </a:r>
            <a:r>
              <a:rPr lang="en-US" sz="1200" dirty="0"/>
              <a:t> </a:t>
            </a:r>
            <a:r>
              <a:rPr lang="en-US" sz="1200" dirty="0" err="1"/>
              <a:t>j’ai</a:t>
            </a:r>
            <a:r>
              <a:rPr lang="en-US" sz="1200" dirty="0"/>
              <a:t> </a:t>
            </a:r>
            <a:r>
              <a:rPr lang="en-US" sz="1200" dirty="0" err="1"/>
              <a:t>besoin</a:t>
            </a:r>
            <a:r>
              <a:rPr lang="en-US" sz="1200" dirty="0"/>
              <a:t> de la part de </a:t>
            </a:r>
            <a:r>
              <a:rPr lang="en-US" sz="1200" dirty="0" err="1"/>
              <a:t>mon</a:t>
            </a:r>
            <a:r>
              <a:rPr lang="en-US" sz="1200" dirty="0"/>
              <a:t> </a:t>
            </a:r>
            <a:r>
              <a:rPr lang="en-US" sz="1200" dirty="0" err="1"/>
              <a:t>avocat.e</a:t>
            </a:r>
            <a:r>
              <a:rPr lang="en-US" sz="1200" dirty="0"/>
              <a:t> </a:t>
            </a:r>
            <a:r>
              <a:rPr lang="en-US" sz="1200" dirty="0" err="1"/>
              <a:t>aujourd’hui</a:t>
            </a:r>
            <a:r>
              <a:rPr lang="en-US" sz="1200" dirty="0"/>
              <a:t> </a:t>
            </a:r>
            <a:r>
              <a:rPr lang="en-US" sz="1200" dirty="0" err="1"/>
              <a:t>c’est</a:t>
            </a:r>
            <a:r>
              <a:rPr lang="en-US" sz="1200" dirty="0"/>
              <a:t> que…</a:t>
            </a:r>
          </a:p>
        </p:txBody>
      </p:sp>
      <p:pic>
        <p:nvPicPr>
          <p:cNvPr id="8" name="Image 7">
            <a:extLst>
              <a:ext uri="{FF2B5EF4-FFF2-40B4-BE49-F238E27FC236}">
                <a16:creationId xmlns:a16="http://schemas.microsoft.com/office/drawing/2014/main" id="{0B320FFD-B0C5-5248-EAC9-6665116A2AF3}"/>
              </a:ext>
            </a:extLst>
          </p:cNvPr>
          <p:cNvPicPr>
            <a:picLocks noChangeAspect="1"/>
          </p:cNvPicPr>
          <p:nvPr/>
        </p:nvPicPr>
        <p:blipFill>
          <a:blip r:embed="rId5"/>
          <a:stretch>
            <a:fillRect/>
          </a:stretch>
        </p:blipFill>
        <p:spPr>
          <a:xfrm>
            <a:off x="10448144" y="284813"/>
            <a:ext cx="1268661" cy="1279567"/>
          </a:xfrm>
          <a:prstGeom prst="rect">
            <a:avLst/>
          </a:prstGeom>
        </p:spPr>
      </p:pic>
      <p:pic>
        <p:nvPicPr>
          <p:cNvPr id="2" name="Image 1" descr="Une image contenant texte&#10;&#10;Description générée automatiquement">
            <a:extLst>
              <a:ext uri="{FF2B5EF4-FFF2-40B4-BE49-F238E27FC236}">
                <a16:creationId xmlns:a16="http://schemas.microsoft.com/office/drawing/2014/main" id="{25433D01-265F-0108-E6FC-6BE69EE2E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354663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3" name="Titre 1">
            <a:extLst>
              <a:ext uri="{FF2B5EF4-FFF2-40B4-BE49-F238E27FC236}">
                <a16:creationId xmlns:a16="http://schemas.microsoft.com/office/drawing/2014/main" id="{304F5E72-DA15-1A58-E6C0-5774F6985714}"/>
              </a:ext>
            </a:extLst>
          </p:cNvPr>
          <p:cNvSpPr txBox="1">
            <a:spLocks/>
          </p:cNvSpPr>
          <p:nvPr/>
        </p:nvSpPr>
        <p:spPr>
          <a:xfrm>
            <a:off x="3884040" y="561227"/>
            <a:ext cx="7928332" cy="1208287"/>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C7F20"/>
                </a:solidFill>
              </a:rPr>
              <a:t>Dans la </a:t>
            </a:r>
            <a:r>
              <a:rPr lang="en-US" dirty="0" err="1">
                <a:solidFill>
                  <a:srgbClr val="EC7F20"/>
                </a:solidFill>
              </a:rPr>
              <a:t>peau</a:t>
            </a:r>
            <a:r>
              <a:rPr lang="en-US" dirty="0">
                <a:solidFill>
                  <a:srgbClr val="EC7F20"/>
                </a:solidFill>
              </a:rPr>
              <a:t> </a:t>
            </a:r>
            <a:r>
              <a:rPr lang="en-US" dirty="0" err="1">
                <a:solidFill>
                  <a:srgbClr val="EC7F20"/>
                </a:solidFill>
              </a:rPr>
              <a:t>d’un.e</a:t>
            </a:r>
            <a:r>
              <a:rPr lang="en-US" dirty="0">
                <a:solidFill>
                  <a:srgbClr val="EC7F20"/>
                </a:solidFill>
              </a:rPr>
              <a:t> </a:t>
            </a:r>
            <a:r>
              <a:rPr lang="en-US" dirty="0" err="1">
                <a:solidFill>
                  <a:srgbClr val="EC7F20"/>
                </a:solidFill>
              </a:rPr>
              <a:t>jeune</a:t>
            </a:r>
            <a:endParaRPr lang="fr-BE" dirty="0">
              <a:solidFill>
                <a:srgbClr val="FF6600"/>
              </a:solidFill>
            </a:endParaRPr>
          </a:p>
        </p:txBody>
      </p:sp>
      <p:pic>
        <p:nvPicPr>
          <p:cNvPr id="4" name="Image 3">
            <a:extLst>
              <a:ext uri="{FF2B5EF4-FFF2-40B4-BE49-F238E27FC236}">
                <a16:creationId xmlns:a16="http://schemas.microsoft.com/office/drawing/2014/main" id="{A85C3CA0-6151-71FD-920F-05B135117357}"/>
              </a:ext>
            </a:extLst>
          </p:cNvPr>
          <p:cNvPicPr>
            <a:picLocks noChangeAspect="1"/>
          </p:cNvPicPr>
          <p:nvPr/>
        </p:nvPicPr>
        <p:blipFill>
          <a:blip r:embed="rId4"/>
          <a:stretch>
            <a:fillRect/>
          </a:stretch>
        </p:blipFill>
        <p:spPr>
          <a:xfrm>
            <a:off x="3761827" y="2213163"/>
            <a:ext cx="2551528" cy="2573461"/>
          </a:xfrm>
          <a:prstGeom prst="rect">
            <a:avLst/>
          </a:prstGeom>
        </p:spPr>
      </p:pic>
      <p:sp>
        <p:nvSpPr>
          <p:cNvPr id="6" name="Sous-titre 2">
            <a:extLst>
              <a:ext uri="{FF2B5EF4-FFF2-40B4-BE49-F238E27FC236}">
                <a16:creationId xmlns:a16="http://schemas.microsoft.com/office/drawing/2014/main" id="{11BC8B11-E99B-30AD-8F3E-E15EFE7F5F25}"/>
              </a:ext>
            </a:extLst>
          </p:cNvPr>
          <p:cNvSpPr>
            <a:spLocks noGrp="1"/>
          </p:cNvSpPr>
          <p:nvPr>
            <p:ph type="subTitle" idx="1"/>
          </p:nvPr>
        </p:nvSpPr>
        <p:spPr>
          <a:xfrm>
            <a:off x="139700" y="229267"/>
            <a:ext cx="4159847" cy="1129633"/>
          </a:xfrm>
        </p:spPr>
        <p:txBody>
          <a:bodyPr>
            <a:noAutofit/>
          </a:bodyPr>
          <a:lstStyle/>
          <a:p>
            <a:pPr algn="l"/>
            <a:r>
              <a:rPr lang="en-US" sz="3100" dirty="0" err="1">
                <a:solidFill>
                  <a:schemeClr val="bg1"/>
                </a:solidFill>
              </a:rPr>
              <a:t>Partie</a:t>
            </a:r>
            <a:r>
              <a:rPr lang="en-US" sz="3100" dirty="0">
                <a:solidFill>
                  <a:schemeClr val="bg1"/>
                </a:solidFill>
              </a:rPr>
              <a:t> 1: </a:t>
            </a:r>
            <a:r>
              <a:rPr lang="en-US" sz="3100" dirty="0" err="1">
                <a:solidFill>
                  <a:schemeClr val="bg1"/>
                </a:solidFill>
              </a:rPr>
              <a:t>Dans</a:t>
            </a:r>
            <a:r>
              <a:rPr lang="en-US" sz="3100" dirty="0">
                <a:solidFill>
                  <a:schemeClr val="bg1"/>
                </a:solidFill>
              </a:rPr>
              <a:t> la </a:t>
            </a:r>
            <a:r>
              <a:rPr lang="en-US" sz="3100" dirty="0" err="1">
                <a:solidFill>
                  <a:schemeClr val="bg1"/>
                </a:solidFill>
              </a:rPr>
              <a:t>peau</a:t>
            </a:r>
            <a:r>
              <a:rPr lang="en-US" sz="3100" dirty="0">
                <a:solidFill>
                  <a:schemeClr val="bg1"/>
                </a:solidFill>
              </a:rPr>
              <a:t> </a:t>
            </a:r>
            <a:r>
              <a:rPr lang="en-US" sz="3100" dirty="0" err="1">
                <a:solidFill>
                  <a:schemeClr val="bg1"/>
                </a:solidFill>
              </a:rPr>
              <a:t>d’un.e</a:t>
            </a:r>
            <a:r>
              <a:rPr lang="en-US" sz="3100" dirty="0">
                <a:solidFill>
                  <a:schemeClr val="bg1"/>
                </a:solidFill>
              </a:rPr>
              <a:t> </a:t>
            </a:r>
            <a:r>
              <a:rPr lang="en-US" sz="3100" dirty="0" err="1">
                <a:solidFill>
                  <a:schemeClr val="bg1"/>
                </a:solidFill>
              </a:rPr>
              <a:t>jeune</a:t>
            </a:r>
            <a:r>
              <a:rPr lang="en-US" sz="3100" dirty="0">
                <a:solidFill>
                  <a:schemeClr val="bg1"/>
                </a:solidFill>
              </a:rPr>
              <a:t> – </a:t>
            </a:r>
            <a:r>
              <a:rPr lang="en-US" sz="3100" dirty="0" err="1">
                <a:solidFill>
                  <a:schemeClr val="bg1"/>
                </a:solidFill>
              </a:rPr>
              <a:t>mise</a:t>
            </a:r>
            <a:r>
              <a:rPr lang="en-US" sz="3100" dirty="0">
                <a:solidFill>
                  <a:schemeClr val="bg1"/>
                </a:solidFill>
              </a:rPr>
              <a:t> </a:t>
            </a:r>
            <a:r>
              <a:rPr lang="en-US" sz="3100" dirty="0" err="1">
                <a:solidFill>
                  <a:schemeClr val="bg1"/>
                </a:solidFill>
              </a:rPr>
              <a:t>en</a:t>
            </a:r>
            <a:r>
              <a:rPr lang="en-US" sz="3100" dirty="0">
                <a:solidFill>
                  <a:schemeClr val="bg1"/>
                </a:solidFill>
              </a:rPr>
              <a:t> situation </a:t>
            </a:r>
          </a:p>
          <a:p>
            <a:pPr algn="l"/>
            <a:endParaRPr lang="fr-BE" sz="3100" dirty="0">
              <a:solidFill>
                <a:schemeClr val="bg1"/>
              </a:solidFill>
            </a:endParaRPr>
          </a:p>
        </p:txBody>
      </p:sp>
      <p:pic>
        <p:nvPicPr>
          <p:cNvPr id="5" name="Image 4" descr="Une image contenant texte&#10;&#10;Description générée automatiquement">
            <a:extLst>
              <a:ext uri="{FF2B5EF4-FFF2-40B4-BE49-F238E27FC236}">
                <a16:creationId xmlns:a16="http://schemas.microsoft.com/office/drawing/2014/main" id="{8FC039FE-EE83-BEF5-FAF7-50D1058296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381659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12" name="Sous-titre 2">
            <a:extLst>
              <a:ext uri="{FF2B5EF4-FFF2-40B4-BE49-F238E27FC236}">
                <a16:creationId xmlns:a16="http://schemas.microsoft.com/office/drawing/2014/main" id="{C5EA06C1-8E33-DC7D-5A0C-9FDD08811B48}"/>
              </a:ext>
            </a:extLst>
          </p:cNvPr>
          <p:cNvSpPr txBox="1">
            <a:spLocks/>
          </p:cNvSpPr>
          <p:nvPr/>
        </p:nvSpPr>
        <p:spPr>
          <a:xfrm>
            <a:off x="3820531" y="2647301"/>
            <a:ext cx="6782019" cy="5753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BE" sz="1900" dirty="0">
                <a:solidFill>
                  <a:prstClr val="black"/>
                </a:solidFill>
              </a:rPr>
              <a:t>Vidéo du Conseil consultatif d’enfants en Hongrie</a:t>
            </a:r>
          </a:p>
        </p:txBody>
      </p:sp>
      <p:sp>
        <p:nvSpPr>
          <p:cNvPr id="13" name="Sous-titre 2">
            <a:extLst>
              <a:ext uri="{FF2B5EF4-FFF2-40B4-BE49-F238E27FC236}">
                <a16:creationId xmlns:a16="http://schemas.microsoft.com/office/drawing/2014/main" id="{DE121091-4161-2E05-6260-5288FAB64DE5}"/>
              </a:ext>
            </a:extLst>
          </p:cNvPr>
          <p:cNvSpPr>
            <a:spLocks noGrp="1"/>
          </p:cNvSpPr>
          <p:nvPr>
            <p:ph type="subTitle" idx="1"/>
          </p:nvPr>
        </p:nvSpPr>
        <p:spPr>
          <a:xfrm>
            <a:off x="0" y="339078"/>
            <a:ext cx="4159847" cy="1129633"/>
          </a:xfrm>
        </p:spPr>
        <p:txBody>
          <a:bodyPr>
            <a:noAutofit/>
          </a:bodyPr>
          <a:lstStyle/>
          <a:p>
            <a:pPr algn="just"/>
            <a:r>
              <a:rPr lang="en-US" sz="3100" dirty="0" err="1">
                <a:solidFill>
                  <a:schemeClr val="bg1"/>
                </a:solidFill>
              </a:rPr>
              <a:t>Partie</a:t>
            </a:r>
            <a:r>
              <a:rPr lang="en-US" sz="3100" dirty="0">
                <a:solidFill>
                  <a:schemeClr val="bg1"/>
                </a:solidFill>
              </a:rPr>
              <a:t> 2: </a:t>
            </a:r>
            <a:r>
              <a:rPr lang="en-US" sz="3100" dirty="0" err="1">
                <a:solidFill>
                  <a:schemeClr val="bg1"/>
                </a:solidFill>
              </a:rPr>
              <a:t>Ecoutez</a:t>
            </a:r>
            <a:r>
              <a:rPr lang="en-US" sz="3100" dirty="0">
                <a:solidFill>
                  <a:schemeClr val="bg1"/>
                </a:solidFill>
              </a:rPr>
              <a:t> </a:t>
            </a:r>
            <a:r>
              <a:rPr lang="en-US" sz="3100" dirty="0" err="1">
                <a:solidFill>
                  <a:schemeClr val="bg1"/>
                </a:solidFill>
              </a:rPr>
              <a:t>ce</a:t>
            </a:r>
            <a:r>
              <a:rPr lang="en-US" sz="3100" dirty="0">
                <a:solidFill>
                  <a:schemeClr val="bg1"/>
                </a:solidFill>
              </a:rPr>
              <a:t> que le.la </a:t>
            </a:r>
            <a:r>
              <a:rPr lang="en-US" sz="3100" dirty="0" err="1">
                <a:solidFill>
                  <a:schemeClr val="bg1"/>
                </a:solidFill>
              </a:rPr>
              <a:t>jeune</a:t>
            </a:r>
            <a:r>
              <a:rPr lang="en-US" sz="3100" dirty="0">
                <a:solidFill>
                  <a:schemeClr val="bg1"/>
                </a:solidFill>
              </a:rPr>
              <a:t> </a:t>
            </a:r>
            <a:r>
              <a:rPr lang="en-US" sz="3100" dirty="0" err="1">
                <a:solidFill>
                  <a:schemeClr val="bg1"/>
                </a:solidFill>
              </a:rPr>
              <a:t>souhaite</a:t>
            </a:r>
            <a:r>
              <a:rPr lang="en-US" sz="3100" dirty="0">
                <a:solidFill>
                  <a:schemeClr val="bg1"/>
                </a:solidFill>
              </a:rPr>
              <a:t> dire </a:t>
            </a:r>
            <a:endParaRPr lang="fr-BE" sz="3100" dirty="0">
              <a:solidFill>
                <a:schemeClr val="bg1"/>
              </a:solidFill>
            </a:endParaRPr>
          </a:p>
        </p:txBody>
      </p:sp>
      <p:pic>
        <p:nvPicPr>
          <p:cNvPr id="3" name="Image 2" descr="Une image contenant texte&#10;&#10;Description générée automatiquement">
            <a:extLst>
              <a:ext uri="{FF2B5EF4-FFF2-40B4-BE49-F238E27FC236}">
                <a16:creationId xmlns:a16="http://schemas.microsoft.com/office/drawing/2014/main" id="{1A7D0720-09BA-15E3-C2AC-0B962B47B2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191709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6000" b="-76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1378776-A142-408E-9964-67E8A49530E5}"/>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The project is co-funded by the Justice Program of the European Union (2014 – 2020)</a:t>
            </a:r>
          </a:p>
        </p:txBody>
      </p:sp>
      <p:sp>
        <p:nvSpPr>
          <p:cNvPr id="12" name="Sous-titre 2">
            <a:extLst>
              <a:ext uri="{FF2B5EF4-FFF2-40B4-BE49-F238E27FC236}">
                <a16:creationId xmlns:a16="http://schemas.microsoft.com/office/drawing/2014/main" id="{5759FC79-A880-4F68-9DAF-8208F35749D7}"/>
              </a:ext>
            </a:extLst>
          </p:cNvPr>
          <p:cNvSpPr>
            <a:spLocks noGrp="1"/>
          </p:cNvSpPr>
          <p:nvPr>
            <p:ph type="subTitle" idx="1"/>
          </p:nvPr>
        </p:nvSpPr>
        <p:spPr>
          <a:xfrm>
            <a:off x="139700" y="229267"/>
            <a:ext cx="4159847" cy="1129633"/>
          </a:xfrm>
        </p:spPr>
        <p:txBody>
          <a:bodyPr>
            <a:noAutofit/>
          </a:bodyPr>
          <a:lstStyle/>
          <a:p>
            <a:pPr algn="l"/>
            <a:r>
              <a:rPr lang="en-US" sz="3100" dirty="0">
                <a:solidFill>
                  <a:schemeClr val="bg1"/>
                </a:solidFill>
              </a:rPr>
              <a:t>Part 1:Let's hear what young people have to say </a:t>
            </a:r>
            <a:endParaRPr lang="fr-BE" sz="3100" dirty="0">
              <a:solidFill>
                <a:schemeClr val="bg1"/>
              </a:solidFill>
            </a:endParaRPr>
          </a:p>
        </p:txBody>
      </p:sp>
      <p:pic>
        <p:nvPicPr>
          <p:cNvPr id="3" name="cab-video-hungary-pilnet-event- entièrement tradu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368380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488E8A8-1127-461C-B276-1561DA8E25BF}"/>
              </a:ext>
            </a:extLst>
          </p:cNvPr>
          <p:cNvSpPr txBox="1">
            <a:spLocks/>
          </p:cNvSpPr>
          <p:nvPr/>
        </p:nvSpPr>
        <p:spPr>
          <a:xfrm>
            <a:off x="4095055" y="229267"/>
            <a:ext cx="7928332"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C7F20"/>
                </a:solidFill>
              </a:rPr>
              <a:t>Du point de </a:t>
            </a:r>
            <a:r>
              <a:rPr lang="en-US" dirty="0" err="1">
                <a:solidFill>
                  <a:srgbClr val="EC7F20"/>
                </a:solidFill>
              </a:rPr>
              <a:t>vue</a:t>
            </a:r>
            <a:r>
              <a:rPr lang="en-US" dirty="0">
                <a:solidFill>
                  <a:srgbClr val="EC7F20"/>
                </a:solidFill>
              </a:rPr>
              <a:t> des pro</a:t>
            </a:r>
            <a:endParaRPr lang="fr-BE" dirty="0">
              <a:solidFill>
                <a:srgbClr val="FF6600"/>
              </a:solidFill>
            </a:endParaRPr>
          </a:p>
        </p:txBody>
      </p:sp>
      <p:pic>
        <p:nvPicPr>
          <p:cNvPr id="10" name="Content Placeholder 5">
            <a:extLst>
              <a:ext uri="{FF2B5EF4-FFF2-40B4-BE49-F238E27FC236}">
                <a16:creationId xmlns:a16="http://schemas.microsoft.com/office/drawing/2014/main" id="{455CB8E0-436C-418B-9441-B451E9E69AEF}"/>
              </a:ext>
            </a:extLst>
          </p:cNvPr>
          <p:cNvPicPr>
            <a:picLocks noChangeAspect="1"/>
          </p:cNvPicPr>
          <p:nvPr/>
        </p:nvPicPr>
        <p:blipFill>
          <a:blip r:embed="rId4"/>
          <a:stretch>
            <a:fillRect/>
          </a:stretch>
        </p:blipFill>
        <p:spPr>
          <a:xfrm>
            <a:off x="2471789" y="2838290"/>
            <a:ext cx="2627750" cy="2792721"/>
          </a:xfrm>
          <a:prstGeom prst="rect">
            <a:avLst/>
          </a:prstGeom>
        </p:spPr>
      </p:pic>
      <p:pic>
        <p:nvPicPr>
          <p:cNvPr id="11" name="Picture 6">
            <a:extLst>
              <a:ext uri="{FF2B5EF4-FFF2-40B4-BE49-F238E27FC236}">
                <a16:creationId xmlns:a16="http://schemas.microsoft.com/office/drawing/2014/main" id="{D387FD73-87C5-4791-8B89-B7085F6AD8AF}"/>
              </a:ext>
            </a:extLst>
          </p:cNvPr>
          <p:cNvPicPr>
            <a:picLocks noChangeAspect="1"/>
          </p:cNvPicPr>
          <p:nvPr/>
        </p:nvPicPr>
        <p:blipFill>
          <a:blip r:embed="rId5"/>
          <a:stretch>
            <a:fillRect/>
          </a:stretch>
        </p:blipFill>
        <p:spPr>
          <a:xfrm>
            <a:off x="9318931" y="1795285"/>
            <a:ext cx="2238953" cy="2424673"/>
          </a:xfrm>
          <a:prstGeom prst="rect">
            <a:avLst/>
          </a:prstGeom>
        </p:spPr>
      </p:pic>
      <p:sp>
        <p:nvSpPr>
          <p:cNvPr id="2" name="Bulle ronde 1"/>
          <p:cNvSpPr/>
          <p:nvPr/>
        </p:nvSpPr>
        <p:spPr>
          <a:xfrm>
            <a:off x="4299547" y="1963100"/>
            <a:ext cx="3606496" cy="2128086"/>
          </a:xfrm>
          <a:prstGeom prst="wedgeEllipseCallout">
            <a:avLst>
              <a:gd name="adj1" fmla="val -50513"/>
              <a:gd name="adj2" fmla="val 57828"/>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p:cNvSpPr txBox="1"/>
          <p:nvPr/>
        </p:nvSpPr>
        <p:spPr>
          <a:xfrm>
            <a:off x="4548315" y="2329953"/>
            <a:ext cx="3108960" cy="1477328"/>
          </a:xfrm>
          <a:prstGeom prst="rect">
            <a:avLst/>
          </a:prstGeom>
          <a:noFill/>
        </p:spPr>
        <p:txBody>
          <a:bodyPr wrap="square" rtlCol="0">
            <a:spAutoFit/>
          </a:bodyPr>
          <a:lstStyle/>
          <a:p>
            <a:pPr algn="ctr"/>
            <a:r>
              <a:rPr lang="fr-BE" dirty="0"/>
              <a:t>Notre rôle est d'être le porte-parole du jeune. Il faut vraiment lui demander ce qu'il veut demander et dire au juge et l'aider à le dire.</a:t>
            </a:r>
            <a:endParaRPr lang="en-GB" dirty="0"/>
          </a:p>
        </p:txBody>
      </p:sp>
      <p:sp>
        <p:nvSpPr>
          <p:cNvPr id="13" name="Bulle ronde 12"/>
          <p:cNvSpPr/>
          <p:nvPr/>
        </p:nvSpPr>
        <p:spPr>
          <a:xfrm>
            <a:off x="6851658" y="3540970"/>
            <a:ext cx="3521657" cy="1874514"/>
          </a:xfrm>
          <a:prstGeom prst="wedgeEllipseCallout">
            <a:avLst>
              <a:gd name="adj1" fmla="val 45171"/>
              <a:gd name="adj2" fmla="val -74490"/>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p:cNvSpPr txBox="1"/>
          <p:nvPr/>
        </p:nvSpPr>
        <p:spPr>
          <a:xfrm>
            <a:off x="7036816" y="4219958"/>
            <a:ext cx="3151342" cy="646331"/>
          </a:xfrm>
          <a:prstGeom prst="rect">
            <a:avLst/>
          </a:prstGeom>
          <a:noFill/>
        </p:spPr>
        <p:txBody>
          <a:bodyPr wrap="square" rtlCol="0">
            <a:spAutoFit/>
          </a:bodyPr>
          <a:lstStyle/>
          <a:p>
            <a:pPr algn="ctr"/>
            <a:r>
              <a:rPr lang="en-GB" dirty="0" err="1"/>
              <a:t>Avoir</a:t>
            </a:r>
            <a:r>
              <a:rPr lang="en-GB" dirty="0"/>
              <a:t> </a:t>
            </a:r>
            <a:r>
              <a:rPr lang="en-GB" dirty="0" err="1"/>
              <a:t>une</a:t>
            </a:r>
            <a:r>
              <a:rPr lang="en-GB" dirty="0"/>
              <a:t> lecture “droits du </a:t>
            </a:r>
            <a:r>
              <a:rPr lang="en-GB" dirty="0" err="1"/>
              <a:t>jeune</a:t>
            </a:r>
            <a:r>
              <a:rPr lang="en-GB" dirty="0"/>
              <a:t>”</a:t>
            </a:r>
          </a:p>
        </p:txBody>
      </p:sp>
      <p:sp>
        <p:nvSpPr>
          <p:cNvPr id="14" name="ZoneTexte 13"/>
          <p:cNvSpPr txBox="1"/>
          <p:nvPr/>
        </p:nvSpPr>
        <p:spPr>
          <a:xfrm>
            <a:off x="6516400" y="1501435"/>
            <a:ext cx="2096087" cy="461665"/>
          </a:xfrm>
          <a:prstGeom prst="rect">
            <a:avLst/>
          </a:prstGeom>
          <a:noFill/>
        </p:spPr>
        <p:txBody>
          <a:bodyPr wrap="square" rtlCol="0">
            <a:spAutoFit/>
          </a:bodyPr>
          <a:lstStyle/>
          <a:p>
            <a:pPr algn="ctr"/>
            <a:r>
              <a:rPr lang="en-GB" sz="2400" b="1" dirty="0"/>
              <a:t>Les </a:t>
            </a:r>
            <a:r>
              <a:rPr lang="en-GB" sz="2400" b="1" dirty="0" err="1"/>
              <a:t>avocat.e.s</a:t>
            </a:r>
            <a:endParaRPr lang="en-GB" sz="2400" b="1" dirty="0"/>
          </a:p>
        </p:txBody>
      </p:sp>
      <p:pic>
        <p:nvPicPr>
          <p:cNvPr id="12" name="Picture 17">
            <a:extLst>
              <a:ext uri="{FF2B5EF4-FFF2-40B4-BE49-F238E27FC236}">
                <a16:creationId xmlns:a16="http://schemas.microsoft.com/office/drawing/2014/main" id="{9B477404-5824-814E-90F8-F3CD525B5B46}"/>
              </a:ext>
            </a:extLst>
          </p:cNvPr>
          <p:cNvPicPr>
            <a:picLocks noChangeAspect="1"/>
          </p:cNvPicPr>
          <p:nvPr/>
        </p:nvPicPr>
        <p:blipFill>
          <a:blip r:embed="rId6"/>
          <a:stretch>
            <a:fillRect/>
          </a:stretch>
        </p:blipFill>
        <p:spPr>
          <a:xfrm>
            <a:off x="3526654" y="6100011"/>
            <a:ext cx="2142528" cy="607529"/>
          </a:xfrm>
          <a:prstGeom prst="rect">
            <a:avLst/>
          </a:prstGeom>
        </p:spPr>
      </p:pic>
      <p:sp>
        <p:nvSpPr>
          <p:cNvPr id="15" name="ZoneTexte 14">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Tree>
    <p:extLst>
      <p:ext uri="{BB962C8B-B14F-4D97-AF65-F5344CB8AC3E}">
        <p14:creationId xmlns:p14="http://schemas.microsoft.com/office/powerpoint/2010/main" val="1372310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5759FC79-A880-4F68-9DAF-8208F35749D7}"/>
              </a:ext>
            </a:extLst>
          </p:cNvPr>
          <p:cNvSpPr txBox="1">
            <a:spLocks/>
          </p:cNvSpPr>
          <p:nvPr/>
        </p:nvSpPr>
        <p:spPr>
          <a:xfrm>
            <a:off x="139700" y="229267"/>
            <a:ext cx="4159847" cy="11296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100" dirty="0" err="1">
                <a:solidFill>
                  <a:schemeClr val="bg1"/>
                </a:solidFill>
              </a:rPr>
              <a:t>D’autres</a:t>
            </a:r>
            <a:r>
              <a:rPr lang="en-US" sz="3100" dirty="0">
                <a:solidFill>
                  <a:schemeClr val="bg1"/>
                </a:solidFill>
              </a:rPr>
              <a:t> </a:t>
            </a:r>
            <a:r>
              <a:rPr lang="en-US" sz="3100" dirty="0" err="1">
                <a:solidFill>
                  <a:schemeClr val="bg1"/>
                </a:solidFill>
              </a:rPr>
              <a:t>professionnel.le.s</a:t>
            </a:r>
            <a:endParaRPr lang="fr-BE" sz="3100" dirty="0">
              <a:solidFill>
                <a:schemeClr val="bg1"/>
              </a:solidFill>
            </a:endParaRPr>
          </a:p>
        </p:txBody>
      </p:sp>
      <p:sp>
        <p:nvSpPr>
          <p:cNvPr id="41" name="TextBox 7">
            <a:extLst>
              <a:ext uri="{FF2B5EF4-FFF2-40B4-BE49-F238E27FC236}">
                <a16:creationId xmlns:a16="http://schemas.microsoft.com/office/drawing/2014/main" id="{392E5853-EDFD-4B50-9A09-E73776C513B3}"/>
              </a:ext>
            </a:extLst>
          </p:cNvPr>
          <p:cNvSpPr txBox="1"/>
          <p:nvPr/>
        </p:nvSpPr>
        <p:spPr>
          <a:xfrm>
            <a:off x="4772167" y="264724"/>
            <a:ext cx="3652118" cy="369332"/>
          </a:xfrm>
          <a:prstGeom prst="rect">
            <a:avLst/>
          </a:prstGeom>
          <a:noFill/>
        </p:spPr>
        <p:txBody>
          <a:bodyPr wrap="square" rtlCol="0">
            <a:spAutoFit/>
          </a:bodyPr>
          <a:lstStyle/>
          <a:p>
            <a:r>
              <a:rPr lang="en-GB" dirty="0" err="1"/>
              <a:t>Délivrer</a:t>
            </a:r>
            <a:r>
              <a:rPr lang="en-GB" dirty="0"/>
              <a:t> </a:t>
            </a:r>
            <a:r>
              <a:rPr lang="en-GB" dirty="0" err="1"/>
              <a:t>une</a:t>
            </a:r>
            <a:r>
              <a:rPr lang="en-GB" dirty="0"/>
              <a:t> information </a:t>
            </a:r>
            <a:r>
              <a:rPr lang="en-GB" dirty="0" err="1"/>
              <a:t>fiable</a:t>
            </a:r>
            <a:endParaRPr lang="en-GB" dirty="0"/>
          </a:p>
        </p:txBody>
      </p:sp>
      <p:sp>
        <p:nvSpPr>
          <p:cNvPr id="42" name="Speech Bubble: Oval 9">
            <a:extLst>
              <a:ext uri="{FF2B5EF4-FFF2-40B4-BE49-F238E27FC236}">
                <a16:creationId xmlns:a16="http://schemas.microsoft.com/office/drawing/2014/main" id="{3017EEF8-4A19-41DD-B4A3-78164193DF96}"/>
              </a:ext>
            </a:extLst>
          </p:cNvPr>
          <p:cNvSpPr/>
          <p:nvPr/>
        </p:nvSpPr>
        <p:spPr>
          <a:xfrm>
            <a:off x="4581667" y="33932"/>
            <a:ext cx="3467459" cy="904531"/>
          </a:xfrm>
          <a:prstGeom prst="wedgeEllipseCallout">
            <a:avLst>
              <a:gd name="adj1" fmla="val 41190"/>
              <a:gd name="adj2" fmla="val 58966"/>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Speech Bubble: Oval 12">
            <a:extLst>
              <a:ext uri="{FF2B5EF4-FFF2-40B4-BE49-F238E27FC236}">
                <a16:creationId xmlns:a16="http://schemas.microsoft.com/office/drawing/2014/main" id="{D49355D5-97A3-4AAD-ABDD-6334CD4443D5}"/>
              </a:ext>
            </a:extLst>
          </p:cNvPr>
          <p:cNvSpPr/>
          <p:nvPr/>
        </p:nvSpPr>
        <p:spPr>
          <a:xfrm>
            <a:off x="9506951" y="174814"/>
            <a:ext cx="2564744" cy="1238537"/>
          </a:xfrm>
          <a:prstGeom prst="wedgeEllipseCallout">
            <a:avLst>
              <a:gd name="adj1" fmla="val -54168"/>
              <a:gd name="adj2" fmla="val 35180"/>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13">
            <a:extLst>
              <a:ext uri="{FF2B5EF4-FFF2-40B4-BE49-F238E27FC236}">
                <a16:creationId xmlns:a16="http://schemas.microsoft.com/office/drawing/2014/main" id="{C1FC2D3F-392A-4A48-A574-3815BF2B4E77}"/>
              </a:ext>
            </a:extLst>
          </p:cNvPr>
          <p:cNvSpPr txBox="1"/>
          <p:nvPr/>
        </p:nvSpPr>
        <p:spPr>
          <a:xfrm>
            <a:off x="9410699" y="437506"/>
            <a:ext cx="2978727" cy="646331"/>
          </a:xfrm>
          <a:prstGeom prst="rect">
            <a:avLst/>
          </a:prstGeom>
          <a:noFill/>
        </p:spPr>
        <p:txBody>
          <a:bodyPr wrap="square" rtlCol="0">
            <a:spAutoFit/>
          </a:bodyPr>
          <a:lstStyle/>
          <a:p>
            <a:pPr algn="ctr"/>
            <a:r>
              <a:rPr lang="en-GB" dirty="0"/>
              <a:t>Respecter le secret </a:t>
            </a:r>
            <a:r>
              <a:rPr lang="en-GB" dirty="0" err="1"/>
              <a:t>professionnel</a:t>
            </a:r>
            <a:endParaRPr lang="en-GB" dirty="0"/>
          </a:p>
        </p:txBody>
      </p:sp>
      <p:sp>
        <p:nvSpPr>
          <p:cNvPr id="45" name="Speech Bubble: Oval 14">
            <a:extLst>
              <a:ext uri="{FF2B5EF4-FFF2-40B4-BE49-F238E27FC236}">
                <a16:creationId xmlns:a16="http://schemas.microsoft.com/office/drawing/2014/main" id="{81A9A8D8-267A-4393-8F71-CC35DB7B9690}"/>
              </a:ext>
            </a:extLst>
          </p:cNvPr>
          <p:cNvSpPr/>
          <p:nvPr/>
        </p:nvSpPr>
        <p:spPr>
          <a:xfrm>
            <a:off x="4431901" y="1413351"/>
            <a:ext cx="3998482" cy="1200329"/>
          </a:xfrm>
          <a:prstGeom prst="wedgeEllipseCallout">
            <a:avLst>
              <a:gd name="adj1" fmla="val 29755"/>
              <a:gd name="adj2" fmla="val -70362"/>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15">
            <a:extLst>
              <a:ext uri="{FF2B5EF4-FFF2-40B4-BE49-F238E27FC236}">
                <a16:creationId xmlns:a16="http://schemas.microsoft.com/office/drawing/2014/main" id="{38574E88-B9F8-4DE8-8CAD-60EB733F1240}"/>
              </a:ext>
            </a:extLst>
          </p:cNvPr>
          <p:cNvSpPr txBox="1"/>
          <p:nvPr/>
        </p:nvSpPr>
        <p:spPr>
          <a:xfrm>
            <a:off x="4941778" y="1809980"/>
            <a:ext cx="2978727" cy="646331"/>
          </a:xfrm>
          <a:prstGeom prst="rect">
            <a:avLst/>
          </a:prstGeom>
          <a:noFill/>
        </p:spPr>
        <p:txBody>
          <a:bodyPr wrap="square" rtlCol="0">
            <a:spAutoFit/>
          </a:bodyPr>
          <a:lstStyle/>
          <a:p>
            <a:pPr algn="ctr"/>
            <a:r>
              <a:rPr lang="en-GB" dirty="0" err="1"/>
              <a:t>Etre</a:t>
            </a:r>
            <a:r>
              <a:rPr lang="en-GB" dirty="0"/>
              <a:t> </a:t>
            </a:r>
            <a:r>
              <a:rPr lang="en-GB" dirty="0" err="1"/>
              <a:t>fiable</a:t>
            </a:r>
            <a:r>
              <a:rPr lang="en-GB" dirty="0"/>
              <a:t> et respecter </a:t>
            </a:r>
            <a:r>
              <a:rPr lang="en-GB" dirty="0" err="1"/>
              <a:t>ses</a:t>
            </a:r>
            <a:r>
              <a:rPr lang="en-GB" dirty="0"/>
              <a:t> engagements</a:t>
            </a:r>
          </a:p>
        </p:txBody>
      </p:sp>
      <p:sp>
        <p:nvSpPr>
          <p:cNvPr id="47" name="TextBox 17">
            <a:extLst>
              <a:ext uri="{FF2B5EF4-FFF2-40B4-BE49-F238E27FC236}">
                <a16:creationId xmlns:a16="http://schemas.microsoft.com/office/drawing/2014/main" id="{E7A05046-A590-44F5-9592-CA8BA9CDCBC1}"/>
              </a:ext>
            </a:extLst>
          </p:cNvPr>
          <p:cNvSpPr txBox="1"/>
          <p:nvPr/>
        </p:nvSpPr>
        <p:spPr>
          <a:xfrm>
            <a:off x="2431202" y="2831239"/>
            <a:ext cx="2676493" cy="369332"/>
          </a:xfrm>
          <a:prstGeom prst="rect">
            <a:avLst/>
          </a:prstGeom>
          <a:noFill/>
        </p:spPr>
        <p:txBody>
          <a:bodyPr wrap="square" rtlCol="0">
            <a:spAutoFit/>
          </a:bodyPr>
          <a:lstStyle/>
          <a:p>
            <a:r>
              <a:rPr lang="en-GB" dirty="0" err="1"/>
              <a:t>Disponibilité</a:t>
            </a:r>
            <a:r>
              <a:rPr lang="en-GB" dirty="0"/>
              <a:t> et implication</a:t>
            </a:r>
          </a:p>
        </p:txBody>
      </p:sp>
      <p:sp>
        <p:nvSpPr>
          <p:cNvPr id="48" name="TextBox 18">
            <a:extLst>
              <a:ext uri="{FF2B5EF4-FFF2-40B4-BE49-F238E27FC236}">
                <a16:creationId xmlns:a16="http://schemas.microsoft.com/office/drawing/2014/main" id="{74D6F766-CAE8-44D7-93D6-341630D86CD2}"/>
              </a:ext>
            </a:extLst>
          </p:cNvPr>
          <p:cNvSpPr txBox="1"/>
          <p:nvPr/>
        </p:nvSpPr>
        <p:spPr>
          <a:xfrm>
            <a:off x="5760646" y="3522545"/>
            <a:ext cx="3434483" cy="369332"/>
          </a:xfrm>
          <a:prstGeom prst="rect">
            <a:avLst/>
          </a:prstGeom>
          <a:noFill/>
        </p:spPr>
        <p:txBody>
          <a:bodyPr wrap="square" rtlCol="0">
            <a:spAutoFit/>
          </a:bodyPr>
          <a:lstStyle/>
          <a:p>
            <a:r>
              <a:rPr lang="en-GB" dirty="0"/>
              <a:t>Bien </a:t>
            </a:r>
            <a:r>
              <a:rPr lang="en-GB" dirty="0" err="1"/>
              <a:t>expliquer</a:t>
            </a:r>
            <a:r>
              <a:rPr lang="en-GB" dirty="0"/>
              <a:t> les </a:t>
            </a:r>
            <a:r>
              <a:rPr lang="en-GB" dirty="0" err="1"/>
              <a:t>mesures</a:t>
            </a:r>
            <a:r>
              <a:rPr lang="en-GB" dirty="0"/>
              <a:t> prises </a:t>
            </a:r>
          </a:p>
        </p:txBody>
      </p:sp>
      <p:sp>
        <p:nvSpPr>
          <p:cNvPr id="49" name="TextBox 19">
            <a:extLst>
              <a:ext uri="{FF2B5EF4-FFF2-40B4-BE49-F238E27FC236}">
                <a16:creationId xmlns:a16="http://schemas.microsoft.com/office/drawing/2014/main" id="{075D43D5-6EC9-4FAF-BA1D-5A0A6D069250}"/>
              </a:ext>
            </a:extLst>
          </p:cNvPr>
          <p:cNvSpPr txBox="1"/>
          <p:nvPr/>
        </p:nvSpPr>
        <p:spPr>
          <a:xfrm>
            <a:off x="9034844" y="2127362"/>
            <a:ext cx="2222210" cy="646331"/>
          </a:xfrm>
          <a:prstGeom prst="rect">
            <a:avLst/>
          </a:prstGeom>
          <a:noFill/>
        </p:spPr>
        <p:txBody>
          <a:bodyPr wrap="square" rtlCol="0">
            <a:spAutoFit/>
          </a:bodyPr>
          <a:lstStyle/>
          <a:p>
            <a:pPr algn="ctr"/>
            <a:r>
              <a:rPr lang="en-GB" dirty="0"/>
              <a:t>Prendre contact avec </a:t>
            </a:r>
          </a:p>
          <a:p>
            <a:pPr algn="ctr"/>
            <a:r>
              <a:rPr lang="en-GB" dirty="0"/>
              <a:t>le.la </a:t>
            </a:r>
            <a:r>
              <a:rPr lang="en-GB" dirty="0" err="1"/>
              <a:t>jeune</a:t>
            </a:r>
            <a:endParaRPr lang="en-GB" dirty="0"/>
          </a:p>
        </p:txBody>
      </p:sp>
      <p:sp>
        <p:nvSpPr>
          <p:cNvPr id="50" name="TextBox 20">
            <a:extLst>
              <a:ext uri="{FF2B5EF4-FFF2-40B4-BE49-F238E27FC236}">
                <a16:creationId xmlns:a16="http://schemas.microsoft.com/office/drawing/2014/main" id="{D0781F6C-2162-44AC-912A-4F3B69C01745}"/>
              </a:ext>
            </a:extLst>
          </p:cNvPr>
          <p:cNvSpPr txBox="1"/>
          <p:nvPr/>
        </p:nvSpPr>
        <p:spPr>
          <a:xfrm>
            <a:off x="3204940" y="5253087"/>
            <a:ext cx="3434483" cy="369332"/>
          </a:xfrm>
          <a:prstGeom prst="rect">
            <a:avLst/>
          </a:prstGeom>
          <a:noFill/>
        </p:spPr>
        <p:txBody>
          <a:bodyPr wrap="square" rtlCol="0">
            <a:spAutoFit/>
          </a:bodyPr>
          <a:lstStyle/>
          <a:p>
            <a:r>
              <a:rPr lang="en-GB" dirty="0"/>
              <a:t>Faire entendre le.la </a:t>
            </a:r>
            <a:r>
              <a:rPr lang="en-GB" dirty="0" err="1"/>
              <a:t>jeune</a:t>
            </a:r>
            <a:endParaRPr lang="en-GB" dirty="0"/>
          </a:p>
        </p:txBody>
      </p:sp>
      <p:sp>
        <p:nvSpPr>
          <p:cNvPr id="51" name="TextBox 21">
            <a:extLst>
              <a:ext uri="{FF2B5EF4-FFF2-40B4-BE49-F238E27FC236}">
                <a16:creationId xmlns:a16="http://schemas.microsoft.com/office/drawing/2014/main" id="{BF9B0087-37AC-408D-9F69-BE0C3E5E1F19}"/>
              </a:ext>
            </a:extLst>
          </p:cNvPr>
          <p:cNvSpPr txBox="1"/>
          <p:nvPr/>
        </p:nvSpPr>
        <p:spPr>
          <a:xfrm>
            <a:off x="8566467" y="4805794"/>
            <a:ext cx="3317158" cy="646331"/>
          </a:xfrm>
          <a:prstGeom prst="rect">
            <a:avLst/>
          </a:prstGeom>
          <a:noFill/>
        </p:spPr>
        <p:txBody>
          <a:bodyPr wrap="square" rtlCol="0">
            <a:spAutoFit/>
          </a:bodyPr>
          <a:lstStyle/>
          <a:p>
            <a:r>
              <a:rPr lang="en-GB" dirty="0"/>
              <a:t>Ne jamais se </a:t>
            </a:r>
            <a:r>
              <a:rPr lang="en-GB" dirty="0" err="1"/>
              <a:t>désolidariser</a:t>
            </a:r>
            <a:r>
              <a:rPr lang="en-GB" dirty="0"/>
              <a:t> de la parole du.de la </a:t>
            </a:r>
            <a:r>
              <a:rPr lang="en-GB" dirty="0" err="1"/>
              <a:t>jeune</a:t>
            </a:r>
            <a:endParaRPr lang="en-GB" dirty="0"/>
          </a:p>
        </p:txBody>
      </p:sp>
      <p:sp>
        <p:nvSpPr>
          <p:cNvPr id="52" name="Speech Bubble: Oval 22">
            <a:extLst>
              <a:ext uri="{FF2B5EF4-FFF2-40B4-BE49-F238E27FC236}">
                <a16:creationId xmlns:a16="http://schemas.microsoft.com/office/drawing/2014/main" id="{78A03FC4-B164-4424-8E65-BDBAF04E77E5}"/>
              </a:ext>
            </a:extLst>
          </p:cNvPr>
          <p:cNvSpPr/>
          <p:nvPr/>
        </p:nvSpPr>
        <p:spPr>
          <a:xfrm>
            <a:off x="8869629" y="1682952"/>
            <a:ext cx="2524276" cy="1395183"/>
          </a:xfrm>
          <a:prstGeom prst="wedgeEllipseCallout">
            <a:avLst>
              <a:gd name="adj1" fmla="val 64928"/>
              <a:gd name="adj2" fmla="val 47998"/>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Speech Bubble: Oval 23">
            <a:extLst>
              <a:ext uri="{FF2B5EF4-FFF2-40B4-BE49-F238E27FC236}">
                <a16:creationId xmlns:a16="http://schemas.microsoft.com/office/drawing/2014/main" id="{1C0E422D-CA80-4B64-BB4A-40552A925A47}"/>
              </a:ext>
            </a:extLst>
          </p:cNvPr>
          <p:cNvSpPr/>
          <p:nvPr/>
        </p:nvSpPr>
        <p:spPr>
          <a:xfrm>
            <a:off x="3007072" y="4826842"/>
            <a:ext cx="2873374" cy="1221822"/>
          </a:xfrm>
          <a:prstGeom prst="wedgeEllipseCallout">
            <a:avLst>
              <a:gd name="adj1" fmla="val 67377"/>
              <a:gd name="adj2" fmla="val -35050"/>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Speech Bubble: Oval 24">
            <a:extLst>
              <a:ext uri="{FF2B5EF4-FFF2-40B4-BE49-F238E27FC236}">
                <a16:creationId xmlns:a16="http://schemas.microsoft.com/office/drawing/2014/main" id="{04B2AD18-AD6B-4D7D-8D6F-01A02701649F}"/>
              </a:ext>
            </a:extLst>
          </p:cNvPr>
          <p:cNvSpPr/>
          <p:nvPr/>
        </p:nvSpPr>
        <p:spPr>
          <a:xfrm>
            <a:off x="8185654" y="4645781"/>
            <a:ext cx="3697971" cy="962124"/>
          </a:xfrm>
          <a:prstGeom prst="wedgeEllipseCallout">
            <a:avLst>
              <a:gd name="adj1" fmla="val -48954"/>
              <a:gd name="adj2" fmla="val -72290"/>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Speech Bubble: Oval 25">
            <a:extLst>
              <a:ext uri="{FF2B5EF4-FFF2-40B4-BE49-F238E27FC236}">
                <a16:creationId xmlns:a16="http://schemas.microsoft.com/office/drawing/2014/main" id="{88CE9EF8-775E-4CB6-86DA-C4F6AFF704FC}"/>
              </a:ext>
            </a:extLst>
          </p:cNvPr>
          <p:cNvSpPr/>
          <p:nvPr/>
        </p:nvSpPr>
        <p:spPr>
          <a:xfrm>
            <a:off x="5303551" y="3129415"/>
            <a:ext cx="4107148" cy="1221822"/>
          </a:xfrm>
          <a:prstGeom prst="wedgeEllipseCallout">
            <a:avLst>
              <a:gd name="adj1" fmla="val 52582"/>
              <a:gd name="adj2" fmla="val -42808"/>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Speech Bubble: Oval 26">
            <a:extLst>
              <a:ext uri="{FF2B5EF4-FFF2-40B4-BE49-F238E27FC236}">
                <a16:creationId xmlns:a16="http://schemas.microsoft.com/office/drawing/2014/main" id="{92F88E02-2F43-411F-BDDD-1D05A7B380AD}"/>
              </a:ext>
            </a:extLst>
          </p:cNvPr>
          <p:cNvSpPr/>
          <p:nvPr/>
        </p:nvSpPr>
        <p:spPr>
          <a:xfrm>
            <a:off x="2431202" y="2511507"/>
            <a:ext cx="2597998" cy="972754"/>
          </a:xfrm>
          <a:prstGeom prst="wedgeEllipseCallout">
            <a:avLst>
              <a:gd name="adj1" fmla="val 61261"/>
              <a:gd name="adj2" fmla="val 43370"/>
            </a:avLst>
          </a:prstGeom>
          <a:noFill/>
          <a:ln>
            <a:solidFill>
              <a:srgbClr val="2B5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17">
            <a:extLst>
              <a:ext uri="{FF2B5EF4-FFF2-40B4-BE49-F238E27FC236}">
                <a16:creationId xmlns:a16="http://schemas.microsoft.com/office/drawing/2014/main" id="{9B477404-5824-814E-90F8-F3CD525B5B46}"/>
              </a:ext>
            </a:extLst>
          </p:cNvPr>
          <p:cNvPicPr>
            <a:picLocks noChangeAspect="1"/>
          </p:cNvPicPr>
          <p:nvPr/>
        </p:nvPicPr>
        <p:blipFill>
          <a:blip r:embed="rId4"/>
          <a:stretch>
            <a:fillRect/>
          </a:stretch>
        </p:blipFill>
        <p:spPr>
          <a:xfrm>
            <a:off x="3526654" y="6100011"/>
            <a:ext cx="2142528" cy="607529"/>
          </a:xfrm>
          <a:prstGeom prst="rect">
            <a:avLst/>
          </a:prstGeom>
        </p:spPr>
      </p:pic>
      <p:sp>
        <p:nvSpPr>
          <p:cNvPr id="58" name="ZoneTexte 57">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Tree>
    <p:extLst>
      <p:ext uri="{BB962C8B-B14F-4D97-AF65-F5344CB8AC3E}">
        <p14:creationId xmlns:p14="http://schemas.microsoft.com/office/powerpoint/2010/main" val="2880325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B488E8A8-1127-461C-B276-1561DA8E25BF}"/>
              </a:ext>
            </a:extLst>
          </p:cNvPr>
          <p:cNvSpPr txBox="1">
            <a:spLocks/>
          </p:cNvSpPr>
          <p:nvPr/>
        </p:nvSpPr>
        <p:spPr>
          <a:xfrm>
            <a:off x="4384930" y="212441"/>
            <a:ext cx="7928332" cy="1208287"/>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dirty="0">
                <a:solidFill>
                  <a:srgbClr val="EC7F20"/>
                </a:solidFill>
              </a:rPr>
              <a:t>Qu’en dissent les standards européens et internationaux ? Extraits des Lignes directrices LA Child</a:t>
            </a:r>
            <a:endParaRPr lang="fr-BE" dirty="0">
              <a:solidFill>
                <a:srgbClr val="FF6600"/>
              </a:solidFill>
            </a:endParaRPr>
          </a:p>
        </p:txBody>
      </p:sp>
      <p:sp>
        <p:nvSpPr>
          <p:cNvPr id="3" name="ZoneTexte 2"/>
          <p:cNvSpPr txBox="1"/>
          <p:nvPr/>
        </p:nvSpPr>
        <p:spPr>
          <a:xfrm>
            <a:off x="9115865" y="2602523"/>
            <a:ext cx="2363372" cy="369332"/>
          </a:xfrm>
          <a:prstGeom prst="rect">
            <a:avLst/>
          </a:prstGeom>
          <a:noFill/>
        </p:spPr>
        <p:txBody>
          <a:bodyPr wrap="square" rtlCol="0">
            <a:spAutoFit/>
          </a:bodyPr>
          <a:lstStyle/>
          <a:p>
            <a:r>
              <a:rPr lang="en-GB" dirty="0">
                <a:hlinkClick r:id="rId4"/>
              </a:rPr>
              <a:t>www.lachild.eu</a:t>
            </a:r>
            <a:r>
              <a:rPr lang="en-GB" dirty="0"/>
              <a:t> </a:t>
            </a:r>
          </a:p>
        </p:txBody>
      </p:sp>
      <p:pic>
        <p:nvPicPr>
          <p:cNvPr id="8" name="Picture 17">
            <a:extLst>
              <a:ext uri="{FF2B5EF4-FFF2-40B4-BE49-F238E27FC236}">
                <a16:creationId xmlns:a16="http://schemas.microsoft.com/office/drawing/2014/main" id="{9B477404-5824-814E-90F8-F3CD525B5B46}"/>
              </a:ext>
            </a:extLst>
          </p:cNvPr>
          <p:cNvPicPr>
            <a:picLocks noChangeAspect="1"/>
          </p:cNvPicPr>
          <p:nvPr/>
        </p:nvPicPr>
        <p:blipFill>
          <a:blip r:embed="rId5"/>
          <a:stretch>
            <a:fillRect/>
          </a:stretch>
        </p:blipFill>
        <p:spPr>
          <a:xfrm>
            <a:off x="3526654" y="6100011"/>
            <a:ext cx="2142528" cy="607529"/>
          </a:xfrm>
          <a:prstGeom prst="rect">
            <a:avLst/>
          </a:prstGeom>
        </p:spPr>
      </p:pic>
      <p:pic>
        <p:nvPicPr>
          <p:cNvPr id="9" name="Picture 5">
            <a:extLst>
              <a:ext uri="{FF2B5EF4-FFF2-40B4-BE49-F238E27FC236}">
                <a16:creationId xmlns:a16="http://schemas.microsoft.com/office/drawing/2014/main" id="{025C263E-38FF-4CC5-92A4-3D7A51814FA4}"/>
              </a:ext>
            </a:extLst>
          </p:cNvPr>
          <p:cNvPicPr>
            <a:picLocks noChangeAspect="1"/>
          </p:cNvPicPr>
          <p:nvPr/>
        </p:nvPicPr>
        <p:blipFill>
          <a:blip r:embed="rId6"/>
          <a:stretch>
            <a:fillRect/>
          </a:stretch>
        </p:blipFill>
        <p:spPr>
          <a:xfrm>
            <a:off x="5148075" y="1568969"/>
            <a:ext cx="2997304" cy="4220888"/>
          </a:xfrm>
          <a:prstGeom prst="rect">
            <a:avLst/>
          </a:prstGeom>
        </p:spPr>
      </p:pic>
      <p:sp>
        <p:nvSpPr>
          <p:cNvPr id="10" name="ZoneTexte 9">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Tree>
    <p:extLst>
      <p:ext uri="{BB962C8B-B14F-4D97-AF65-F5344CB8AC3E}">
        <p14:creationId xmlns:p14="http://schemas.microsoft.com/office/powerpoint/2010/main" val="3525524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B488E8A8-1127-461C-B276-1561DA8E25BF}"/>
              </a:ext>
            </a:extLst>
          </p:cNvPr>
          <p:cNvSpPr txBox="1">
            <a:spLocks/>
          </p:cNvSpPr>
          <p:nvPr/>
        </p:nvSpPr>
        <p:spPr>
          <a:xfrm>
            <a:off x="4095055" y="1205076"/>
            <a:ext cx="7928332"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800" dirty="0">
                <a:solidFill>
                  <a:srgbClr val="EC7F20"/>
                </a:solidFill>
              </a:rPr>
              <a:t>Conceptions </a:t>
            </a:r>
            <a:r>
              <a:rPr lang="en-US" sz="5800" dirty="0" err="1">
                <a:solidFill>
                  <a:srgbClr val="EC7F20"/>
                </a:solidFill>
              </a:rPr>
              <a:t>théoriques</a:t>
            </a:r>
            <a:endParaRPr lang="en-US" sz="5800" dirty="0">
              <a:solidFill>
                <a:srgbClr val="EC7F20"/>
              </a:solidFill>
            </a:endParaRPr>
          </a:p>
          <a:p>
            <a:endParaRPr lang="fr-BE" dirty="0">
              <a:solidFill>
                <a:srgbClr val="FF6600"/>
              </a:solidFill>
            </a:endParaRPr>
          </a:p>
        </p:txBody>
      </p:sp>
      <p:sp>
        <p:nvSpPr>
          <p:cNvPr id="2" name="ZoneTexte 1"/>
          <p:cNvSpPr txBox="1"/>
          <p:nvPr/>
        </p:nvSpPr>
        <p:spPr>
          <a:xfrm>
            <a:off x="2779295" y="2375237"/>
            <a:ext cx="4766016" cy="1938992"/>
          </a:xfrm>
          <a:prstGeom prst="rect">
            <a:avLst/>
          </a:prstGeom>
          <a:noFill/>
        </p:spPr>
        <p:txBody>
          <a:bodyPr wrap="square" rtlCol="0">
            <a:spAutoFit/>
          </a:bodyPr>
          <a:lstStyle/>
          <a:p>
            <a:endParaRPr lang="en-GB" sz="2000" dirty="0"/>
          </a:p>
          <a:p>
            <a:r>
              <a:rPr lang="fr-BE" sz="2000" dirty="0"/>
              <a:t>Différentes conceptions théoriques du rôle de l’</a:t>
            </a:r>
            <a:r>
              <a:rPr lang="fr-BE" sz="2000" dirty="0" err="1"/>
              <a:t>avocat.e</a:t>
            </a:r>
            <a:r>
              <a:rPr lang="fr-BE" sz="2000" dirty="0"/>
              <a:t> des </a:t>
            </a:r>
            <a:r>
              <a:rPr lang="fr-BE" sz="2000" dirty="0" err="1"/>
              <a:t>mineur.e.s</a:t>
            </a:r>
            <a:r>
              <a:rPr lang="fr-BE" sz="2000" dirty="0"/>
              <a:t> :</a:t>
            </a:r>
          </a:p>
          <a:p>
            <a:pPr>
              <a:buFontTx/>
              <a:buChar char="-"/>
            </a:pPr>
            <a:r>
              <a:rPr lang="fr-BE" sz="2000" i="1" dirty="0"/>
              <a:t>Guardian ad litem</a:t>
            </a:r>
          </a:p>
          <a:p>
            <a:pPr>
              <a:buFontTx/>
              <a:buChar char="-"/>
            </a:pPr>
            <a:r>
              <a:rPr lang="fr-BE" sz="2000" i="1" dirty="0" err="1"/>
              <a:t>Amicus</a:t>
            </a:r>
            <a:r>
              <a:rPr lang="fr-BE" sz="2000" i="1" dirty="0"/>
              <a:t> </a:t>
            </a:r>
            <a:r>
              <a:rPr lang="fr-BE" sz="2000" i="1" dirty="0" err="1"/>
              <a:t>curiae</a:t>
            </a:r>
            <a:endParaRPr lang="fr-BE" sz="2000" i="1" dirty="0"/>
          </a:p>
          <a:p>
            <a:pPr>
              <a:buFontTx/>
              <a:buChar char="-"/>
            </a:pPr>
            <a:r>
              <a:rPr lang="fr-BE" sz="2000" dirty="0"/>
              <a:t>l’avocat défenseur </a:t>
            </a:r>
          </a:p>
        </p:txBody>
      </p:sp>
      <p:pic>
        <p:nvPicPr>
          <p:cNvPr id="3" name="Image 2"/>
          <p:cNvPicPr>
            <a:picLocks noChangeAspect="1"/>
          </p:cNvPicPr>
          <p:nvPr/>
        </p:nvPicPr>
        <p:blipFill>
          <a:blip r:embed="rId4"/>
          <a:stretch>
            <a:fillRect/>
          </a:stretch>
        </p:blipFill>
        <p:spPr>
          <a:xfrm>
            <a:off x="7778249" y="3033887"/>
            <a:ext cx="4012199" cy="2483743"/>
          </a:xfrm>
          <a:prstGeom prst="rect">
            <a:avLst/>
          </a:prstGeom>
        </p:spPr>
      </p:pic>
      <p:sp>
        <p:nvSpPr>
          <p:cNvPr id="10" name="ZoneTexte 9">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pic>
        <p:nvPicPr>
          <p:cNvPr id="4" name="Image 3" descr="Une image contenant texte&#10;&#10;Description générée automatiquement">
            <a:extLst>
              <a:ext uri="{FF2B5EF4-FFF2-40B4-BE49-F238E27FC236}">
                <a16:creationId xmlns:a16="http://schemas.microsoft.com/office/drawing/2014/main" id="{0CAD086F-BC1E-61CA-9ACC-C844B37CCE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1620220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3574550" y="39771"/>
            <a:ext cx="7928332"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Le.la </a:t>
            </a:r>
            <a:r>
              <a:rPr lang="en-US" sz="4800" dirty="0" err="1">
                <a:solidFill>
                  <a:srgbClr val="EC7F20"/>
                </a:solidFill>
              </a:rPr>
              <a:t>porte</a:t>
            </a:r>
            <a:r>
              <a:rPr lang="en-US" sz="4800" dirty="0">
                <a:solidFill>
                  <a:srgbClr val="EC7F20"/>
                </a:solidFill>
              </a:rPr>
              <a:t>-parole</a:t>
            </a:r>
            <a:endParaRPr lang="fr-BE" sz="4800" dirty="0">
              <a:solidFill>
                <a:srgbClr val="FF6600"/>
              </a:solidFill>
            </a:endParaRPr>
          </a:p>
        </p:txBody>
      </p:sp>
      <p:sp>
        <p:nvSpPr>
          <p:cNvPr id="2" name="ZoneTexte 1"/>
          <p:cNvSpPr txBox="1"/>
          <p:nvPr/>
        </p:nvSpPr>
        <p:spPr>
          <a:xfrm>
            <a:off x="3039478" y="1742527"/>
            <a:ext cx="5464591" cy="3416320"/>
          </a:xfrm>
          <a:prstGeom prst="rect">
            <a:avLst/>
          </a:prstGeom>
          <a:noFill/>
        </p:spPr>
        <p:txBody>
          <a:bodyPr wrap="square" rtlCol="0">
            <a:spAutoFit/>
          </a:bodyPr>
          <a:lstStyle/>
          <a:p>
            <a:r>
              <a:rPr lang="fr-BE" b="1" dirty="0">
                <a:solidFill>
                  <a:schemeClr val="tx2"/>
                </a:solidFill>
              </a:rPr>
              <a:t>Standards internationaux</a:t>
            </a:r>
          </a:p>
          <a:p>
            <a:pPr>
              <a:buFontTx/>
              <a:buChar char="-"/>
            </a:pPr>
            <a:r>
              <a:rPr lang="fr-BE" dirty="0"/>
              <a:t>Lignes directrices du conseil de l’Europe sur la justice adaptée aux enfants</a:t>
            </a:r>
          </a:p>
          <a:p>
            <a:pPr>
              <a:buFontTx/>
              <a:buChar char="-"/>
            </a:pPr>
            <a:r>
              <a:rPr lang="fr-BE" dirty="0"/>
              <a:t>Lignes directrices de l’UNICEF</a:t>
            </a:r>
          </a:p>
          <a:p>
            <a:pPr>
              <a:buFontTx/>
              <a:buChar char="-"/>
            </a:pPr>
            <a:endParaRPr lang="fr-BE" dirty="0"/>
          </a:p>
          <a:p>
            <a:r>
              <a:rPr lang="fr-BE" b="1" dirty="0">
                <a:solidFill>
                  <a:schemeClr val="tx2"/>
                </a:solidFill>
              </a:rPr>
              <a:t>Recommandations</a:t>
            </a:r>
            <a:r>
              <a:rPr lang="fr-BE" dirty="0">
                <a:solidFill>
                  <a:schemeClr val="tx2"/>
                </a:solidFill>
              </a:rPr>
              <a:t> </a:t>
            </a:r>
          </a:p>
          <a:p>
            <a:pPr>
              <a:buFontTx/>
              <a:buChar char="-"/>
            </a:pPr>
            <a:r>
              <a:rPr lang="fr-BE" dirty="0"/>
              <a:t>Renforcer position subjective de l’enfant</a:t>
            </a:r>
          </a:p>
          <a:p>
            <a:pPr>
              <a:buFontTx/>
              <a:buChar char="-"/>
            </a:pPr>
            <a:r>
              <a:rPr lang="fr-BE" dirty="0"/>
              <a:t>Même si il ou elle ne partage pas opinion de l’enfant</a:t>
            </a:r>
          </a:p>
          <a:p>
            <a:pPr>
              <a:buFontTx/>
              <a:buChar char="-"/>
            </a:pPr>
            <a:r>
              <a:rPr lang="fr-BE" dirty="0"/>
              <a:t>Informer</a:t>
            </a:r>
          </a:p>
          <a:p>
            <a:pPr>
              <a:buFontTx/>
              <a:buChar char="-"/>
            </a:pPr>
            <a:r>
              <a:rPr lang="fr-BE" dirty="0"/>
              <a:t>Vérifier prise en compte opinion</a:t>
            </a:r>
          </a:p>
          <a:p>
            <a:pPr>
              <a:buFontTx/>
              <a:buChar char="-"/>
            </a:pPr>
            <a:r>
              <a:rPr lang="fr-BE" dirty="0"/>
              <a:t>Intervenir si environnement hostile à participation </a:t>
            </a:r>
          </a:p>
          <a:p>
            <a:pPr>
              <a:buFontTx/>
              <a:buChar char="-"/>
            </a:pPr>
            <a:r>
              <a:rPr lang="fr-BE" dirty="0"/>
              <a:t>… </a:t>
            </a:r>
          </a:p>
        </p:txBody>
      </p:sp>
      <p:pic>
        <p:nvPicPr>
          <p:cNvPr id="3" name="Image 2"/>
          <p:cNvPicPr>
            <a:picLocks noChangeAspect="1"/>
          </p:cNvPicPr>
          <p:nvPr/>
        </p:nvPicPr>
        <p:blipFill>
          <a:blip r:embed="rId4"/>
          <a:stretch>
            <a:fillRect/>
          </a:stretch>
        </p:blipFill>
        <p:spPr>
          <a:xfrm>
            <a:off x="8469549" y="1445706"/>
            <a:ext cx="3352800" cy="419100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12BE56B1-469C-BC8E-7165-D4B9F1E13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3008609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4108923" y="393430"/>
            <a:ext cx="7426584"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a:solidFill>
                  <a:srgbClr val="EC7F20"/>
                </a:solidFill>
              </a:rPr>
              <a:t>L’intérêt</a:t>
            </a:r>
            <a:r>
              <a:rPr lang="en-US" sz="4800" dirty="0">
                <a:solidFill>
                  <a:srgbClr val="EC7F20"/>
                </a:solidFill>
              </a:rPr>
              <a:t> </a:t>
            </a:r>
            <a:r>
              <a:rPr lang="en-US" sz="4800" dirty="0" err="1">
                <a:solidFill>
                  <a:srgbClr val="EC7F20"/>
                </a:solidFill>
              </a:rPr>
              <a:t>supérieur</a:t>
            </a:r>
            <a:r>
              <a:rPr lang="en-US" sz="4800" dirty="0">
                <a:solidFill>
                  <a:srgbClr val="EC7F20"/>
                </a:solidFill>
              </a:rPr>
              <a:t> de </a:t>
            </a:r>
            <a:r>
              <a:rPr lang="en-US" sz="4800" dirty="0" err="1">
                <a:solidFill>
                  <a:srgbClr val="EC7F20"/>
                </a:solidFill>
              </a:rPr>
              <a:t>l’enfant</a:t>
            </a:r>
            <a:endParaRPr lang="fr-BE" sz="4800" dirty="0">
              <a:solidFill>
                <a:srgbClr val="FF6600"/>
              </a:solidFill>
            </a:endParaRPr>
          </a:p>
        </p:txBody>
      </p:sp>
      <p:sp>
        <p:nvSpPr>
          <p:cNvPr id="2" name="ZoneTexte 1"/>
          <p:cNvSpPr txBox="1"/>
          <p:nvPr/>
        </p:nvSpPr>
        <p:spPr>
          <a:xfrm>
            <a:off x="4002966" y="1849326"/>
            <a:ext cx="6821474" cy="2031325"/>
          </a:xfrm>
          <a:prstGeom prst="rect">
            <a:avLst/>
          </a:prstGeom>
          <a:noFill/>
        </p:spPr>
        <p:txBody>
          <a:bodyPr wrap="square" rtlCol="0">
            <a:spAutoFit/>
          </a:bodyPr>
          <a:lstStyle/>
          <a:p>
            <a:endParaRPr lang="en-US" dirty="0"/>
          </a:p>
          <a:p>
            <a:r>
              <a:rPr lang="fr-BE" b="1" dirty="0">
                <a:solidFill>
                  <a:schemeClr val="tx2"/>
                </a:solidFill>
              </a:rPr>
              <a:t>Standards internationaux </a:t>
            </a:r>
          </a:p>
          <a:p>
            <a:pPr>
              <a:buFontTx/>
              <a:buChar char="-"/>
            </a:pPr>
            <a:r>
              <a:rPr lang="fr-BE" dirty="0"/>
              <a:t>CIDE art 3</a:t>
            </a:r>
          </a:p>
          <a:p>
            <a:pPr>
              <a:buFontTx/>
              <a:buChar char="-"/>
            </a:pPr>
            <a:endParaRPr lang="fr-BE" dirty="0"/>
          </a:p>
          <a:p>
            <a:pPr>
              <a:buFontTx/>
              <a:buChar char="-"/>
            </a:pPr>
            <a:r>
              <a:rPr lang="fr-BE" dirty="0"/>
              <a:t>Veille à ce qu’intérêt supérieur </a:t>
            </a:r>
            <a:r>
              <a:rPr lang="fr-BE" dirty="0" err="1"/>
              <a:t>duement</a:t>
            </a:r>
            <a:r>
              <a:rPr lang="fr-BE" dirty="0"/>
              <a:t> pris en considération</a:t>
            </a:r>
          </a:p>
          <a:p>
            <a:pPr>
              <a:buFontTx/>
              <a:buChar char="-"/>
            </a:pPr>
            <a:r>
              <a:rPr lang="fr-BE" dirty="0"/>
              <a:t>Porter la parole pour alimenter examen intérêt supérieur</a:t>
            </a:r>
          </a:p>
          <a:p>
            <a:pPr>
              <a:buFontTx/>
              <a:buChar char="-"/>
            </a:pPr>
            <a:r>
              <a:rPr lang="fr-BE" dirty="0"/>
              <a:t>Porter la parole même si contraire à intérêt supérieur</a:t>
            </a:r>
          </a:p>
        </p:txBody>
      </p:sp>
      <p:pic>
        <p:nvPicPr>
          <p:cNvPr id="4" name="Image 3" descr="Une image contenant texte&#10;&#10;Description générée automatiquement">
            <a:extLst>
              <a:ext uri="{FF2B5EF4-FFF2-40B4-BE49-F238E27FC236}">
                <a16:creationId xmlns:a16="http://schemas.microsoft.com/office/drawing/2014/main" id="{3DBB95F1-56DF-D7AF-FEC6-10FE04E641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2308710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5759FC79-A880-4F68-9DAF-8208F35749D7}"/>
              </a:ext>
            </a:extLst>
          </p:cNvPr>
          <p:cNvSpPr txBox="1">
            <a:spLocks/>
          </p:cNvSpPr>
          <p:nvPr/>
        </p:nvSpPr>
        <p:spPr>
          <a:xfrm>
            <a:off x="3198758" y="1245266"/>
            <a:ext cx="9144000" cy="11328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BE" sz="3600" dirty="0">
              <a:solidFill>
                <a:srgbClr val="FF9933"/>
              </a:solidFill>
            </a:endParaRPr>
          </a:p>
        </p:txBody>
      </p:sp>
      <p:sp>
        <p:nvSpPr>
          <p:cNvPr id="12" name="ZoneTexte 11">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pic>
        <p:nvPicPr>
          <p:cNvPr id="3" name="Image 2" descr="Une image contenant texte&#10;&#10;Description générée automatiquement">
            <a:extLst>
              <a:ext uri="{FF2B5EF4-FFF2-40B4-BE49-F238E27FC236}">
                <a16:creationId xmlns:a16="http://schemas.microsoft.com/office/drawing/2014/main" id="{8124C663-BF0F-71E7-6B64-94695F9546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
        <p:nvSpPr>
          <p:cNvPr id="5" name="ZoneTexte 4">
            <a:extLst>
              <a:ext uri="{FF2B5EF4-FFF2-40B4-BE49-F238E27FC236}">
                <a16:creationId xmlns:a16="http://schemas.microsoft.com/office/drawing/2014/main" id="{56E982B8-A750-4599-1976-7A969480F728}"/>
              </a:ext>
            </a:extLst>
          </p:cNvPr>
          <p:cNvSpPr txBox="1"/>
          <p:nvPr/>
        </p:nvSpPr>
        <p:spPr>
          <a:xfrm>
            <a:off x="4999703" y="716711"/>
            <a:ext cx="6084965" cy="4324261"/>
          </a:xfrm>
          <a:prstGeom prst="rect">
            <a:avLst/>
          </a:prstGeom>
          <a:noFill/>
        </p:spPr>
        <p:txBody>
          <a:bodyPr wrap="square">
            <a:spAutoFit/>
          </a:bodyPr>
          <a:lstStyle/>
          <a:p>
            <a:pPr algn="just"/>
            <a:r>
              <a:rPr lang="fr-FR" sz="2500" dirty="0"/>
              <a:t>Le présent module a été développé principalement par Défense des Enfants International – Belgique (DEI-Belgique) dans le cadre du projet européen CLEAR-</a:t>
            </a:r>
            <a:r>
              <a:rPr lang="fr-FR" sz="2500" dirty="0" err="1"/>
              <a:t>Rights</a:t>
            </a:r>
            <a:r>
              <a:rPr lang="fr-FR" sz="2500" dirty="0"/>
              <a:t>.</a:t>
            </a:r>
          </a:p>
          <a:p>
            <a:pPr algn="just"/>
            <a:endParaRPr lang="fr-FR" sz="2500" dirty="0"/>
          </a:p>
          <a:p>
            <a:pPr algn="just"/>
            <a:r>
              <a:rPr lang="fr-FR" sz="2500" dirty="0"/>
              <a:t>Le projet CLEAR-</a:t>
            </a:r>
            <a:r>
              <a:rPr lang="fr-FR" sz="2500" dirty="0" err="1"/>
              <a:t>Rights</a:t>
            </a:r>
            <a:r>
              <a:rPr lang="fr-FR" sz="2500" dirty="0"/>
              <a:t> a été coordonné par Terre des Hommes Hongrie et mené par PILNET, AADH, DEI-Pays Bas et DEI-Belgique.</a:t>
            </a:r>
          </a:p>
          <a:p>
            <a:pPr algn="just"/>
            <a:endParaRPr lang="fr-FR" sz="2500" dirty="0"/>
          </a:p>
          <a:p>
            <a:pPr algn="just"/>
            <a:r>
              <a:rPr lang="fr-FR" sz="2500" dirty="0"/>
              <a:t>Nous vous invitons à répliquer cette formation dans votre pays.</a:t>
            </a:r>
          </a:p>
        </p:txBody>
      </p:sp>
    </p:spTree>
    <p:extLst>
      <p:ext uri="{BB962C8B-B14F-4D97-AF65-F5344CB8AC3E}">
        <p14:creationId xmlns:p14="http://schemas.microsoft.com/office/powerpoint/2010/main" val="1534178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4"/>
          <a:stretch>
            <a:fillRect/>
          </a:stretch>
        </p:blipFill>
        <p:spPr>
          <a:xfrm>
            <a:off x="7536434" y="2258477"/>
            <a:ext cx="4246406" cy="3087220"/>
          </a:xfrm>
          <a:prstGeom prst="rect">
            <a:avLst/>
          </a:prstGeom>
        </p:spPr>
      </p:pic>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3837297" y="135999"/>
            <a:ext cx="7928332"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Informer </a:t>
            </a:r>
            <a:r>
              <a:rPr lang="en-US" sz="4800" dirty="0" err="1">
                <a:solidFill>
                  <a:srgbClr val="EC7F20"/>
                </a:solidFill>
              </a:rPr>
              <a:t>l’enfant</a:t>
            </a:r>
            <a:endParaRPr lang="fr-BE" sz="4800" dirty="0">
              <a:solidFill>
                <a:srgbClr val="FF6600"/>
              </a:solidFill>
            </a:endParaRPr>
          </a:p>
        </p:txBody>
      </p:sp>
      <p:sp>
        <p:nvSpPr>
          <p:cNvPr id="2" name="ZoneTexte 1"/>
          <p:cNvSpPr txBox="1"/>
          <p:nvPr/>
        </p:nvSpPr>
        <p:spPr>
          <a:xfrm>
            <a:off x="3375498" y="1652378"/>
            <a:ext cx="5397027" cy="3693319"/>
          </a:xfrm>
          <a:prstGeom prst="rect">
            <a:avLst/>
          </a:prstGeom>
          <a:noFill/>
        </p:spPr>
        <p:txBody>
          <a:bodyPr wrap="square" rtlCol="0">
            <a:spAutoFit/>
          </a:bodyPr>
          <a:lstStyle/>
          <a:p>
            <a:r>
              <a:rPr lang="fr-BE" b="1" dirty="0">
                <a:solidFill>
                  <a:schemeClr val="tx2"/>
                </a:solidFill>
              </a:rPr>
              <a:t>Standards internationaux</a:t>
            </a:r>
          </a:p>
          <a:p>
            <a:pPr>
              <a:buFontTx/>
              <a:buChar char="-"/>
            </a:pPr>
            <a:r>
              <a:rPr lang="fr-BE" dirty="0"/>
              <a:t>Directive UE 2016/800</a:t>
            </a:r>
          </a:p>
          <a:p>
            <a:endParaRPr lang="fr-BE" dirty="0"/>
          </a:p>
          <a:p>
            <a:r>
              <a:rPr lang="fr-BE" b="1" dirty="0">
                <a:solidFill>
                  <a:schemeClr val="tx2"/>
                </a:solidFill>
              </a:rPr>
              <a:t>Enjeux</a:t>
            </a:r>
          </a:p>
          <a:p>
            <a:r>
              <a:rPr lang="fr-BE" dirty="0"/>
              <a:t>Capacité de comprendre, se souvenir et assimiler information dépend de multiples facteurs (âge, maturité, expériences, langue, fatigue, stress etc.)</a:t>
            </a:r>
          </a:p>
          <a:p>
            <a:endParaRPr lang="fr-BE" dirty="0"/>
          </a:p>
          <a:p>
            <a:r>
              <a:rPr lang="fr-BE" b="1" dirty="0">
                <a:solidFill>
                  <a:schemeClr val="tx2"/>
                </a:solidFill>
              </a:rPr>
              <a:t>Recommandations</a:t>
            </a:r>
          </a:p>
          <a:p>
            <a:pPr>
              <a:buFontTx/>
              <a:buChar char="-"/>
            </a:pPr>
            <a:r>
              <a:rPr lang="fr-BE" dirty="0"/>
              <a:t>Manière adaptée à chaque enfant</a:t>
            </a:r>
          </a:p>
          <a:p>
            <a:pPr>
              <a:buFontTx/>
              <a:buChar char="-"/>
            </a:pPr>
            <a:r>
              <a:rPr lang="fr-BE" dirty="0"/>
              <a:t>Informations claires, adaptées à la situation et complètes</a:t>
            </a:r>
          </a:p>
          <a:p>
            <a:pPr>
              <a:buFontTx/>
              <a:buChar char="-"/>
            </a:pPr>
            <a:r>
              <a:rPr lang="fr-BE" dirty="0"/>
              <a:t>Ne pas submerger l’enfant</a:t>
            </a:r>
          </a:p>
        </p:txBody>
      </p:sp>
      <p:pic>
        <p:nvPicPr>
          <p:cNvPr id="4" name="Image 3" descr="Une image contenant texte&#10;&#10;Description générée automatiquement">
            <a:extLst>
              <a:ext uri="{FF2B5EF4-FFF2-40B4-BE49-F238E27FC236}">
                <a16:creationId xmlns:a16="http://schemas.microsoft.com/office/drawing/2014/main" id="{42C3D577-15D5-8766-5C94-547B48B827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3169901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3822307" y="0"/>
            <a:ext cx="7928332"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Informer </a:t>
            </a:r>
            <a:r>
              <a:rPr lang="en-US" sz="4800" dirty="0" err="1">
                <a:solidFill>
                  <a:srgbClr val="EC7F20"/>
                </a:solidFill>
              </a:rPr>
              <a:t>l’enfant</a:t>
            </a:r>
            <a:endParaRPr lang="fr-BE" sz="4800" dirty="0">
              <a:solidFill>
                <a:srgbClr val="FF6600"/>
              </a:solidFill>
            </a:endParaRPr>
          </a:p>
        </p:txBody>
      </p:sp>
      <p:sp>
        <p:nvSpPr>
          <p:cNvPr id="2" name="ZoneTexte 1"/>
          <p:cNvSpPr txBox="1"/>
          <p:nvPr/>
        </p:nvSpPr>
        <p:spPr>
          <a:xfrm>
            <a:off x="4107901" y="1802517"/>
            <a:ext cx="6821474" cy="2585323"/>
          </a:xfrm>
          <a:prstGeom prst="rect">
            <a:avLst/>
          </a:prstGeom>
          <a:noFill/>
        </p:spPr>
        <p:txBody>
          <a:bodyPr wrap="square" rtlCol="0">
            <a:spAutoFit/>
          </a:bodyPr>
          <a:lstStyle/>
          <a:p>
            <a:r>
              <a:rPr lang="fr-FR" b="1" i="1" dirty="0"/>
              <a:t>« Parfois, on est un peu dépassé par les événements et on se concentre sur les faits, et les quelques fois où je n'ai pas bien expliqué les droits (le droit au silence, par exemple), je l'ai regretté. Il faut vraiment insister sur ce point, car parfois, lors d'une audience, ils ne se souviennent plus et ils inventent n'importe quoi pour pouvoir répondre ». </a:t>
            </a:r>
          </a:p>
          <a:p>
            <a:endParaRPr lang="fr-FR" b="1" i="1" dirty="0"/>
          </a:p>
          <a:p>
            <a:r>
              <a:rPr lang="fr-FR" b="1" i="1" dirty="0" err="1"/>
              <a:t>Avocat·e</a:t>
            </a:r>
            <a:r>
              <a:rPr lang="fr-FR" b="1" i="1" dirty="0"/>
              <a:t> d'enfants en Belgique</a:t>
            </a:r>
            <a:endParaRPr lang="fr-FR" dirty="0"/>
          </a:p>
          <a:p>
            <a:endParaRPr lang="en-US" dirty="0"/>
          </a:p>
        </p:txBody>
      </p:sp>
      <p:pic>
        <p:nvPicPr>
          <p:cNvPr id="4" name="Image 3" descr="Une image contenant texte&#10;&#10;Description générée automatiquement">
            <a:extLst>
              <a:ext uri="{FF2B5EF4-FFF2-40B4-BE49-F238E27FC236}">
                <a16:creationId xmlns:a16="http://schemas.microsoft.com/office/drawing/2014/main" id="{8B55E70C-90B1-41A0-A75F-720C18A61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1692422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4"/>
          <a:stretch>
            <a:fillRect/>
          </a:stretch>
        </p:blipFill>
        <p:spPr>
          <a:xfrm>
            <a:off x="8480065" y="2897946"/>
            <a:ext cx="3588136" cy="2948954"/>
          </a:xfrm>
          <a:prstGeom prst="rect">
            <a:avLst/>
          </a:prstGeom>
        </p:spPr>
      </p:pic>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3842824" y="-179554"/>
            <a:ext cx="7928332"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La </a:t>
            </a:r>
            <a:r>
              <a:rPr lang="en-US" sz="4800" dirty="0" err="1">
                <a:solidFill>
                  <a:srgbClr val="EC7F20"/>
                </a:solidFill>
              </a:rPr>
              <a:t>défense</a:t>
            </a:r>
            <a:r>
              <a:rPr lang="en-US" sz="4800" dirty="0">
                <a:solidFill>
                  <a:srgbClr val="EC7F20"/>
                </a:solidFill>
              </a:rPr>
              <a:t> de </a:t>
            </a:r>
            <a:r>
              <a:rPr lang="en-US" sz="4800" dirty="0" err="1">
                <a:solidFill>
                  <a:srgbClr val="EC7F20"/>
                </a:solidFill>
              </a:rPr>
              <a:t>l’enfant</a:t>
            </a:r>
            <a:endParaRPr lang="fr-BE" sz="4800" dirty="0">
              <a:solidFill>
                <a:srgbClr val="FF6600"/>
              </a:solidFill>
            </a:endParaRPr>
          </a:p>
        </p:txBody>
      </p:sp>
      <p:sp>
        <p:nvSpPr>
          <p:cNvPr id="2" name="ZoneTexte 1"/>
          <p:cNvSpPr txBox="1"/>
          <p:nvPr/>
        </p:nvSpPr>
        <p:spPr>
          <a:xfrm>
            <a:off x="3482462" y="1315162"/>
            <a:ext cx="5577132" cy="4524315"/>
          </a:xfrm>
          <a:prstGeom prst="rect">
            <a:avLst/>
          </a:prstGeom>
          <a:noFill/>
        </p:spPr>
        <p:txBody>
          <a:bodyPr wrap="square" rtlCol="0">
            <a:spAutoFit/>
          </a:bodyPr>
          <a:lstStyle/>
          <a:p>
            <a:r>
              <a:rPr lang="fr-BE" b="1" dirty="0"/>
              <a:t>Normes internationales</a:t>
            </a:r>
          </a:p>
          <a:p>
            <a:r>
              <a:rPr lang="fr-BE" dirty="0"/>
              <a:t>Directive européenne 2016/800</a:t>
            </a:r>
          </a:p>
          <a:p>
            <a:r>
              <a:rPr lang="fr-BE" dirty="0"/>
              <a:t>Principes et directives de l'ONU sur l'accès à l'assistance judiciaire dans le domaine de la justice pénale. </a:t>
            </a:r>
          </a:p>
          <a:p>
            <a:endParaRPr lang="fr-BE" dirty="0"/>
          </a:p>
          <a:p>
            <a:r>
              <a:rPr lang="fr-BE" b="1" dirty="0"/>
              <a:t>Avantages et défi</a:t>
            </a:r>
          </a:p>
          <a:p>
            <a:r>
              <a:rPr lang="fr-BE" dirty="0"/>
              <a:t>Garantir le respect de leurs droits et plaider en leur nom devant le juge.</a:t>
            </a:r>
          </a:p>
          <a:p>
            <a:endParaRPr lang="fr-BE" dirty="0"/>
          </a:p>
          <a:p>
            <a:r>
              <a:rPr lang="fr-BE" b="1" dirty="0"/>
              <a:t>Recommandations</a:t>
            </a:r>
          </a:p>
          <a:p>
            <a:r>
              <a:rPr lang="fr-BE" dirty="0"/>
              <a:t>Préparer la défense juridique (avec la participation de l'enfant)</a:t>
            </a:r>
          </a:p>
          <a:p>
            <a:r>
              <a:rPr lang="fr-BE" dirty="0"/>
              <a:t>Tous les droits de l'enfant (y compris les droits procéduraux) sont respectés.</a:t>
            </a:r>
          </a:p>
          <a:p>
            <a:endParaRPr lang="en-US" dirty="0"/>
          </a:p>
          <a:p>
            <a:endParaRPr lang="en-US" dirty="0"/>
          </a:p>
        </p:txBody>
      </p:sp>
      <p:pic>
        <p:nvPicPr>
          <p:cNvPr id="5" name="Image 4" descr="Une image contenant texte&#10;&#10;Description générée automatiquement">
            <a:extLst>
              <a:ext uri="{FF2B5EF4-FFF2-40B4-BE49-F238E27FC236}">
                <a16:creationId xmlns:a16="http://schemas.microsoft.com/office/drawing/2014/main" id="{3D910079-8735-6F75-E239-FFBFFCABE4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2158145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4263668" y="345876"/>
            <a:ext cx="7928332" cy="1208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sz="4800" dirty="0">
                <a:solidFill>
                  <a:srgbClr val="EC7F20"/>
                </a:solidFill>
              </a:rPr>
              <a:t>Participation à tous les stades de la procédure </a:t>
            </a:r>
            <a:endParaRPr lang="fr-BE" sz="4800" dirty="0">
              <a:solidFill>
                <a:srgbClr val="FF6600"/>
              </a:solidFill>
            </a:endParaRPr>
          </a:p>
        </p:txBody>
      </p:sp>
      <p:sp>
        <p:nvSpPr>
          <p:cNvPr id="2" name="ZoneTexte 1"/>
          <p:cNvSpPr txBox="1"/>
          <p:nvPr/>
        </p:nvSpPr>
        <p:spPr>
          <a:xfrm>
            <a:off x="3018228" y="2037497"/>
            <a:ext cx="4775274" cy="3139321"/>
          </a:xfrm>
          <a:prstGeom prst="rect">
            <a:avLst/>
          </a:prstGeom>
          <a:noFill/>
        </p:spPr>
        <p:txBody>
          <a:bodyPr wrap="square" rtlCol="0">
            <a:spAutoFit/>
          </a:bodyPr>
          <a:lstStyle/>
          <a:p>
            <a:r>
              <a:rPr lang="fr-BE" b="1" dirty="0">
                <a:solidFill>
                  <a:schemeClr val="tx2"/>
                </a:solidFill>
              </a:rPr>
              <a:t>Normes européennes</a:t>
            </a:r>
          </a:p>
          <a:p>
            <a:r>
              <a:rPr lang="fr-BE" dirty="0"/>
              <a:t>Directive 2016/800</a:t>
            </a:r>
          </a:p>
          <a:p>
            <a:endParaRPr lang="fr-BE" b="1" dirty="0"/>
          </a:p>
          <a:p>
            <a:r>
              <a:rPr lang="fr-BE" b="1" dirty="0">
                <a:solidFill>
                  <a:schemeClr val="tx2"/>
                </a:solidFill>
              </a:rPr>
              <a:t>Défi et bénéfice</a:t>
            </a:r>
          </a:p>
          <a:p>
            <a:r>
              <a:rPr lang="fr-BE" dirty="0"/>
              <a:t>Disponibilité</a:t>
            </a:r>
          </a:p>
          <a:p>
            <a:r>
              <a:rPr lang="fr-BE" dirty="0"/>
              <a:t>Continuité et relation de confiance</a:t>
            </a:r>
          </a:p>
          <a:p>
            <a:endParaRPr lang="fr-BE" dirty="0"/>
          </a:p>
          <a:p>
            <a:r>
              <a:rPr lang="fr-BE" b="1" dirty="0">
                <a:solidFill>
                  <a:schemeClr val="tx2"/>
                </a:solidFill>
              </a:rPr>
              <a:t>Recommandations</a:t>
            </a:r>
          </a:p>
          <a:p>
            <a:r>
              <a:rPr lang="fr-BE" dirty="0"/>
              <a:t>Absence = remplacement + information du/de la jeune</a:t>
            </a:r>
          </a:p>
          <a:p>
            <a:r>
              <a:rPr lang="fr-BE" dirty="0"/>
              <a:t>Eviter tout retard</a:t>
            </a:r>
          </a:p>
        </p:txBody>
      </p:sp>
      <p:pic>
        <p:nvPicPr>
          <p:cNvPr id="3" name="Image 2"/>
          <p:cNvPicPr>
            <a:picLocks noChangeAspect="1"/>
          </p:cNvPicPr>
          <p:nvPr/>
        </p:nvPicPr>
        <p:blipFill>
          <a:blip r:embed="rId4"/>
          <a:stretch>
            <a:fillRect/>
          </a:stretch>
        </p:blipFill>
        <p:spPr>
          <a:xfrm>
            <a:off x="8227834" y="2277426"/>
            <a:ext cx="3695700" cy="278130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6BB44AEA-9E66-B7C0-F538-B164D98A7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2223009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4283242" y="-99503"/>
            <a:ext cx="7387390"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C7F20"/>
                </a:solidFill>
              </a:rPr>
              <a:t>	</a:t>
            </a:r>
            <a:r>
              <a:rPr lang="en-US" sz="4900" dirty="0">
                <a:solidFill>
                  <a:srgbClr val="EC7F20"/>
                </a:solidFill>
              </a:rPr>
              <a:t>La relation de </a:t>
            </a:r>
            <a:r>
              <a:rPr lang="en-US" sz="4900" dirty="0" err="1">
                <a:solidFill>
                  <a:srgbClr val="EC7F20"/>
                </a:solidFill>
              </a:rPr>
              <a:t>confiance</a:t>
            </a:r>
            <a:r>
              <a:rPr lang="en-US" sz="4900" dirty="0">
                <a:solidFill>
                  <a:srgbClr val="EC7F20"/>
                </a:solidFill>
              </a:rPr>
              <a:t> </a:t>
            </a:r>
            <a:endParaRPr lang="fr-BE" sz="4900" dirty="0">
              <a:solidFill>
                <a:srgbClr val="FF6600"/>
              </a:solidFill>
            </a:endParaRPr>
          </a:p>
        </p:txBody>
      </p:sp>
      <p:sp>
        <p:nvSpPr>
          <p:cNvPr id="2" name="ZoneTexte 1"/>
          <p:cNvSpPr txBox="1"/>
          <p:nvPr/>
        </p:nvSpPr>
        <p:spPr>
          <a:xfrm>
            <a:off x="5303520" y="1230345"/>
            <a:ext cx="6554322" cy="4247317"/>
          </a:xfrm>
          <a:prstGeom prst="rect">
            <a:avLst/>
          </a:prstGeom>
          <a:noFill/>
        </p:spPr>
        <p:txBody>
          <a:bodyPr wrap="square" rtlCol="0">
            <a:spAutoFit/>
          </a:bodyPr>
          <a:lstStyle/>
          <a:p>
            <a:r>
              <a:rPr lang="fr-BE" dirty="0">
                <a:solidFill>
                  <a:schemeClr val="tx2"/>
                </a:solidFill>
              </a:rPr>
              <a:t>Standards internationaux</a:t>
            </a:r>
          </a:p>
          <a:p>
            <a:r>
              <a:rPr lang="fr-BE" dirty="0"/>
              <a:t>Lignes Directrices du Conseil de l’Europe sur une justice adaptée aux enfants / Lignes directrices UNICEF</a:t>
            </a:r>
          </a:p>
          <a:p>
            <a:endParaRPr lang="fr-BE" dirty="0"/>
          </a:p>
          <a:p>
            <a:r>
              <a:rPr lang="fr-BE" dirty="0">
                <a:solidFill>
                  <a:schemeClr val="tx2"/>
                </a:solidFill>
              </a:rPr>
              <a:t>Défi et bénéfices</a:t>
            </a:r>
          </a:p>
          <a:p>
            <a:r>
              <a:rPr lang="fr-BE" dirty="0"/>
              <a:t>Pas toujours facile à acquérir - Temps</a:t>
            </a:r>
          </a:p>
          <a:p>
            <a:r>
              <a:rPr lang="fr-BE" dirty="0"/>
              <a:t>Diminue la tension de l’enfant, </a:t>
            </a:r>
            <a:r>
              <a:rPr lang="fr-BE" dirty="0" err="1"/>
              <a:t>la.le</a:t>
            </a:r>
            <a:r>
              <a:rPr lang="fr-BE" dirty="0"/>
              <a:t> motive à collaborer, augmente les chances d’une meilleure défense</a:t>
            </a:r>
          </a:p>
          <a:p>
            <a:endParaRPr lang="fr-BE" dirty="0"/>
          </a:p>
          <a:p>
            <a:r>
              <a:rPr lang="fr-BE" dirty="0">
                <a:solidFill>
                  <a:schemeClr val="tx2"/>
                </a:solidFill>
              </a:rPr>
              <a:t>Recommandations</a:t>
            </a:r>
          </a:p>
          <a:p>
            <a:r>
              <a:rPr lang="fr-BE" dirty="0"/>
              <a:t>Expliquer son rôle </a:t>
            </a:r>
          </a:p>
          <a:p>
            <a:r>
              <a:rPr lang="fr-BE" dirty="0"/>
              <a:t>Même </a:t>
            </a:r>
            <a:r>
              <a:rPr lang="fr-BE" dirty="0" err="1"/>
              <a:t>avocat.e</a:t>
            </a:r>
            <a:endParaRPr lang="fr-BE" dirty="0"/>
          </a:p>
          <a:p>
            <a:r>
              <a:rPr lang="fr-BE" dirty="0"/>
              <a:t>Ne pas faire de suppositions, essayer de comprendre l’enfant</a:t>
            </a:r>
          </a:p>
          <a:p>
            <a:r>
              <a:rPr lang="fr-BE" dirty="0"/>
              <a:t>Création d’une sécurité émotionnelle (confiance, honnêteté, clarté, réceptivité)</a:t>
            </a:r>
          </a:p>
        </p:txBody>
      </p:sp>
      <p:pic>
        <p:nvPicPr>
          <p:cNvPr id="3" name="Image 2"/>
          <p:cNvPicPr>
            <a:picLocks noChangeAspect="1"/>
          </p:cNvPicPr>
          <p:nvPr/>
        </p:nvPicPr>
        <p:blipFill>
          <a:blip r:embed="rId4"/>
          <a:stretch>
            <a:fillRect/>
          </a:stretch>
        </p:blipFill>
        <p:spPr>
          <a:xfrm>
            <a:off x="2628240" y="2568190"/>
            <a:ext cx="2143125" cy="157162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B8D8AE29-A38B-3463-C6A5-35D6742AFE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2625191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25" name="Titre 1">
            <a:extLst>
              <a:ext uri="{FF2B5EF4-FFF2-40B4-BE49-F238E27FC236}">
                <a16:creationId xmlns:a16="http://schemas.microsoft.com/office/drawing/2014/main" id="{B488E8A8-1127-461C-B276-1561DA8E25BF}"/>
              </a:ext>
            </a:extLst>
          </p:cNvPr>
          <p:cNvSpPr txBox="1">
            <a:spLocks/>
          </p:cNvSpPr>
          <p:nvPr/>
        </p:nvSpPr>
        <p:spPr>
          <a:xfrm>
            <a:off x="4662791" y="506175"/>
            <a:ext cx="6139840" cy="1208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srgbClr val="EC7F20"/>
                </a:solidFill>
              </a:rPr>
              <a:t>	</a:t>
            </a:r>
            <a:r>
              <a:rPr lang="en-US" sz="4800" dirty="0" err="1">
                <a:solidFill>
                  <a:srgbClr val="EC7F20"/>
                </a:solidFill>
              </a:rPr>
              <a:t>Enfants</a:t>
            </a:r>
            <a:r>
              <a:rPr lang="en-US" sz="4800" dirty="0">
                <a:solidFill>
                  <a:srgbClr val="EC7F20"/>
                </a:solidFill>
              </a:rPr>
              <a:t> </a:t>
            </a:r>
            <a:r>
              <a:rPr lang="en-US" sz="4800" dirty="0" err="1">
                <a:solidFill>
                  <a:srgbClr val="EC7F20"/>
                </a:solidFill>
              </a:rPr>
              <a:t>privés</a:t>
            </a:r>
            <a:r>
              <a:rPr lang="en-US" sz="4800" dirty="0">
                <a:solidFill>
                  <a:srgbClr val="EC7F20"/>
                </a:solidFill>
              </a:rPr>
              <a:t> de </a:t>
            </a:r>
            <a:r>
              <a:rPr lang="en-US" sz="4800" dirty="0" err="1">
                <a:solidFill>
                  <a:srgbClr val="EC7F20"/>
                </a:solidFill>
              </a:rPr>
              <a:t>liberté</a:t>
            </a:r>
            <a:endParaRPr lang="fr-BE" sz="4800" dirty="0">
              <a:solidFill>
                <a:srgbClr val="FF6600"/>
              </a:solidFill>
            </a:endParaRPr>
          </a:p>
        </p:txBody>
      </p:sp>
      <p:sp>
        <p:nvSpPr>
          <p:cNvPr id="2" name="ZoneTexte 1"/>
          <p:cNvSpPr txBox="1"/>
          <p:nvPr/>
        </p:nvSpPr>
        <p:spPr>
          <a:xfrm>
            <a:off x="3375498" y="1499810"/>
            <a:ext cx="5487148" cy="3970318"/>
          </a:xfrm>
          <a:prstGeom prst="rect">
            <a:avLst/>
          </a:prstGeom>
          <a:noFill/>
        </p:spPr>
        <p:txBody>
          <a:bodyPr wrap="square" rtlCol="0">
            <a:spAutoFit/>
          </a:bodyPr>
          <a:lstStyle/>
          <a:p>
            <a:r>
              <a:rPr lang="fr-BE" dirty="0">
                <a:solidFill>
                  <a:schemeClr val="tx2"/>
                </a:solidFill>
              </a:rPr>
              <a:t>Standards internationaux</a:t>
            </a:r>
          </a:p>
          <a:p>
            <a:r>
              <a:rPr lang="fr-BE" dirty="0"/>
              <a:t>Dernier recours + aussi court que possible + droits procéduraux</a:t>
            </a:r>
          </a:p>
          <a:p>
            <a:endParaRPr lang="fr-BE" dirty="0"/>
          </a:p>
          <a:p>
            <a:r>
              <a:rPr lang="fr-BE" dirty="0">
                <a:solidFill>
                  <a:schemeClr val="tx2"/>
                </a:solidFill>
              </a:rPr>
              <a:t>Défi et bénéfices</a:t>
            </a:r>
          </a:p>
          <a:p>
            <a:r>
              <a:rPr lang="fr-BE" dirty="0"/>
              <a:t>Respect des droits pendant la privation de liberté et non violence;</a:t>
            </a:r>
          </a:p>
          <a:p>
            <a:r>
              <a:rPr lang="fr-BE" dirty="0"/>
              <a:t>Isolement;</a:t>
            </a:r>
          </a:p>
          <a:p>
            <a:r>
              <a:rPr lang="fr-BE" dirty="0"/>
              <a:t>Préparation de la défense</a:t>
            </a:r>
          </a:p>
          <a:p>
            <a:endParaRPr lang="fr-BE" dirty="0"/>
          </a:p>
          <a:p>
            <a:r>
              <a:rPr lang="fr-BE" dirty="0">
                <a:solidFill>
                  <a:schemeClr val="tx2"/>
                </a:solidFill>
              </a:rPr>
              <a:t>Recommandations</a:t>
            </a:r>
          </a:p>
          <a:p>
            <a:r>
              <a:rPr lang="fr-BE" dirty="0"/>
              <a:t>Rendre visite sur place</a:t>
            </a:r>
          </a:p>
          <a:p>
            <a:r>
              <a:rPr lang="fr-BE" dirty="0"/>
              <a:t>Vérifier droits procéduraux et autres fondamentaux</a:t>
            </a:r>
          </a:p>
          <a:p>
            <a:r>
              <a:rPr lang="fr-BE" dirty="0"/>
              <a:t>Par téléphone : vérifier confidentialité</a:t>
            </a:r>
          </a:p>
        </p:txBody>
      </p:sp>
      <p:pic>
        <p:nvPicPr>
          <p:cNvPr id="3" name="Image 2"/>
          <p:cNvPicPr>
            <a:picLocks noChangeAspect="1"/>
          </p:cNvPicPr>
          <p:nvPr/>
        </p:nvPicPr>
        <p:blipFill>
          <a:blip r:embed="rId4"/>
          <a:stretch>
            <a:fillRect/>
          </a:stretch>
        </p:blipFill>
        <p:spPr>
          <a:xfrm>
            <a:off x="8793313" y="2055343"/>
            <a:ext cx="3230074" cy="3137786"/>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87D04E03-F836-C664-9861-13EB18BAB2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25399"/>
            <a:ext cx="2460448" cy="769441"/>
          </a:xfrm>
          <a:prstGeom prst="rect">
            <a:avLst/>
          </a:prstGeom>
        </p:spPr>
      </p:pic>
    </p:spTree>
    <p:extLst>
      <p:ext uri="{BB962C8B-B14F-4D97-AF65-F5344CB8AC3E}">
        <p14:creationId xmlns:p14="http://schemas.microsoft.com/office/powerpoint/2010/main" val="1744435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pic>
        <p:nvPicPr>
          <p:cNvPr id="4" name="Image 3">
            <a:extLst>
              <a:ext uri="{FF2B5EF4-FFF2-40B4-BE49-F238E27FC236}">
                <a16:creationId xmlns:a16="http://schemas.microsoft.com/office/drawing/2014/main" id="{3F6D137D-8C45-109E-B30E-8FA473C1E048}"/>
              </a:ext>
            </a:extLst>
          </p:cNvPr>
          <p:cNvPicPr>
            <a:picLocks noChangeAspect="1"/>
          </p:cNvPicPr>
          <p:nvPr/>
        </p:nvPicPr>
        <p:blipFill rotWithShape="1">
          <a:blip r:embed="rId4"/>
          <a:srcRect l="7790" r="11479"/>
          <a:stretch/>
        </p:blipFill>
        <p:spPr>
          <a:xfrm>
            <a:off x="7817147" y="2559251"/>
            <a:ext cx="4206240" cy="2886075"/>
          </a:xfrm>
          <a:prstGeom prst="rect">
            <a:avLst/>
          </a:prstGeom>
        </p:spPr>
      </p:pic>
      <p:sp>
        <p:nvSpPr>
          <p:cNvPr id="6" name="Titre 1">
            <a:extLst>
              <a:ext uri="{FF2B5EF4-FFF2-40B4-BE49-F238E27FC236}">
                <a16:creationId xmlns:a16="http://schemas.microsoft.com/office/drawing/2014/main" id="{D7ED897D-E523-DE24-041C-CC294B5051CF}"/>
              </a:ext>
            </a:extLst>
          </p:cNvPr>
          <p:cNvSpPr txBox="1">
            <a:spLocks/>
          </p:cNvSpPr>
          <p:nvPr/>
        </p:nvSpPr>
        <p:spPr>
          <a:xfrm>
            <a:off x="4832286" y="658137"/>
            <a:ext cx="6787627" cy="1208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dirty="0">
                <a:solidFill>
                  <a:srgbClr val="EC7F20"/>
                </a:solidFill>
              </a:rPr>
              <a:t>Collaboration avec la famille et les autres professionnels guides par l’intérêt supérieur de l’enfant</a:t>
            </a:r>
          </a:p>
        </p:txBody>
      </p:sp>
      <p:sp>
        <p:nvSpPr>
          <p:cNvPr id="8" name="ZoneTexte 7">
            <a:extLst>
              <a:ext uri="{FF2B5EF4-FFF2-40B4-BE49-F238E27FC236}">
                <a16:creationId xmlns:a16="http://schemas.microsoft.com/office/drawing/2014/main" id="{30422091-D0DF-673D-4B29-B3F7EE7F0E19}"/>
              </a:ext>
            </a:extLst>
          </p:cNvPr>
          <p:cNvSpPr txBox="1"/>
          <p:nvPr/>
        </p:nvSpPr>
        <p:spPr>
          <a:xfrm>
            <a:off x="2936282" y="1699166"/>
            <a:ext cx="5124435" cy="4801314"/>
          </a:xfrm>
          <a:prstGeom prst="rect">
            <a:avLst/>
          </a:prstGeom>
          <a:noFill/>
        </p:spPr>
        <p:txBody>
          <a:bodyPr wrap="square" rtlCol="0">
            <a:spAutoFit/>
          </a:bodyPr>
          <a:lstStyle/>
          <a:p>
            <a:r>
              <a:rPr lang="en-GB" b="1" dirty="0"/>
              <a:t>Standards </a:t>
            </a:r>
            <a:r>
              <a:rPr lang="en-GB" b="1" dirty="0" err="1"/>
              <a:t>internationaux</a:t>
            </a:r>
            <a:endParaRPr lang="en-GB" b="1" dirty="0"/>
          </a:p>
          <a:p>
            <a:r>
              <a:rPr lang="en-US" dirty="0" err="1"/>
              <a:t>Lignes</a:t>
            </a:r>
            <a:r>
              <a:rPr lang="en-US" dirty="0"/>
              <a:t> directrices du Conseil de </a:t>
            </a:r>
            <a:r>
              <a:rPr lang="en-US" dirty="0" err="1"/>
              <a:t>l’Europe</a:t>
            </a:r>
            <a:r>
              <a:rPr lang="en-US" dirty="0"/>
              <a:t> sur la justice </a:t>
            </a:r>
            <a:r>
              <a:rPr lang="en-US" dirty="0" err="1"/>
              <a:t>adaptée</a:t>
            </a:r>
            <a:r>
              <a:rPr lang="en-US" dirty="0"/>
              <a:t> aux enfants</a:t>
            </a:r>
          </a:p>
          <a:p>
            <a:r>
              <a:rPr lang="en-US" dirty="0" err="1"/>
              <a:t>Lignes</a:t>
            </a:r>
            <a:r>
              <a:rPr lang="en-US" dirty="0"/>
              <a:t> directrices </a:t>
            </a:r>
            <a:r>
              <a:rPr lang="en-US" dirty="0" err="1"/>
              <a:t>d’UNICEF</a:t>
            </a:r>
            <a:r>
              <a:rPr lang="en-US" dirty="0"/>
              <a:t> sur </a:t>
            </a:r>
            <a:r>
              <a:rPr lang="en-US" dirty="0" err="1"/>
              <a:t>l’aide</a:t>
            </a:r>
            <a:r>
              <a:rPr lang="en-US" dirty="0"/>
              <a:t> </a:t>
            </a:r>
            <a:r>
              <a:rPr lang="en-US" dirty="0" err="1"/>
              <a:t>juridique</a:t>
            </a:r>
            <a:r>
              <a:rPr lang="en-US" dirty="0"/>
              <a:t> </a:t>
            </a:r>
            <a:r>
              <a:rPr lang="en-US" dirty="0" err="1"/>
              <a:t>gratuite</a:t>
            </a:r>
            <a:r>
              <a:rPr lang="en-US" dirty="0"/>
              <a:t> </a:t>
            </a:r>
            <a:r>
              <a:rPr lang="en-US" dirty="0" err="1"/>
              <a:t>adaptée</a:t>
            </a:r>
            <a:r>
              <a:rPr lang="en-US" dirty="0"/>
              <a:t> aux enfants</a:t>
            </a:r>
          </a:p>
          <a:p>
            <a:endParaRPr lang="en-US" dirty="0"/>
          </a:p>
          <a:p>
            <a:r>
              <a:rPr lang="en-US" b="1" dirty="0" err="1"/>
              <a:t>Défits</a:t>
            </a:r>
            <a:r>
              <a:rPr lang="en-US" b="1" dirty="0"/>
              <a:t> et </a:t>
            </a:r>
            <a:r>
              <a:rPr lang="en-US" b="1" dirty="0" err="1"/>
              <a:t>bénéfices</a:t>
            </a:r>
            <a:endParaRPr lang="en-US" b="1" dirty="0"/>
          </a:p>
          <a:p>
            <a:r>
              <a:rPr lang="en-US" dirty="0"/>
              <a:t>Perception de </a:t>
            </a:r>
            <a:r>
              <a:rPr lang="en-US" dirty="0" err="1"/>
              <a:t>l’avocat.e</a:t>
            </a:r>
            <a:r>
              <a:rPr lang="en-US" dirty="0"/>
              <a:t> par </a:t>
            </a:r>
            <a:r>
              <a:rPr lang="en-US" dirty="0" err="1"/>
              <a:t>d’autres</a:t>
            </a:r>
            <a:r>
              <a:rPr lang="en-US" dirty="0"/>
              <a:t> </a:t>
            </a:r>
            <a:r>
              <a:rPr lang="en-US" dirty="0" err="1"/>
              <a:t>professionnels</a:t>
            </a:r>
            <a:endParaRPr lang="en-US" dirty="0"/>
          </a:p>
          <a:p>
            <a:r>
              <a:rPr lang="en-US" dirty="0"/>
              <a:t>Relation </a:t>
            </a:r>
            <a:r>
              <a:rPr lang="en-US" dirty="0" err="1"/>
              <a:t>conflictuelle</a:t>
            </a:r>
            <a:r>
              <a:rPr lang="en-US" dirty="0"/>
              <a:t> entre les parents et </a:t>
            </a:r>
            <a:r>
              <a:rPr lang="en-US" dirty="0" err="1"/>
              <a:t>l’enfant</a:t>
            </a:r>
            <a:endParaRPr lang="en-US" dirty="0"/>
          </a:p>
          <a:p>
            <a:endParaRPr lang="en-US" dirty="0"/>
          </a:p>
          <a:p>
            <a:r>
              <a:rPr lang="en-US" b="1" dirty="0" err="1"/>
              <a:t>Recommandations</a:t>
            </a:r>
            <a:endParaRPr lang="en-US" b="1" dirty="0"/>
          </a:p>
          <a:p>
            <a:r>
              <a:rPr lang="en-US" dirty="0" err="1"/>
              <a:t>Collaborer</a:t>
            </a:r>
            <a:r>
              <a:rPr lang="en-US" dirty="0"/>
              <a:t> avec </a:t>
            </a:r>
            <a:r>
              <a:rPr lang="en-US" dirty="0" err="1"/>
              <a:t>d’autres</a:t>
            </a:r>
            <a:r>
              <a:rPr lang="en-US" dirty="0"/>
              <a:t> </a:t>
            </a:r>
            <a:r>
              <a:rPr lang="en-US" dirty="0" err="1"/>
              <a:t>professionnels</a:t>
            </a:r>
            <a:endParaRPr lang="en-US" dirty="0"/>
          </a:p>
          <a:p>
            <a:r>
              <a:rPr lang="en-US" dirty="0" err="1"/>
              <a:t>Etablir</a:t>
            </a:r>
            <a:r>
              <a:rPr lang="en-US" dirty="0"/>
              <a:t> </a:t>
            </a:r>
            <a:r>
              <a:rPr lang="en-US" dirty="0" err="1"/>
              <a:t>une</a:t>
            </a:r>
            <a:r>
              <a:rPr lang="en-US" dirty="0"/>
              <a:t> relation de collaboration avec la </a:t>
            </a:r>
            <a:r>
              <a:rPr lang="en-US" dirty="0" err="1"/>
              <a:t>famille</a:t>
            </a:r>
            <a:endParaRPr lang="en-US" dirty="0"/>
          </a:p>
          <a:p>
            <a:r>
              <a:rPr lang="en-US" dirty="0"/>
              <a:t>Respecter le secret </a:t>
            </a:r>
            <a:r>
              <a:rPr lang="en-US" dirty="0" err="1"/>
              <a:t>professionnel</a:t>
            </a:r>
            <a:endParaRPr lang="en-US" dirty="0"/>
          </a:p>
          <a:p>
            <a:r>
              <a:rPr lang="en-US" dirty="0" err="1"/>
              <a:t>Agir</a:t>
            </a:r>
            <a:r>
              <a:rPr lang="en-US" dirty="0"/>
              <a:t> </a:t>
            </a:r>
            <a:r>
              <a:rPr lang="en-US" dirty="0" err="1"/>
              <a:t>selon</a:t>
            </a:r>
            <a:r>
              <a:rPr lang="en-US" dirty="0"/>
              <a:t> les instructions de </a:t>
            </a:r>
            <a:r>
              <a:rPr lang="en-US" dirty="0" err="1"/>
              <a:t>l’enfant</a:t>
            </a:r>
            <a:r>
              <a:rPr lang="en-US" dirty="0"/>
              <a:t> et non de </a:t>
            </a:r>
            <a:r>
              <a:rPr lang="en-US" dirty="0" err="1"/>
              <a:t>ses</a:t>
            </a:r>
            <a:r>
              <a:rPr lang="en-US" dirty="0"/>
              <a:t> parents</a:t>
            </a:r>
          </a:p>
          <a:p>
            <a:endParaRPr lang="en-US" dirty="0"/>
          </a:p>
        </p:txBody>
      </p:sp>
      <p:pic>
        <p:nvPicPr>
          <p:cNvPr id="2" name="Image 1" descr="Une image contenant texte&#10;&#10;Description générée automatiquement">
            <a:extLst>
              <a:ext uri="{FF2B5EF4-FFF2-40B4-BE49-F238E27FC236}">
                <a16:creationId xmlns:a16="http://schemas.microsoft.com/office/drawing/2014/main" id="{AF4F97B3-052B-7008-7F22-6F2E8F5B32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474737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5" name="ZoneTexte 4">
            <a:extLst>
              <a:ext uri="{FF2B5EF4-FFF2-40B4-BE49-F238E27FC236}">
                <a16:creationId xmlns:a16="http://schemas.microsoft.com/office/drawing/2014/main" id="{654D44B7-41A7-8201-09B1-0A9BDF467DA9}"/>
              </a:ext>
            </a:extLst>
          </p:cNvPr>
          <p:cNvSpPr txBox="1"/>
          <p:nvPr/>
        </p:nvSpPr>
        <p:spPr>
          <a:xfrm>
            <a:off x="3375498" y="6138154"/>
            <a:ext cx="2574587" cy="369332"/>
          </a:xfrm>
          <a:prstGeom prst="rect">
            <a:avLst/>
          </a:prstGeom>
          <a:noFill/>
        </p:spPr>
        <p:txBody>
          <a:bodyPr wrap="square" rtlCol="0">
            <a:spAutoFit/>
          </a:bodyPr>
          <a:lstStyle/>
          <a:p>
            <a:r>
              <a:rPr lang="en-GB" dirty="0">
                <a:solidFill>
                  <a:prstClr val="black"/>
                </a:solidFill>
              </a:rPr>
              <a:t>Logo of your organisation</a:t>
            </a:r>
          </a:p>
        </p:txBody>
      </p:sp>
      <p:sp>
        <p:nvSpPr>
          <p:cNvPr id="3" name="Google Shape;633;g129fb16c02f_0_0">
            <a:extLst>
              <a:ext uri="{FF2B5EF4-FFF2-40B4-BE49-F238E27FC236}">
                <a16:creationId xmlns:a16="http://schemas.microsoft.com/office/drawing/2014/main" id="{C669B1D4-7D17-0CE0-893B-1C9735EB8DD0}"/>
              </a:ext>
            </a:extLst>
          </p:cNvPr>
          <p:cNvSpPr txBox="1"/>
          <p:nvPr/>
        </p:nvSpPr>
        <p:spPr>
          <a:xfrm>
            <a:off x="4375986" y="12"/>
            <a:ext cx="6787500" cy="12084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EC7F20"/>
              </a:buClr>
              <a:buSzPts val="3200"/>
              <a:buFont typeface="Calibri"/>
              <a:buNone/>
            </a:pPr>
            <a:r>
              <a:rPr lang="en-US" sz="3200" dirty="0" err="1">
                <a:solidFill>
                  <a:srgbClr val="EC7F20"/>
                </a:solidFill>
                <a:latin typeface="+mj-lt"/>
                <a:ea typeface="+mj-ea"/>
                <a:cs typeface="+mj-cs"/>
                <a:sym typeface="Calibri"/>
              </a:rPr>
              <a:t>Qu’est</a:t>
            </a:r>
            <a:r>
              <a:rPr lang="en-US" sz="3200" dirty="0">
                <a:solidFill>
                  <a:srgbClr val="EC7F20"/>
                </a:solidFill>
                <a:latin typeface="+mj-lt"/>
                <a:ea typeface="+mj-ea"/>
                <a:cs typeface="+mj-cs"/>
                <a:sym typeface="Calibri"/>
              </a:rPr>
              <a:t> </a:t>
            </a:r>
            <a:r>
              <a:rPr lang="en-US" sz="3200" dirty="0" err="1">
                <a:solidFill>
                  <a:srgbClr val="EC7F20"/>
                </a:solidFill>
                <a:latin typeface="+mj-lt"/>
                <a:ea typeface="+mj-ea"/>
                <a:cs typeface="+mj-cs"/>
                <a:sym typeface="Calibri"/>
              </a:rPr>
              <a:t>ce</a:t>
            </a:r>
            <a:r>
              <a:rPr lang="en-US" sz="3200" dirty="0">
                <a:solidFill>
                  <a:srgbClr val="EC7F20"/>
                </a:solidFill>
                <a:latin typeface="+mj-lt"/>
                <a:ea typeface="+mj-ea"/>
                <a:cs typeface="+mj-cs"/>
                <a:sym typeface="Calibri"/>
              </a:rPr>
              <a:t> </a:t>
            </a:r>
            <a:r>
              <a:rPr lang="en-US" sz="3200" dirty="0" err="1">
                <a:solidFill>
                  <a:srgbClr val="EC7F20"/>
                </a:solidFill>
                <a:latin typeface="+mj-lt"/>
                <a:ea typeface="+mj-ea"/>
                <a:cs typeface="+mj-cs"/>
                <a:sym typeface="Calibri"/>
              </a:rPr>
              <a:t>qu’est</a:t>
            </a:r>
            <a:r>
              <a:rPr lang="en-US" sz="3200" dirty="0">
                <a:solidFill>
                  <a:srgbClr val="EC7F20"/>
                </a:solidFill>
                <a:latin typeface="+mj-lt"/>
                <a:ea typeface="+mj-ea"/>
                <a:cs typeface="+mj-cs"/>
                <a:sym typeface="Calibri"/>
              </a:rPr>
              <a:t> le pro bono?</a:t>
            </a:r>
            <a:endParaRPr sz="3200" dirty="0">
              <a:solidFill>
                <a:srgbClr val="EC7F20"/>
              </a:solidFill>
              <a:latin typeface="+mj-lt"/>
              <a:ea typeface="+mj-ea"/>
              <a:cs typeface="+mj-cs"/>
              <a:sym typeface="Calibri"/>
            </a:endParaRPr>
          </a:p>
        </p:txBody>
      </p:sp>
      <p:sp>
        <p:nvSpPr>
          <p:cNvPr id="9" name="Google Shape;635;g129fb16c02f_0_0">
            <a:extLst>
              <a:ext uri="{FF2B5EF4-FFF2-40B4-BE49-F238E27FC236}">
                <a16:creationId xmlns:a16="http://schemas.microsoft.com/office/drawing/2014/main" id="{591FDE5F-7ECE-A10E-D178-D0632505C95E}"/>
              </a:ext>
            </a:extLst>
          </p:cNvPr>
          <p:cNvSpPr txBox="1"/>
          <p:nvPr/>
        </p:nvSpPr>
        <p:spPr>
          <a:xfrm>
            <a:off x="2867514" y="1629268"/>
            <a:ext cx="6456971" cy="4508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Calibri"/>
                <a:ea typeface="Calibri"/>
                <a:cs typeface="Calibri"/>
                <a:sym typeface="Calibri"/>
              </a:rPr>
              <a:t>Le Pro Bono </a:t>
            </a:r>
            <a:r>
              <a:rPr lang="en-US" sz="2200" b="1" dirty="0" err="1">
                <a:solidFill>
                  <a:schemeClr val="dk1"/>
                </a:solidFill>
                <a:latin typeface="Calibri"/>
                <a:ea typeface="Calibri"/>
                <a:cs typeface="Calibri"/>
                <a:sym typeface="Calibri"/>
              </a:rPr>
              <a:t>est</a:t>
            </a:r>
            <a:r>
              <a:rPr lang="en-US" sz="2200" b="1" dirty="0">
                <a:solidFill>
                  <a:schemeClr val="dk1"/>
                </a:solidFill>
                <a:latin typeface="Calibri"/>
                <a:ea typeface="Calibri"/>
                <a:cs typeface="Calibri"/>
                <a:sym typeface="Calibri"/>
              </a:rPr>
              <a:t>…</a:t>
            </a:r>
            <a:endParaRPr sz="22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2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dirty="0">
                <a:solidFill>
                  <a:srgbClr val="222222"/>
                </a:solidFill>
                <a:latin typeface="Calibri"/>
                <a:ea typeface="Calibri"/>
                <a:cs typeface="Calibri"/>
                <a:sym typeface="Calibri"/>
              </a:rPr>
              <a:t>La </a:t>
            </a:r>
            <a:r>
              <a:rPr lang="en-US" sz="1800" dirty="0" err="1">
                <a:solidFill>
                  <a:srgbClr val="222222"/>
                </a:solidFill>
                <a:latin typeface="Calibri"/>
                <a:ea typeface="Calibri"/>
                <a:cs typeface="Calibri"/>
                <a:sym typeface="Calibri"/>
              </a:rPr>
              <a:t>fourniture</a:t>
            </a:r>
            <a:r>
              <a:rPr lang="en-US" sz="1800" dirty="0">
                <a:solidFill>
                  <a:srgbClr val="222222"/>
                </a:solidFill>
                <a:latin typeface="Calibri"/>
                <a:ea typeface="Calibri"/>
                <a:cs typeface="Calibri"/>
                <a:sym typeface="Calibri"/>
              </a:rPr>
              <a:t> de services </a:t>
            </a:r>
            <a:r>
              <a:rPr lang="en-US" sz="1800" dirty="0" err="1">
                <a:solidFill>
                  <a:srgbClr val="222222"/>
                </a:solidFill>
                <a:latin typeface="Calibri"/>
                <a:ea typeface="Calibri"/>
                <a:cs typeface="Calibri"/>
                <a:sym typeface="Calibri"/>
              </a:rPr>
              <a:t>juridiques</a:t>
            </a:r>
            <a:r>
              <a:rPr lang="en-US" sz="1800" dirty="0">
                <a:solidFill>
                  <a:srgbClr val="222222"/>
                </a:solidFill>
                <a:latin typeface="Calibri"/>
                <a:ea typeface="Calibri"/>
                <a:cs typeface="Calibri"/>
                <a:sym typeface="Calibri"/>
              </a:rPr>
              <a:t> </a:t>
            </a:r>
            <a:r>
              <a:rPr lang="en-US" sz="1800" dirty="0" err="1">
                <a:solidFill>
                  <a:srgbClr val="222222"/>
                </a:solidFill>
                <a:latin typeface="Calibri"/>
                <a:ea typeface="Calibri"/>
                <a:cs typeface="Calibri"/>
                <a:sym typeface="Calibri"/>
              </a:rPr>
              <a:t>gratuits</a:t>
            </a:r>
            <a:r>
              <a:rPr lang="en-US" sz="1800" dirty="0">
                <a:solidFill>
                  <a:srgbClr val="222222"/>
                </a:solidFill>
                <a:latin typeface="Calibri"/>
                <a:ea typeface="Calibri"/>
                <a:cs typeface="Calibri"/>
                <a:sym typeface="Calibri"/>
              </a:rPr>
              <a:t> à </a:t>
            </a:r>
            <a:r>
              <a:rPr lang="en-US" sz="1800" dirty="0" err="1">
                <a:solidFill>
                  <a:srgbClr val="222222"/>
                </a:solidFill>
                <a:latin typeface="Calibri"/>
                <a:ea typeface="Calibri"/>
                <a:cs typeface="Calibri"/>
                <a:sym typeface="Calibri"/>
              </a:rPr>
              <a:t>ceux</a:t>
            </a:r>
            <a:r>
              <a:rPr lang="en-US" sz="1800" dirty="0">
                <a:solidFill>
                  <a:srgbClr val="222222"/>
                </a:solidFill>
                <a:latin typeface="Calibri"/>
                <a:ea typeface="Calibri"/>
                <a:cs typeface="Calibri"/>
                <a:sym typeface="Calibri"/>
              </a:rPr>
              <a:t> </a:t>
            </a:r>
            <a:r>
              <a:rPr lang="en-US" dirty="0">
                <a:solidFill>
                  <a:srgbClr val="222222"/>
                </a:solidFill>
                <a:latin typeface="Calibri"/>
                <a:ea typeface="Calibri"/>
                <a:cs typeface="Calibri"/>
                <a:sym typeface="Calibri"/>
              </a:rPr>
              <a:t>dans le </a:t>
            </a:r>
            <a:r>
              <a:rPr lang="en-US" dirty="0" err="1">
                <a:solidFill>
                  <a:srgbClr val="222222"/>
                </a:solidFill>
                <a:latin typeface="Calibri"/>
                <a:ea typeface="Calibri"/>
                <a:cs typeface="Calibri"/>
                <a:sym typeface="Calibri"/>
              </a:rPr>
              <a:t>besoin</a:t>
            </a:r>
            <a:r>
              <a:rPr lang="en-US" dirty="0">
                <a:solidFill>
                  <a:srgbClr val="222222"/>
                </a:solidFill>
                <a:latin typeface="Calibri"/>
                <a:ea typeface="Calibri"/>
                <a:cs typeface="Calibri"/>
                <a:sym typeface="Calibri"/>
              </a:rPr>
              <a:t> </a:t>
            </a:r>
            <a:r>
              <a:rPr lang="en-US" dirty="0" err="1">
                <a:solidFill>
                  <a:srgbClr val="222222"/>
                </a:solidFill>
                <a:latin typeface="Calibri"/>
                <a:ea typeface="Calibri"/>
                <a:cs typeface="Calibri"/>
                <a:sym typeface="Calibri"/>
              </a:rPr>
              <a:t>mais</a:t>
            </a:r>
            <a:r>
              <a:rPr lang="en-US" dirty="0">
                <a:solidFill>
                  <a:srgbClr val="222222"/>
                </a:solidFill>
                <a:latin typeface="Calibri"/>
                <a:ea typeface="Calibri"/>
                <a:cs typeface="Calibri"/>
                <a:sym typeface="Calibri"/>
              </a:rPr>
              <a:t> qui </a:t>
            </a:r>
            <a:r>
              <a:rPr lang="en-US" dirty="0" err="1">
                <a:solidFill>
                  <a:srgbClr val="222222"/>
                </a:solidFill>
                <a:latin typeface="Calibri"/>
                <a:ea typeface="Calibri"/>
                <a:cs typeface="Calibri"/>
                <a:sym typeface="Calibri"/>
              </a:rPr>
              <a:t>n’y</a:t>
            </a:r>
            <a:r>
              <a:rPr lang="en-US" dirty="0">
                <a:solidFill>
                  <a:srgbClr val="222222"/>
                </a:solidFill>
                <a:latin typeface="Calibri"/>
                <a:ea typeface="Calibri"/>
                <a:cs typeface="Calibri"/>
                <a:sym typeface="Calibri"/>
              </a:rPr>
              <a:t> </a:t>
            </a:r>
            <a:r>
              <a:rPr lang="en-US" dirty="0" err="1">
                <a:solidFill>
                  <a:srgbClr val="222222"/>
                </a:solidFill>
                <a:latin typeface="Calibri"/>
                <a:ea typeface="Calibri"/>
                <a:cs typeface="Calibri"/>
                <a:sym typeface="Calibri"/>
              </a:rPr>
              <a:t>ont</a:t>
            </a:r>
            <a:r>
              <a:rPr lang="en-US" dirty="0">
                <a:solidFill>
                  <a:srgbClr val="222222"/>
                </a:solidFill>
                <a:latin typeface="Calibri"/>
                <a:ea typeface="Calibri"/>
                <a:cs typeface="Calibri"/>
                <a:sym typeface="Calibri"/>
              </a:rPr>
              <a:t> pas </a:t>
            </a:r>
            <a:r>
              <a:rPr lang="en-US" dirty="0" err="1">
                <a:solidFill>
                  <a:srgbClr val="222222"/>
                </a:solidFill>
                <a:latin typeface="Calibri"/>
                <a:ea typeface="Calibri"/>
                <a:cs typeface="Calibri"/>
                <a:sym typeface="Calibri"/>
              </a:rPr>
              <a:t>accès</a:t>
            </a:r>
            <a:r>
              <a:rPr lang="en-US" dirty="0">
                <a:solidFill>
                  <a:srgbClr val="222222"/>
                </a:solidFill>
                <a:latin typeface="Calibri"/>
                <a:ea typeface="Calibri"/>
                <a:cs typeface="Calibri"/>
                <a:sym typeface="Calibri"/>
              </a:rPr>
              <a:t> </a:t>
            </a:r>
            <a:r>
              <a:rPr lang="en-US" dirty="0" err="1">
                <a:solidFill>
                  <a:srgbClr val="222222"/>
                </a:solidFill>
                <a:latin typeface="Calibri"/>
                <a:ea typeface="Calibri"/>
                <a:cs typeface="Calibri"/>
                <a:sym typeface="Calibri"/>
              </a:rPr>
              <a:t>autrement</a:t>
            </a:r>
            <a:r>
              <a:rPr lang="en-US" dirty="0">
                <a:solidFill>
                  <a:srgbClr val="222222"/>
                </a:solidFill>
                <a:latin typeface="Calibri"/>
                <a:ea typeface="Calibri"/>
                <a:cs typeface="Calibri"/>
                <a:sym typeface="Calibri"/>
              </a:rPr>
              <a:t>.</a:t>
            </a:r>
            <a:r>
              <a:rPr lang="en-US" sz="1800" dirty="0">
                <a:solidFill>
                  <a:srgbClr val="222222"/>
                </a:solidFill>
                <a:latin typeface="Calibri"/>
                <a:ea typeface="Calibri"/>
                <a:cs typeface="Calibri"/>
                <a:sym typeface="Calibri"/>
              </a:rPr>
              <a:t> </a:t>
            </a:r>
            <a:endParaRPr sz="18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8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dirty="0">
                <a:solidFill>
                  <a:srgbClr val="222222"/>
                </a:solidFill>
                <a:latin typeface="Calibri"/>
                <a:ea typeface="Calibri"/>
                <a:cs typeface="Calibri"/>
                <a:sym typeface="Calibri"/>
              </a:rPr>
              <a:t>Le p</a:t>
            </a:r>
            <a:r>
              <a:rPr lang="en-US" sz="1800" dirty="0">
                <a:solidFill>
                  <a:srgbClr val="222222"/>
                </a:solidFill>
                <a:latin typeface="Calibri"/>
                <a:ea typeface="Calibri"/>
                <a:cs typeface="Calibri"/>
                <a:sym typeface="Calibri"/>
              </a:rPr>
              <a:t>ro bono </a:t>
            </a:r>
            <a:r>
              <a:rPr lang="en-US" dirty="0" err="1">
                <a:solidFill>
                  <a:srgbClr val="222222"/>
                </a:solidFill>
                <a:latin typeface="Calibri"/>
                <a:ea typeface="Calibri"/>
                <a:cs typeface="Calibri"/>
                <a:sym typeface="Calibri"/>
              </a:rPr>
              <a:t>est</a:t>
            </a:r>
            <a:r>
              <a:rPr lang="en-US" sz="1800" dirty="0">
                <a:solidFill>
                  <a:srgbClr val="222222"/>
                </a:solidFill>
                <a:latin typeface="Calibri"/>
                <a:ea typeface="Calibri"/>
                <a:cs typeface="Calibri"/>
                <a:sym typeface="Calibri"/>
              </a:rPr>
              <a:t>:</a:t>
            </a:r>
            <a:endParaRPr sz="1800" dirty="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dirty="0" err="1">
                <a:solidFill>
                  <a:srgbClr val="222222"/>
                </a:solidFill>
                <a:latin typeface="Calibri"/>
                <a:ea typeface="Calibri"/>
                <a:cs typeface="Calibri"/>
                <a:sym typeface="Calibri"/>
              </a:rPr>
              <a:t>Basé</a:t>
            </a:r>
            <a:r>
              <a:rPr lang="en-US" dirty="0">
                <a:solidFill>
                  <a:srgbClr val="222222"/>
                </a:solidFill>
                <a:latin typeface="Calibri"/>
                <a:ea typeface="Calibri"/>
                <a:cs typeface="Calibri"/>
                <a:sym typeface="Calibri"/>
              </a:rPr>
              <a:t> sur le </a:t>
            </a:r>
            <a:r>
              <a:rPr lang="en-US" dirty="0" err="1">
                <a:solidFill>
                  <a:srgbClr val="222222"/>
                </a:solidFill>
                <a:latin typeface="Calibri"/>
                <a:ea typeface="Calibri"/>
                <a:cs typeface="Calibri"/>
                <a:sym typeface="Calibri"/>
              </a:rPr>
              <a:t>v</a:t>
            </a:r>
            <a:r>
              <a:rPr lang="en-US" sz="1800" dirty="0" err="1">
                <a:solidFill>
                  <a:srgbClr val="222222"/>
                </a:solidFill>
                <a:latin typeface="Calibri"/>
                <a:ea typeface="Calibri"/>
                <a:cs typeface="Calibri"/>
                <a:sym typeface="Calibri"/>
              </a:rPr>
              <a:t>olontariat</a:t>
            </a:r>
            <a:r>
              <a:rPr lang="en-US" sz="1800" dirty="0">
                <a:solidFill>
                  <a:srgbClr val="222222"/>
                </a:solidFill>
                <a:latin typeface="Calibri"/>
                <a:ea typeface="Calibri"/>
                <a:cs typeface="Calibri"/>
                <a:sym typeface="Calibri"/>
              </a:rPr>
              <a:t> et un travail non </a:t>
            </a:r>
            <a:r>
              <a:rPr lang="en-US" sz="1800" dirty="0" err="1">
                <a:solidFill>
                  <a:srgbClr val="222222"/>
                </a:solidFill>
                <a:latin typeface="Calibri"/>
                <a:ea typeface="Calibri"/>
                <a:cs typeface="Calibri"/>
                <a:sym typeface="Calibri"/>
              </a:rPr>
              <a:t>rémunéré</a:t>
            </a:r>
            <a:r>
              <a:rPr lang="en-US" sz="1800" dirty="0">
                <a:solidFill>
                  <a:srgbClr val="222222"/>
                </a:solidFill>
                <a:latin typeface="Calibri"/>
                <a:ea typeface="Calibri"/>
                <a:cs typeface="Calibri"/>
                <a:sym typeface="Calibri"/>
              </a:rPr>
              <a:t> fait par des avocats</a:t>
            </a:r>
            <a:endParaRPr sz="1800" dirty="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fr-FR" sz="1800" dirty="0">
                <a:solidFill>
                  <a:srgbClr val="222222"/>
                </a:solidFill>
                <a:latin typeface="Calibri"/>
                <a:ea typeface="Calibri"/>
                <a:cs typeface="Calibri"/>
                <a:sym typeface="Calibri"/>
              </a:rPr>
              <a:t>Pour le bien public plutôt que dans un but lucratif</a:t>
            </a:r>
            <a:endParaRPr sz="1800" dirty="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sz="1800" dirty="0" err="1">
                <a:solidFill>
                  <a:srgbClr val="222222"/>
                </a:solidFill>
                <a:latin typeface="Calibri"/>
                <a:ea typeface="Calibri"/>
                <a:cs typeface="Calibri"/>
                <a:sym typeface="Calibri"/>
              </a:rPr>
              <a:t>Gratuit</a:t>
            </a:r>
            <a:r>
              <a:rPr lang="en-US" sz="1800" dirty="0">
                <a:solidFill>
                  <a:srgbClr val="222222"/>
                </a:solidFill>
                <a:latin typeface="Calibri"/>
                <a:ea typeface="Calibri"/>
                <a:cs typeface="Calibri"/>
                <a:sym typeface="Calibri"/>
              </a:rPr>
              <a:t> pour le client</a:t>
            </a:r>
            <a:endParaRPr sz="1800" dirty="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sz="1800" dirty="0">
                <a:solidFill>
                  <a:srgbClr val="222222"/>
                </a:solidFill>
                <a:latin typeface="Calibri"/>
                <a:ea typeface="Calibri"/>
                <a:cs typeface="Calibri"/>
                <a:sym typeface="Calibri"/>
              </a:rPr>
              <a:t>Fait avec le </a:t>
            </a:r>
            <a:r>
              <a:rPr lang="en-US" sz="1800" dirty="0" err="1">
                <a:solidFill>
                  <a:srgbClr val="222222"/>
                </a:solidFill>
                <a:latin typeface="Calibri"/>
                <a:ea typeface="Calibri"/>
                <a:cs typeface="Calibri"/>
                <a:sym typeface="Calibri"/>
              </a:rPr>
              <a:t>même</a:t>
            </a:r>
            <a:r>
              <a:rPr lang="en-US" sz="1800" dirty="0">
                <a:solidFill>
                  <a:srgbClr val="222222"/>
                </a:solidFill>
                <a:latin typeface="Calibri"/>
                <a:ea typeface="Calibri"/>
                <a:cs typeface="Calibri"/>
                <a:sym typeface="Calibri"/>
              </a:rPr>
              <a:t> </a:t>
            </a:r>
            <a:r>
              <a:rPr lang="en-US" sz="1800" dirty="0" err="1">
                <a:solidFill>
                  <a:srgbClr val="222222"/>
                </a:solidFill>
                <a:latin typeface="Calibri"/>
                <a:ea typeface="Calibri"/>
                <a:cs typeface="Calibri"/>
                <a:sym typeface="Calibri"/>
              </a:rPr>
              <a:t>professionnalisme</a:t>
            </a:r>
            <a:r>
              <a:rPr lang="en-US" sz="1800" dirty="0">
                <a:solidFill>
                  <a:srgbClr val="222222"/>
                </a:solidFill>
                <a:latin typeface="Calibri"/>
                <a:ea typeface="Calibri"/>
                <a:cs typeface="Calibri"/>
                <a:sym typeface="Calibri"/>
              </a:rPr>
              <a:t> </a:t>
            </a:r>
            <a:r>
              <a:rPr lang="en-US" sz="1800" dirty="0" err="1">
                <a:solidFill>
                  <a:srgbClr val="222222"/>
                </a:solidFill>
                <a:latin typeface="Calibri"/>
                <a:ea typeface="Calibri"/>
                <a:cs typeface="Calibri"/>
                <a:sym typeface="Calibri"/>
              </a:rPr>
              <a:t>qu’un</a:t>
            </a:r>
            <a:r>
              <a:rPr lang="en-US" sz="1800" dirty="0">
                <a:solidFill>
                  <a:srgbClr val="222222"/>
                </a:solidFill>
                <a:latin typeface="Calibri"/>
                <a:ea typeface="Calibri"/>
                <a:cs typeface="Calibri"/>
                <a:sym typeface="Calibri"/>
              </a:rPr>
              <a:t> service </a:t>
            </a:r>
            <a:r>
              <a:rPr lang="en-US" sz="1800" dirty="0" err="1">
                <a:solidFill>
                  <a:srgbClr val="222222"/>
                </a:solidFill>
                <a:latin typeface="Calibri"/>
                <a:ea typeface="Calibri"/>
                <a:cs typeface="Calibri"/>
                <a:sym typeface="Calibri"/>
              </a:rPr>
              <a:t>juridique</a:t>
            </a:r>
            <a:r>
              <a:rPr lang="en-US" sz="1800" dirty="0">
                <a:solidFill>
                  <a:srgbClr val="222222"/>
                </a:solidFill>
                <a:latin typeface="Calibri"/>
                <a:ea typeface="Calibri"/>
                <a:cs typeface="Calibri"/>
                <a:sym typeface="Calibri"/>
              </a:rPr>
              <a:t> </a:t>
            </a:r>
            <a:r>
              <a:rPr lang="en-US" sz="1800" dirty="0" err="1">
                <a:solidFill>
                  <a:srgbClr val="222222"/>
                </a:solidFill>
                <a:latin typeface="Calibri"/>
                <a:ea typeface="Calibri"/>
                <a:cs typeface="Calibri"/>
                <a:sym typeface="Calibri"/>
              </a:rPr>
              <a:t>rémunéré</a:t>
            </a:r>
            <a:endParaRPr sz="1800" dirty="0">
              <a:solidFill>
                <a:srgbClr val="222222"/>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0" name="Google Shape;636;g129fb16c02f_0_0">
            <a:extLst>
              <a:ext uri="{FF2B5EF4-FFF2-40B4-BE49-F238E27FC236}">
                <a16:creationId xmlns:a16="http://schemas.microsoft.com/office/drawing/2014/main" id="{4DA38475-5098-A543-4BA4-CC6BA09856D4}"/>
              </a:ext>
            </a:extLst>
          </p:cNvPr>
          <p:cNvPicPr preferRelativeResize="0"/>
          <p:nvPr/>
        </p:nvPicPr>
        <p:blipFill>
          <a:blip r:embed="rId4">
            <a:alphaModFix/>
          </a:blip>
          <a:stretch>
            <a:fillRect/>
          </a:stretch>
        </p:blipFill>
        <p:spPr>
          <a:xfrm>
            <a:off x="9178570" y="2247200"/>
            <a:ext cx="2775075" cy="2830800"/>
          </a:xfrm>
          <a:prstGeom prst="rect">
            <a:avLst/>
          </a:prstGeom>
          <a:noFill/>
          <a:ln>
            <a:noFill/>
          </a:ln>
        </p:spPr>
      </p:pic>
    </p:spTree>
    <p:extLst>
      <p:ext uri="{BB962C8B-B14F-4D97-AF65-F5344CB8AC3E}">
        <p14:creationId xmlns:p14="http://schemas.microsoft.com/office/powerpoint/2010/main" val="2042820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6" name="Google Shape;644;g129fb16c02f_0_11">
            <a:extLst>
              <a:ext uri="{FF2B5EF4-FFF2-40B4-BE49-F238E27FC236}">
                <a16:creationId xmlns:a16="http://schemas.microsoft.com/office/drawing/2014/main" id="{8B7CE1BA-359B-1F9A-AF89-A4C5C966509D}"/>
              </a:ext>
            </a:extLst>
          </p:cNvPr>
          <p:cNvSpPr txBox="1"/>
          <p:nvPr/>
        </p:nvSpPr>
        <p:spPr>
          <a:xfrm>
            <a:off x="4662791" y="264648"/>
            <a:ext cx="6787500" cy="12084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EC7F20"/>
              </a:buClr>
              <a:buSzPts val="3200"/>
              <a:buFont typeface="Calibri"/>
              <a:buNone/>
            </a:pPr>
            <a:r>
              <a:rPr lang="en-US" sz="3200" b="1" dirty="0">
                <a:solidFill>
                  <a:srgbClr val="EC7F20"/>
                </a:solidFill>
                <a:latin typeface="Calibri"/>
                <a:ea typeface="Calibri"/>
                <a:cs typeface="Calibri"/>
                <a:sym typeface="Calibri"/>
              </a:rPr>
              <a:t>Est </a:t>
            </a:r>
            <a:r>
              <a:rPr lang="en-US" sz="3200" b="1" dirty="0" err="1">
                <a:solidFill>
                  <a:srgbClr val="EC7F20"/>
                </a:solidFill>
                <a:latin typeface="Calibri"/>
                <a:ea typeface="Calibri"/>
                <a:cs typeface="Calibri"/>
                <a:sym typeface="Calibri"/>
              </a:rPr>
              <a:t>ce</a:t>
            </a:r>
            <a:r>
              <a:rPr lang="en-US" sz="3200" b="1" dirty="0">
                <a:solidFill>
                  <a:srgbClr val="EC7F20"/>
                </a:solidFill>
                <a:latin typeface="Calibri"/>
                <a:ea typeface="Calibri"/>
                <a:cs typeface="Calibri"/>
                <a:sym typeface="Calibri"/>
              </a:rPr>
              <a:t> que le pro bono </a:t>
            </a:r>
            <a:r>
              <a:rPr lang="en-US" sz="3200" b="1" dirty="0" err="1">
                <a:solidFill>
                  <a:srgbClr val="EC7F20"/>
                </a:solidFill>
                <a:latin typeface="Calibri"/>
                <a:ea typeface="Calibri"/>
                <a:cs typeface="Calibri"/>
                <a:sym typeface="Calibri"/>
              </a:rPr>
              <a:t>est</a:t>
            </a:r>
            <a:r>
              <a:rPr lang="en-US" sz="3200" b="1" dirty="0">
                <a:solidFill>
                  <a:srgbClr val="EC7F20"/>
                </a:solidFill>
                <a:latin typeface="Calibri"/>
                <a:ea typeface="Calibri"/>
                <a:cs typeface="Calibri"/>
                <a:sym typeface="Calibri"/>
              </a:rPr>
              <a:t> different de </a:t>
            </a:r>
            <a:r>
              <a:rPr lang="en-US" sz="3200" b="1" dirty="0" err="1">
                <a:solidFill>
                  <a:srgbClr val="EC7F20"/>
                </a:solidFill>
                <a:latin typeface="Calibri"/>
                <a:ea typeface="Calibri"/>
                <a:cs typeface="Calibri"/>
                <a:sym typeface="Calibri"/>
              </a:rPr>
              <a:t>l’aide</a:t>
            </a:r>
            <a:r>
              <a:rPr lang="en-US" sz="3200" b="1" dirty="0">
                <a:solidFill>
                  <a:srgbClr val="EC7F20"/>
                </a:solidFill>
                <a:latin typeface="Calibri"/>
                <a:ea typeface="Calibri"/>
                <a:cs typeface="Calibri"/>
                <a:sym typeface="Calibri"/>
              </a:rPr>
              <a:t> </a:t>
            </a:r>
            <a:r>
              <a:rPr lang="en-US" sz="3200" b="1" dirty="0" err="1">
                <a:solidFill>
                  <a:srgbClr val="EC7F20"/>
                </a:solidFill>
                <a:latin typeface="Calibri"/>
                <a:ea typeface="Calibri"/>
                <a:cs typeface="Calibri"/>
                <a:sym typeface="Calibri"/>
              </a:rPr>
              <a:t>juridique</a:t>
            </a:r>
            <a:r>
              <a:rPr lang="en-US" sz="3200" b="1" dirty="0">
                <a:solidFill>
                  <a:srgbClr val="EC7F20"/>
                </a:solidFill>
                <a:latin typeface="Calibri"/>
                <a:ea typeface="Calibri"/>
                <a:cs typeface="Calibri"/>
                <a:sym typeface="Calibri"/>
              </a:rPr>
              <a:t>?</a:t>
            </a:r>
            <a:endParaRPr sz="3200" b="1" dirty="0">
              <a:solidFill>
                <a:srgbClr val="EC7F20"/>
              </a:solidFill>
              <a:latin typeface="Calibri"/>
              <a:ea typeface="Calibri"/>
              <a:cs typeface="Calibri"/>
              <a:sym typeface="Calibri"/>
            </a:endParaRPr>
          </a:p>
        </p:txBody>
      </p:sp>
      <p:sp>
        <p:nvSpPr>
          <p:cNvPr id="8" name="Google Shape;646;g129fb16c02f_0_11">
            <a:extLst>
              <a:ext uri="{FF2B5EF4-FFF2-40B4-BE49-F238E27FC236}">
                <a16:creationId xmlns:a16="http://schemas.microsoft.com/office/drawing/2014/main" id="{B49F6891-64CE-9F14-350F-396D3C33441D}"/>
              </a:ext>
            </a:extLst>
          </p:cNvPr>
          <p:cNvSpPr txBox="1"/>
          <p:nvPr/>
        </p:nvSpPr>
        <p:spPr>
          <a:xfrm>
            <a:off x="5737499" y="1473048"/>
            <a:ext cx="6271800" cy="4658158"/>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SzPts val="1100"/>
              <a:buNone/>
            </a:pPr>
            <a:r>
              <a:rPr lang="fr-FR" sz="2000" b="1" dirty="0">
                <a:solidFill>
                  <a:srgbClr val="222222"/>
                </a:solidFill>
                <a:ea typeface="Calibri"/>
                <a:cs typeface="Calibri"/>
                <a:sym typeface="Calibri"/>
              </a:rPr>
              <a:t>Aide juridique</a:t>
            </a:r>
            <a:endParaRPr sz="2000" b="1" dirty="0">
              <a:solidFill>
                <a:srgbClr val="222222"/>
              </a:solidFill>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dirty="0">
                <a:solidFill>
                  <a:srgbClr val="222222"/>
                </a:solidFill>
                <a:ea typeface="Arial"/>
                <a:cs typeface="Arial"/>
                <a:sym typeface="Arial"/>
              </a:rPr>
              <a:t>Les conseils et la representation </a:t>
            </a:r>
            <a:r>
              <a:rPr lang="en-US" dirty="0" err="1">
                <a:solidFill>
                  <a:srgbClr val="222222"/>
                </a:solidFill>
                <a:ea typeface="Arial"/>
                <a:cs typeface="Arial"/>
                <a:sym typeface="Arial"/>
              </a:rPr>
              <a:t>juridique</a:t>
            </a:r>
            <a:r>
              <a:rPr lang="en-US" dirty="0">
                <a:solidFill>
                  <a:srgbClr val="222222"/>
                </a:solidFill>
                <a:ea typeface="Arial"/>
                <a:cs typeface="Arial"/>
                <a:sym typeface="Arial"/>
              </a:rPr>
              <a:t> </a:t>
            </a:r>
            <a:r>
              <a:rPr lang="en-US" dirty="0" err="1">
                <a:solidFill>
                  <a:srgbClr val="222222"/>
                </a:solidFill>
                <a:ea typeface="Arial"/>
                <a:cs typeface="Arial"/>
                <a:sym typeface="Arial"/>
              </a:rPr>
              <a:t>sont</a:t>
            </a:r>
            <a:r>
              <a:rPr lang="en-US" dirty="0">
                <a:solidFill>
                  <a:srgbClr val="222222"/>
                </a:solidFill>
                <a:ea typeface="Arial"/>
                <a:cs typeface="Arial"/>
                <a:sym typeface="Arial"/>
              </a:rPr>
              <a:t> </a:t>
            </a:r>
            <a:r>
              <a:rPr lang="en-US" dirty="0" err="1">
                <a:solidFill>
                  <a:srgbClr val="222222"/>
                </a:solidFill>
                <a:ea typeface="Arial"/>
                <a:cs typeface="Arial"/>
                <a:sym typeface="Arial"/>
              </a:rPr>
              <a:t>fournis</a:t>
            </a:r>
            <a:r>
              <a:rPr lang="en-US" dirty="0">
                <a:solidFill>
                  <a:srgbClr val="222222"/>
                </a:solidFill>
                <a:ea typeface="Arial"/>
                <a:cs typeface="Arial"/>
                <a:sym typeface="Arial"/>
              </a:rPr>
              <a:t> par </a:t>
            </a:r>
            <a:r>
              <a:rPr lang="en-US" dirty="0" err="1">
                <a:solidFill>
                  <a:srgbClr val="222222"/>
                </a:solidFill>
                <a:ea typeface="Arial"/>
                <a:cs typeface="Arial"/>
                <a:sym typeface="Arial"/>
              </a:rPr>
              <a:t>l’Etat</a:t>
            </a:r>
            <a:endParaRPr lang="en-US" dirty="0">
              <a:solidFill>
                <a:srgbClr val="222222"/>
              </a:solidFill>
              <a:ea typeface="Arial"/>
              <a:cs typeface="Arial"/>
              <a:sym typeface="Arial"/>
            </a:endParaRPr>
          </a:p>
          <a:p>
            <a:pPr marL="0" lvl="0" indent="0" algn="l" rtl="0">
              <a:lnSpc>
                <a:spcPct val="115000"/>
              </a:lnSpc>
              <a:spcBef>
                <a:spcPts val="0"/>
              </a:spcBef>
              <a:spcAft>
                <a:spcPts val="0"/>
              </a:spcAft>
              <a:buSzPts val="1100"/>
              <a:buNone/>
            </a:pPr>
            <a:endParaRPr sz="1800" dirty="0">
              <a:solidFill>
                <a:srgbClr val="222222"/>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800" b="1" dirty="0">
                <a:solidFill>
                  <a:srgbClr val="222222"/>
                </a:solidFill>
                <a:latin typeface="Calibri"/>
                <a:ea typeface="Calibri"/>
                <a:cs typeface="Calibri"/>
                <a:sym typeface="Calibri"/>
              </a:rPr>
              <a:t>Pro Bono</a:t>
            </a:r>
            <a:r>
              <a:rPr lang="en-US" sz="1800" dirty="0">
                <a:solidFill>
                  <a:srgbClr val="222222"/>
                </a:solidFill>
                <a:latin typeface="Calibri"/>
                <a:ea typeface="Calibri"/>
                <a:cs typeface="Calibri"/>
                <a:sym typeface="Calibri"/>
              </a:rPr>
              <a:t> </a:t>
            </a:r>
            <a:endParaRPr sz="1800" dirty="0">
              <a:solidFill>
                <a:srgbClr val="222222"/>
              </a:solidFill>
              <a:latin typeface="Calibri"/>
              <a:ea typeface="Calibri"/>
              <a:cs typeface="Calibri"/>
              <a:sym typeface="Calibri"/>
            </a:endParaRPr>
          </a:p>
          <a:p>
            <a:pPr marL="0" lvl="0" indent="0" algn="just" rtl="0">
              <a:lnSpc>
                <a:spcPct val="115000"/>
              </a:lnSpc>
              <a:spcBef>
                <a:spcPts val="0"/>
              </a:spcBef>
              <a:spcAft>
                <a:spcPts val="0"/>
              </a:spcAft>
              <a:buSzPts val="1100"/>
              <a:buNone/>
            </a:pPr>
            <a:r>
              <a:rPr lang="en-US" dirty="0" err="1">
                <a:ea typeface="Arial"/>
                <a:cs typeface="Arial"/>
                <a:sym typeface="Arial"/>
              </a:rPr>
              <a:t>Intervient</a:t>
            </a:r>
            <a:r>
              <a:rPr lang="en-US" dirty="0">
                <a:ea typeface="Arial"/>
                <a:cs typeface="Arial"/>
                <a:sym typeface="Arial"/>
              </a:rPr>
              <a:t> </a:t>
            </a:r>
            <a:r>
              <a:rPr lang="en-US" dirty="0" err="1">
                <a:ea typeface="Arial"/>
                <a:cs typeface="Arial"/>
                <a:sym typeface="Arial"/>
              </a:rPr>
              <a:t>lorsque</a:t>
            </a:r>
            <a:r>
              <a:rPr lang="en-US" dirty="0">
                <a:ea typeface="Arial"/>
                <a:cs typeface="Arial"/>
                <a:sym typeface="Arial"/>
              </a:rPr>
              <a:t> </a:t>
            </a:r>
            <a:r>
              <a:rPr lang="en-US" dirty="0" err="1">
                <a:ea typeface="Arial"/>
                <a:cs typeface="Arial"/>
                <a:sym typeface="Arial"/>
              </a:rPr>
              <a:t>l’aide</a:t>
            </a:r>
            <a:r>
              <a:rPr lang="en-US" dirty="0">
                <a:ea typeface="Arial"/>
                <a:cs typeface="Arial"/>
                <a:sym typeface="Arial"/>
              </a:rPr>
              <a:t> </a:t>
            </a:r>
            <a:r>
              <a:rPr lang="en-US" dirty="0" err="1">
                <a:ea typeface="Arial"/>
                <a:cs typeface="Arial"/>
                <a:sym typeface="Arial"/>
              </a:rPr>
              <a:t>juridique</a:t>
            </a:r>
            <a:r>
              <a:rPr lang="en-US" dirty="0">
                <a:ea typeface="Arial"/>
                <a:cs typeface="Arial"/>
                <a:sym typeface="Arial"/>
              </a:rPr>
              <a:t> </a:t>
            </a:r>
            <a:r>
              <a:rPr lang="en-US" dirty="0" err="1">
                <a:ea typeface="Arial"/>
                <a:cs typeface="Arial"/>
                <a:sym typeface="Arial"/>
              </a:rPr>
              <a:t>gratuite</a:t>
            </a:r>
            <a:r>
              <a:rPr lang="en-US" dirty="0">
                <a:ea typeface="Arial"/>
                <a:cs typeface="Arial"/>
                <a:sym typeface="Arial"/>
              </a:rPr>
              <a:t> </a:t>
            </a:r>
            <a:r>
              <a:rPr lang="en-US" dirty="0" err="1">
                <a:ea typeface="Arial"/>
                <a:cs typeface="Arial"/>
                <a:sym typeface="Arial"/>
              </a:rPr>
              <a:t>n’est</a:t>
            </a:r>
            <a:r>
              <a:rPr lang="en-US" dirty="0">
                <a:ea typeface="Arial"/>
                <a:cs typeface="Arial"/>
                <a:sym typeface="Arial"/>
              </a:rPr>
              <a:t> pas </a:t>
            </a:r>
            <a:r>
              <a:rPr lang="en-US" dirty="0" err="1">
                <a:ea typeface="Arial"/>
                <a:cs typeface="Arial"/>
                <a:sym typeface="Arial"/>
              </a:rPr>
              <a:t>fournie</a:t>
            </a:r>
            <a:r>
              <a:rPr lang="en-US" dirty="0">
                <a:ea typeface="Arial"/>
                <a:cs typeface="Arial"/>
                <a:sym typeface="Arial"/>
              </a:rPr>
              <a:t> </a:t>
            </a:r>
            <a:r>
              <a:rPr lang="en-US" dirty="0" err="1">
                <a:ea typeface="Arial"/>
                <a:cs typeface="Arial"/>
                <a:sym typeface="Arial"/>
              </a:rPr>
              <a:t>ou</a:t>
            </a:r>
            <a:r>
              <a:rPr lang="en-US" dirty="0">
                <a:ea typeface="Arial"/>
                <a:cs typeface="Arial"/>
                <a:sym typeface="Arial"/>
              </a:rPr>
              <a:t> </a:t>
            </a:r>
            <a:r>
              <a:rPr lang="en-US" dirty="0" err="1">
                <a:ea typeface="Arial"/>
                <a:cs typeface="Arial"/>
                <a:sym typeface="Arial"/>
              </a:rPr>
              <a:t>n’est</a:t>
            </a:r>
            <a:r>
              <a:rPr lang="en-US" dirty="0">
                <a:ea typeface="Arial"/>
                <a:cs typeface="Arial"/>
                <a:sym typeface="Arial"/>
              </a:rPr>
              <a:t> pas effective </a:t>
            </a:r>
          </a:p>
          <a:p>
            <a:pPr marL="0" lvl="0" indent="0" algn="l" rtl="0">
              <a:lnSpc>
                <a:spcPct val="115000"/>
              </a:lnSpc>
              <a:spcBef>
                <a:spcPts val="0"/>
              </a:spcBef>
              <a:spcAft>
                <a:spcPts val="0"/>
              </a:spcAft>
              <a:buSzPts val="1100"/>
              <a:buNone/>
            </a:pPr>
            <a:endParaRPr sz="1800" dirty="0">
              <a:ea typeface="Calibri"/>
              <a:cs typeface="Calibri"/>
              <a:sym typeface="Calibri"/>
            </a:endParaRPr>
          </a:p>
          <a:p>
            <a:pPr marL="0" lvl="0" indent="0" algn="l" rtl="0">
              <a:lnSpc>
                <a:spcPct val="115000"/>
              </a:lnSpc>
              <a:spcBef>
                <a:spcPts val="0"/>
              </a:spcBef>
              <a:spcAft>
                <a:spcPts val="0"/>
              </a:spcAft>
              <a:buSzPts val="1100"/>
              <a:buNone/>
            </a:pPr>
            <a:r>
              <a:rPr lang="en-US" sz="1800" b="1" dirty="0">
                <a:solidFill>
                  <a:srgbClr val="222222"/>
                </a:solidFill>
                <a:latin typeface="Calibri"/>
                <a:ea typeface="Calibri"/>
                <a:cs typeface="Calibri"/>
                <a:sym typeface="Calibri"/>
              </a:rPr>
              <a:t>Legal Aid v. Pro Bono</a:t>
            </a:r>
            <a:endParaRPr sz="1800" b="1" dirty="0">
              <a:solidFill>
                <a:srgbClr val="222222"/>
              </a:solidFill>
              <a:latin typeface="Calibri"/>
              <a:ea typeface="Calibri"/>
              <a:cs typeface="Calibri"/>
              <a:sym typeface="Calibri"/>
            </a:endParaRPr>
          </a:p>
          <a:p>
            <a:pPr marL="0" lvl="0" indent="0" algn="just" rtl="0">
              <a:lnSpc>
                <a:spcPct val="115000"/>
              </a:lnSpc>
              <a:spcBef>
                <a:spcPts val="0"/>
              </a:spcBef>
              <a:spcAft>
                <a:spcPts val="0"/>
              </a:spcAft>
              <a:buSzPts val="1100"/>
              <a:buNone/>
            </a:pPr>
            <a:r>
              <a:rPr lang="en-US" sz="1800" dirty="0">
                <a:solidFill>
                  <a:srgbClr val="222222"/>
                </a:solidFill>
                <a:latin typeface="Calibri"/>
                <a:ea typeface="Calibri"/>
                <a:cs typeface="Calibri"/>
                <a:sym typeface="Calibri"/>
              </a:rPr>
              <a:t>Pro bono </a:t>
            </a:r>
            <a:r>
              <a:rPr lang="en-US" dirty="0" err="1">
                <a:ea typeface="Arial"/>
                <a:cs typeface="Arial"/>
                <a:sym typeface="Arial"/>
              </a:rPr>
              <a:t>couvre</a:t>
            </a:r>
            <a:r>
              <a:rPr lang="en-US" dirty="0">
                <a:ea typeface="Arial"/>
                <a:cs typeface="Arial"/>
                <a:sym typeface="Arial"/>
              </a:rPr>
              <a:t> </a:t>
            </a:r>
            <a:r>
              <a:rPr lang="en-US" dirty="0" err="1">
                <a:ea typeface="Arial"/>
                <a:cs typeface="Arial"/>
                <a:sym typeface="Arial"/>
              </a:rPr>
              <a:t>une</a:t>
            </a:r>
            <a:r>
              <a:rPr lang="en-US" dirty="0">
                <a:ea typeface="Arial"/>
                <a:cs typeface="Arial"/>
                <a:sym typeface="Arial"/>
              </a:rPr>
              <a:t> assistance que </a:t>
            </a:r>
            <a:r>
              <a:rPr lang="en-US" dirty="0" err="1">
                <a:ea typeface="Arial"/>
                <a:cs typeface="Arial"/>
                <a:sym typeface="Arial"/>
              </a:rPr>
              <a:t>l’aide</a:t>
            </a:r>
            <a:r>
              <a:rPr lang="en-US" dirty="0">
                <a:ea typeface="Arial"/>
                <a:cs typeface="Arial"/>
                <a:sym typeface="Arial"/>
              </a:rPr>
              <a:t> </a:t>
            </a:r>
            <a:r>
              <a:rPr lang="en-US" dirty="0" err="1">
                <a:ea typeface="Arial"/>
                <a:cs typeface="Arial"/>
                <a:sym typeface="Arial"/>
              </a:rPr>
              <a:t>juridique</a:t>
            </a:r>
            <a:r>
              <a:rPr lang="en-US" dirty="0">
                <a:ea typeface="Arial"/>
                <a:cs typeface="Arial"/>
                <a:sym typeface="Arial"/>
              </a:rPr>
              <a:t> </a:t>
            </a:r>
            <a:r>
              <a:rPr lang="en-US" dirty="0" err="1">
                <a:ea typeface="Arial"/>
                <a:cs typeface="Arial"/>
                <a:sym typeface="Arial"/>
              </a:rPr>
              <a:t>gratuite</a:t>
            </a:r>
            <a:r>
              <a:rPr lang="en-US" dirty="0">
                <a:ea typeface="Arial"/>
                <a:cs typeface="Arial"/>
                <a:sym typeface="Arial"/>
              </a:rPr>
              <a:t> ne </a:t>
            </a:r>
            <a:r>
              <a:rPr lang="en-US" dirty="0" err="1">
                <a:ea typeface="Arial"/>
                <a:cs typeface="Arial"/>
                <a:sym typeface="Arial"/>
              </a:rPr>
              <a:t>fournit</a:t>
            </a:r>
            <a:r>
              <a:rPr lang="en-US" dirty="0">
                <a:ea typeface="Arial"/>
                <a:cs typeface="Arial"/>
                <a:sym typeface="Arial"/>
              </a:rPr>
              <a:t> pas (</a:t>
            </a:r>
            <a:r>
              <a:rPr lang="en-US" dirty="0" err="1">
                <a:ea typeface="Arial"/>
                <a:cs typeface="Arial"/>
                <a:sym typeface="Arial"/>
              </a:rPr>
              <a:t>comme</a:t>
            </a:r>
            <a:r>
              <a:rPr lang="en-US" dirty="0">
                <a:ea typeface="Arial"/>
                <a:cs typeface="Arial"/>
                <a:sym typeface="Arial"/>
              </a:rPr>
              <a:t> la formation à la recherche </a:t>
            </a:r>
            <a:r>
              <a:rPr lang="en-US" dirty="0" err="1">
                <a:ea typeface="Arial"/>
                <a:cs typeface="Arial"/>
                <a:sym typeface="Arial"/>
              </a:rPr>
              <a:t>juridique</a:t>
            </a:r>
            <a:r>
              <a:rPr lang="en-US" dirty="0">
                <a:ea typeface="Arial"/>
                <a:cs typeface="Arial"/>
                <a:sym typeface="Arial"/>
              </a:rPr>
              <a:t>, </a:t>
            </a:r>
            <a:r>
              <a:rPr lang="en-US" dirty="0" err="1">
                <a:ea typeface="Arial"/>
                <a:cs typeface="Arial"/>
                <a:sym typeface="Arial"/>
              </a:rPr>
              <a:t>l’assistance</a:t>
            </a:r>
            <a:r>
              <a:rPr lang="en-US" dirty="0">
                <a:ea typeface="Arial"/>
                <a:cs typeface="Arial"/>
                <a:sym typeface="Arial"/>
              </a:rPr>
              <a:t> aux </a:t>
            </a:r>
            <a:r>
              <a:rPr lang="en-US" dirty="0" err="1">
                <a:ea typeface="Arial"/>
                <a:cs typeface="Arial"/>
                <a:sym typeface="Arial"/>
              </a:rPr>
              <a:t>organisations</a:t>
            </a:r>
            <a:r>
              <a:rPr lang="en-US" dirty="0">
                <a:ea typeface="Arial"/>
                <a:cs typeface="Arial"/>
                <a:sym typeface="Arial"/>
              </a:rPr>
              <a:t> et aux </a:t>
            </a:r>
            <a:r>
              <a:rPr lang="en-US" dirty="0" err="1">
                <a:ea typeface="Arial"/>
                <a:cs typeface="Arial"/>
                <a:sym typeface="Arial"/>
              </a:rPr>
              <a:t>particuliers</a:t>
            </a:r>
            <a:r>
              <a:rPr lang="en-US" sz="1800" dirty="0">
                <a:ea typeface="Calibri"/>
                <a:cs typeface="Calibri"/>
                <a:sym typeface="Calibri"/>
              </a:rPr>
              <a:t>)</a:t>
            </a:r>
            <a:endParaRPr sz="1800" dirty="0">
              <a:ea typeface="Calibri"/>
              <a:cs typeface="Calibri"/>
              <a:sym typeface="Calibri"/>
            </a:endParaRPr>
          </a:p>
          <a:p>
            <a:pPr marL="0" lvl="0" indent="0" algn="l" rtl="0">
              <a:lnSpc>
                <a:spcPct val="115000"/>
              </a:lnSpc>
              <a:spcBef>
                <a:spcPts val="0"/>
              </a:spcBef>
              <a:spcAft>
                <a:spcPts val="0"/>
              </a:spcAft>
              <a:buSzPts val="1100"/>
              <a:buNone/>
            </a:pPr>
            <a:endParaRPr sz="1800" dirty="0">
              <a:solidFill>
                <a:srgbClr val="222222"/>
              </a:solidFill>
              <a:latin typeface="Calibri"/>
              <a:ea typeface="Calibri"/>
              <a:cs typeface="Calibri"/>
              <a:sym typeface="Calibri"/>
            </a:endParaRPr>
          </a:p>
          <a:p>
            <a:pPr marL="0" lvl="0" indent="0" algn="just" rtl="0">
              <a:lnSpc>
                <a:spcPct val="115000"/>
              </a:lnSpc>
              <a:spcBef>
                <a:spcPts val="0"/>
              </a:spcBef>
              <a:spcAft>
                <a:spcPts val="0"/>
              </a:spcAft>
              <a:buSzPts val="1100"/>
              <a:buNone/>
            </a:pPr>
            <a:r>
              <a:rPr lang="en-US" sz="2000" b="1" i="1" dirty="0">
                <a:solidFill>
                  <a:srgbClr val="222222"/>
                </a:solidFill>
                <a:latin typeface="Arial"/>
                <a:ea typeface="Arial"/>
                <a:cs typeface="Arial"/>
                <a:sym typeface="Arial"/>
              </a:rPr>
              <a:t>Le pro bono comble les lacunes de </a:t>
            </a:r>
            <a:r>
              <a:rPr lang="en-US" sz="2000" b="1" i="1" dirty="0" err="1">
                <a:solidFill>
                  <a:srgbClr val="222222"/>
                </a:solidFill>
                <a:latin typeface="Arial"/>
                <a:ea typeface="Arial"/>
                <a:cs typeface="Arial"/>
                <a:sym typeface="Arial"/>
              </a:rPr>
              <a:t>l’aide</a:t>
            </a:r>
            <a:r>
              <a:rPr lang="en-US" sz="2000" b="1" i="1" dirty="0">
                <a:solidFill>
                  <a:srgbClr val="222222"/>
                </a:solidFill>
                <a:latin typeface="Arial"/>
                <a:ea typeface="Arial"/>
                <a:cs typeface="Arial"/>
                <a:sym typeface="Arial"/>
              </a:rPr>
              <a:t> </a:t>
            </a:r>
            <a:r>
              <a:rPr lang="en-US" sz="2000" b="1" i="1" dirty="0" err="1">
                <a:solidFill>
                  <a:srgbClr val="222222"/>
                </a:solidFill>
                <a:latin typeface="Arial"/>
                <a:ea typeface="Arial"/>
                <a:cs typeface="Arial"/>
                <a:sym typeface="Arial"/>
              </a:rPr>
              <a:t>juridique</a:t>
            </a:r>
            <a:r>
              <a:rPr lang="en-US" sz="2000" b="1" i="1" dirty="0">
                <a:solidFill>
                  <a:srgbClr val="222222"/>
                </a:solidFill>
                <a:latin typeface="Arial"/>
                <a:ea typeface="Arial"/>
                <a:cs typeface="Arial"/>
                <a:sym typeface="Arial"/>
              </a:rPr>
              <a:t>.</a:t>
            </a:r>
            <a:endParaRPr sz="2000" b="1" i="1" dirty="0">
              <a:solidFill>
                <a:schemeClr val="dk1"/>
              </a:solidFill>
              <a:latin typeface="Calibri"/>
              <a:ea typeface="Calibri"/>
              <a:cs typeface="Calibri"/>
              <a:sym typeface="Calibri"/>
            </a:endParaRPr>
          </a:p>
        </p:txBody>
      </p:sp>
      <p:pic>
        <p:nvPicPr>
          <p:cNvPr id="11" name="Google Shape;647;g129fb16c02f_0_11">
            <a:extLst>
              <a:ext uri="{FF2B5EF4-FFF2-40B4-BE49-F238E27FC236}">
                <a16:creationId xmlns:a16="http://schemas.microsoft.com/office/drawing/2014/main" id="{E59DAE9F-2493-0272-DE11-CB027DBAB07F}"/>
              </a:ext>
            </a:extLst>
          </p:cNvPr>
          <p:cNvPicPr preferRelativeResize="0"/>
          <p:nvPr/>
        </p:nvPicPr>
        <p:blipFill>
          <a:blip r:embed="rId4">
            <a:alphaModFix/>
          </a:blip>
          <a:stretch>
            <a:fillRect/>
          </a:stretch>
        </p:blipFill>
        <p:spPr>
          <a:xfrm>
            <a:off x="2425425" y="2886048"/>
            <a:ext cx="3326125" cy="1963200"/>
          </a:xfrm>
          <a:prstGeom prst="rect">
            <a:avLst/>
          </a:prstGeom>
          <a:noFill/>
          <a:ln>
            <a:noFill/>
          </a:ln>
        </p:spPr>
      </p:pic>
      <p:pic>
        <p:nvPicPr>
          <p:cNvPr id="3" name="Image 2" descr="Une image contenant texte&#10;&#10;Description générée automatiquement">
            <a:extLst>
              <a:ext uri="{FF2B5EF4-FFF2-40B4-BE49-F238E27FC236}">
                <a16:creationId xmlns:a16="http://schemas.microsoft.com/office/drawing/2014/main" id="{D9C0D01E-562E-7C1A-6A1A-364800E4EB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1387809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pic>
        <p:nvPicPr>
          <p:cNvPr id="9" name="Google Shape;657;g129fb16c02f_0_22">
            <a:extLst>
              <a:ext uri="{FF2B5EF4-FFF2-40B4-BE49-F238E27FC236}">
                <a16:creationId xmlns:a16="http://schemas.microsoft.com/office/drawing/2014/main" id="{54017EE7-3C01-B5B7-E9A2-7A1D7B3279F9}"/>
              </a:ext>
            </a:extLst>
          </p:cNvPr>
          <p:cNvPicPr preferRelativeResize="0"/>
          <p:nvPr/>
        </p:nvPicPr>
        <p:blipFill>
          <a:blip r:embed="rId4">
            <a:alphaModFix/>
          </a:blip>
          <a:stretch>
            <a:fillRect/>
          </a:stretch>
        </p:blipFill>
        <p:spPr>
          <a:xfrm>
            <a:off x="6132938" y="2100925"/>
            <a:ext cx="2365600" cy="1490975"/>
          </a:xfrm>
          <a:prstGeom prst="rect">
            <a:avLst/>
          </a:prstGeom>
          <a:noFill/>
          <a:ln>
            <a:noFill/>
          </a:ln>
        </p:spPr>
      </p:pic>
      <p:pic>
        <p:nvPicPr>
          <p:cNvPr id="10" name="Google Shape;658;g129fb16c02f_0_22">
            <a:extLst>
              <a:ext uri="{FF2B5EF4-FFF2-40B4-BE49-F238E27FC236}">
                <a16:creationId xmlns:a16="http://schemas.microsoft.com/office/drawing/2014/main" id="{C6FD8C3D-E317-2A27-08D7-79207CE90AA5}"/>
              </a:ext>
            </a:extLst>
          </p:cNvPr>
          <p:cNvPicPr preferRelativeResize="0"/>
          <p:nvPr/>
        </p:nvPicPr>
        <p:blipFill>
          <a:blip r:embed="rId5">
            <a:alphaModFix/>
          </a:blip>
          <a:stretch>
            <a:fillRect/>
          </a:stretch>
        </p:blipFill>
        <p:spPr>
          <a:xfrm>
            <a:off x="3487225" y="1534451"/>
            <a:ext cx="987100" cy="1075600"/>
          </a:xfrm>
          <a:prstGeom prst="rect">
            <a:avLst/>
          </a:prstGeom>
          <a:noFill/>
          <a:ln>
            <a:noFill/>
          </a:ln>
        </p:spPr>
      </p:pic>
      <p:sp>
        <p:nvSpPr>
          <p:cNvPr id="12" name="Google Shape;659;g129fb16c02f_0_22">
            <a:extLst>
              <a:ext uri="{FF2B5EF4-FFF2-40B4-BE49-F238E27FC236}">
                <a16:creationId xmlns:a16="http://schemas.microsoft.com/office/drawing/2014/main" id="{24D50519-9108-16CA-8665-6A09DB17FBB1}"/>
              </a:ext>
            </a:extLst>
          </p:cNvPr>
          <p:cNvSpPr txBox="1"/>
          <p:nvPr/>
        </p:nvSpPr>
        <p:spPr>
          <a:xfrm>
            <a:off x="2960914" y="2704475"/>
            <a:ext cx="1654436"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err="1">
                <a:latin typeface="Calibri"/>
                <a:ea typeface="Calibri"/>
                <a:cs typeface="Calibri"/>
                <a:sym typeface="Calibri"/>
              </a:rPr>
              <a:t>Rédaction</a:t>
            </a:r>
            <a:r>
              <a:rPr lang="en-US" sz="1600" dirty="0">
                <a:latin typeface="Calibri"/>
                <a:ea typeface="Calibri"/>
                <a:cs typeface="Calibri"/>
                <a:sym typeface="Calibri"/>
              </a:rPr>
              <a:t> </a:t>
            </a:r>
            <a:r>
              <a:rPr lang="en-US" sz="1600" dirty="0" err="1">
                <a:latin typeface="Calibri"/>
                <a:ea typeface="Calibri"/>
                <a:cs typeface="Calibri"/>
                <a:sym typeface="Calibri"/>
              </a:rPr>
              <a:t>d’actes</a:t>
            </a:r>
            <a:r>
              <a:rPr lang="en-US" sz="1600" dirty="0">
                <a:latin typeface="Calibri"/>
                <a:ea typeface="Calibri"/>
                <a:cs typeface="Calibri"/>
                <a:sym typeface="Calibri"/>
              </a:rPr>
              <a:t> </a:t>
            </a:r>
            <a:r>
              <a:rPr lang="en-US" sz="1600" dirty="0" err="1">
                <a:latin typeface="Calibri"/>
                <a:ea typeface="Calibri"/>
                <a:cs typeface="Calibri"/>
                <a:sym typeface="Calibri"/>
              </a:rPr>
              <a:t>juridiques</a:t>
            </a:r>
            <a:endParaRPr sz="1600" dirty="0">
              <a:latin typeface="Calibri"/>
              <a:ea typeface="Calibri"/>
              <a:cs typeface="Calibri"/>
              <a:sym typeface="Calibri"/>
            </a:endParaRPr>
          </a:p>
        </p:txBody>
      </p:sp>
      <p:pic>
        <p:nvPicPr>
          <p:cNvPr id="13" name="Google Shape;660;g129fb16c02f_0_22">
            <a:extLst>
              <a:ext uri="{FF2B5EF4-FFF2-40B4-BE49-F238E27FC236}">
                <a16:creationId xmlns:a16="http://schemas.microsoft.com/office/drawing/2014/main" id="{6873C36B-9427-BE48-F2CC-61A8E401705C}"/>
              </a:ext>
            </a:extLst>
          </p:cNvPr>
          <p:cNvPicPr preferRelativeResize="0"/>
          <p:nvPr/>
        </p:nvPicPr>
        <p:blipFill>
          <a:blip r:embed="rId6">
            <a:alphaModFix/>
          </a:blip>
          <a:stretch>
            <a:fillRect/>
          </a:stretch>
        </p:blipFill>
        <p:spPr>
          <a:xfrm>
            <a:off x="3537450" y="3736575"/>
            <a:ext cx="1077900" cy="993200"/>
          </a:xfrm>
          <a:prstGeom prst="rect">
            <a:avLst/>
          </a:prstGeom>
          <a:noFill/>
          <a:ln>
            <a:noFill/>
          </a:ln>
        </p:spPr>
      </p:pic>
      <p:sp>
        <p:nvSpPr>
          <p:cNvPr id="14" name="Google Shape;661;g129fb16c02f_0_22">
            <a:extLst>
              <a:ext uri="{FF2B5EF4-FFF2-40B4-BE49-F238E27FC236}">
                <a16:creationId xmlns:a16="http://schemas.microsoft.com/office/drawing/2014/main" id="{ADAD0728-9265-CDCD-0A01-CADBB7D3117A}"/>
              </a:ext>
            </a:extLst>
          </p:cNvPr>
          <p:cNvSpPr txBox="1"/>
          <p:nvPr/>
        </p:nvSpPr>
        <p:spPr>
          <a:xfrm>
            <a:off x="3487225" y="4796875"/>
            <a:ext cx="150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Calibri"/>
                <a:ea typeface="Calibri"/>
                <a:cs typeface="Calibri"/>
                <a:sym typeface="Calibri"/>
              </a:rPr>
              <a:t>Formation</a:t>
            </a:r>
            <a:endParaRPr sz="1600" dirty="0">
              <a:latin typeface="Calibri"/>
              <a:ea typeface="Calibri"/>
              <a:cs typeface="Calibri"/>
              <a:sym typeface="Calibri"/>
            </a:endParaRPr>
          </a:p>
        </p:txBody>
      </p:sp>
      <p:pic>
        <p:nvPicPr>
          <p:cNvPr id="15" name="Google Shape;662;g129fb16c02f_0_22">
            <a:extLst>
              <a:ext uri="{FF2B5EF4-FFF2-40B4-BE49-F238E27FC236}">
                <a16:creationId xmlns:a16="http://schemas.microsoft.com/office/drawing/2014/main" id="{25A9AE58-DED5-7A8E-02AD-6387FFE8A2BA}"/>
              </a:ext>
            </a:extLst>
          </p:cNvPr>
          <p:cNvPicPr preferRelativeResize="0"/>
          <p:nvPr/>
        </p:nvPicPr>
        <p:blipFill>
          <a:blip r:embed="rId7">
            <a:alphaModFix/>
          </a:blip>
          <a:stretch>
            <a:fillRect/>
          </a:stretch>
        </p:blipFill>
        <p:spPr>
          <a:xfrm>
            <a:off x="6776787" y="4274742"/>
            <a:ext cx="1077900" cy="1010060"/>
          </a:xfrm>
          <a:prstGeom prst="rect">
            <a:avLst/>
          </a:prstGeom>
          <a:noFill/>
          <a:ln>
            <a:noFill/>
          </a:ln>
        </p:spPr>
      </p:pic>
      <p:sp>
        <p:nvSpPr>
          <p:cNvPr id="16" name="Google Shape;663;g129fb16c02f_0_22">
            <a:extLst>
              <a:ext uri="{FF2B5EF4-FFF2-40B4-BE49-F238E27FC236}">
                <a16:creationId xmlns:a16="http://schemas.microsoft.com/office/drawing/2014/main" id="{FC178A6D-C7F4-689E-54E7-B537C51FE3A8}"/>
              </a:ext>
            </a:extLst>
          </p:cNvPr>
          <p:cNvSpPr txBox="1"/>
          <p:nvPr/>
        </p:nvSpPr>
        <p:spPr>
          <a:xfrm>
            <a:off x="6458858" y="5284800"/>
            <a:ext cx="160838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Calibri"/>
                <a:ea typeface="Calibri"/>
                <a:cs typeface="Calibri"/>
                <a:sym typeface="Calibri"/>
              </a:rPr>
              <a:t>Conseil </a:t>
            </a:r>
            <a:r>
              <a:rPr lang="en-US" sz="1600" dirty="0" err="1">
                <a:latin typeface="Calibri"/>
                <a:ea typeface="Calibri"/>
                <a:cs typeface="Calibri"/>
                <a:sym typeface="Calibri"/>
              </a:rPr>
              <a:t>juridique</a:t>
            </a:r>
            <a:endParaRPr sz="1600" dirty="0">
              <a:latin typeface="Calibri"/>
              <a:ea typeface="Calibri"/>
              <a:cs typeface="Calibri"/>
              <a:sym typeface="Calibri"/>
            </a:endParaRPr>
          </a:p>
        </p:txBody>
      </p:sp>
      <p:pic>
        <p:nvPicPr>
          <p:cNvPr id="17" name="Google Shape;664;g129fb16c02f_0_22">
            <a:extLst>
              <a:ext uri="{FF2B5EF4-FFF2-40B4-BE49-F238E27FC236}">
                <a16:creationId xmlns:a16="http://schemas.microsoft.com/office/drawing/2014/main" id="{61A96CB2-F5CD-F5D9-6C91-180F59FA9414}"/>
              </a:ext>
            </a:extLst>
          </p:cNvPr>
          <p:cNvPicPr preferRelativeResize="0"/>
          <p:nvPr/>
        </p:nvPicPr>
        <p:blipFill>
          <a:blip r:embed="rId8">
            <a:alphaModFix/>
          </a:blip>
          <a:stretch>
            <a:fillRect/>
          </a:stretch>
        </p:blipFill>
        <p:spPr>
          <a:xfrm>
            <a:off x="9585237" y="3720975"/>
            <a:ext cx="1337900" cy="906950"/>
          </a:xfrm>
          <a:prstGeom prst="rect">
            <a:avLst/>
          </a:prstGeom>
          <a:noFill/>
          <a:ln>
            <a:noFill/>
          </a:ln>
        </p:spPr>
      </p:pic>
      <p:sp>
        <p:nvSpPr>
          <p:cNvPr id="18" name="Google Shape;665;g129fb16c02f_0_22">
            <a:extLst>
              <a:ext uri="{FF2B5EF4-FFF2-40B4-BE49-F238E27FC236}">
                <a16:creationId xmlns:a16="http://schemas.microsoft.com/office/drawing/2014/main" id="{AA489D3B-3B67-EE5A-7BAF-2A202518D24B}"/>
              </a:ext>
            </a:extLst>
          </p:cNvPr>
          <p:cNvSpPr txBox="1"/>
          <p:nvPr/>
        </p:nvSpPr>
        <p:spPr>
          <a:xfrm>
            <a:off x="9410550" y="4796875"/>
            <a:ext cx="13380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Calibri"/>
                <a:ea typeface="Calibri"/>
                <a:cs typeface="Calibri"/>
                <a:sym typeface="Calibri"/>
              </a:rPr>
              <a:t>Recherche et </a:t>
            </a:r>
            <a:r>
              <a:rPr lang="en-US" sz="1600" dirty="0" err="1">
                <a:latin typeface="Calibri"/>
                <a:ea typeface="Calibri"/>
                <a:cs typeface="Calibri"/>
                <a:sym typeface="Calibri"/>
              </a:rPr>
              <a:t>analyse</a:t>
            </a:r>
            <a:endParaRPr sz="1600" dirty="0">
              <a:latin typeface="Calibri"/>
              <a:ea typeface="Calibri"/>
              <a:cs typeface="Calibri"/>
              <a:sym typeface="Calibri"/>
            </a:endParaRPr>
          </a:p>
        </p:txBody>
      </p:sp>
      <p:pic>
        <p:nvPicPr>
          <p:cNvPr id="19" name="Google Shape;666;g129fb16c02f_0_22">
            <a:extLst>
              <a:ext uri="{FF2B5EF4-FFF2-40B4-BE49-F238E27FC236}">
                <a16:creationId xmlns:a16="http://schemas.microsoft.com/office/drawing/2014/main" id="{D97FB936-201F-BDD9-AB60-4DBFB7A6BB42}"/>
              </a:ext>
            </a:extLst>
          </p:cNvPr>
          <p:cNvPicPr preferRelativeResize="0"/>
          <p:nvPr/>
        </p:nvPicPr>
        <p:blipFill>
          <a:blip r:embed="rId9">
            <a:alphaModFix/>
          </a:blip>
          <a:stretch>
            <a:fillRect/>
          </a:stretch>
        </p:blipFill>
        <p:spPr>
          <a:xfrm>
            <a:off x="10016132" y="1733700"/>
            <a:ext cx="1147168" cy="677100"/>
          </a:xfrm>
          <a:prstGeom prst="rect">
            <a:avLst/>
          </a:prstGeom>
          <a:noFill/>
          <a:ln>
            <a:noFill/>
          </a:ln>
        </p:spPr>
      </p:pic>
      <p:sp>
        <p:nvSpPr>
          <p:cNvPr id="20" name="Google Shape;667;g129fb16c02f_0_22">
            <a:extLst>
              <a:ext uri="{FF2B5EF4-FFF2-40B4-BE49-F238E27FC236}">
                <a16:creationId xmlns:a16="http://schemas.microsoft.com/office/drawing/2014/main" id="{56A1C3FB-176C-CB8B-A99A-96FA4DE15390}"/>
              </a:ext>
            </a:extLst>
          </p:cNvPr>
          <p:cNvSpPr txBox="1"/>
          <p:nvPr/>
        </p:nvSpPr>
        <p:spPr>
          <a:xfrm>
            <a:off x="9920727" y="2581475"/>
            <a:ext cx="15030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err="1">
                <a:latin typeface="Calibri"/>
                <a:ea typeface="Calibri"/>
                <a:cs typeface="Calibri"/>
                <a:sym typeface="Calibri"/>
              </a:rPr>
              <a:t>Plaidoirie</a:t>
            </a:r>
            <a:endParaRPr sz="1600" dirty="0">
              <a:latin typeface="Calibri"/>
              <a:ea typeface="Calibri"/>
              <a:cs typeface="Calibri"/>
              <a:sym typeface="Calibri"/>
            </a:endParaRPr>
          </a:p>
        </p:txBody>
      </p:sp>
      <p:cxnSp>
        <p:nvCxnSpPr>
          <p:cNvPr id="21" name="Google Shape;668;g129fb16c02f_0_22">
            <a:extLst>
              <a:ext uri="{FF2B5EF4-FFF2-40B4-BE49-F238E27FC236}">
                <a16:creationId xmlns:a16="http://schemas.microsoft.com/office/drawing/2014/main" id="{5C5CB116-A09E-0082-2678-59E7188D6B23}"/>
              </a:ext>
            </a:extLst>
          </p:cNvPr>
          <p:cNvCxnSpPr/>
          <p:nvPr/>
        </p:nvCxnSpPr>
        <p:spPr>
          <a:xfrm rot="10800000">
            <a:off x="4830225" y="2530125"/>
            <a:ext cx="1113900" cy="33540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669;g129fb16c02f_0_22">
            <a:extLst>
              <a:ext uri="{FF2B5EF4-FFF2-40B4-BE49-F238E27FC236}">
                <a16:creationId xmlns:a16="http://schemas.microsoft.com/office/drawing/2014/main" id="{72E3DBD5-98DA-1044-8862-21A0842FB795}"/>
              </a:ext>
            </a:extLst>
          </p:cNvPr>
          <p:cNvCxnSpPr/>
          <p:nvPr/>
        </p:nvCxnSpPr>
        <p:spPr>
          <a:xfrm flipH="1">
            <a:off x="4990225" y="3736575"/>
            <a:ext cx="1078500" cy="40110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670;g129fb16c02f_0_22">
            <a:extLst>
              <a:ext uri="{FF2B5EF4-FFF2-40B4-BE49-F238E27FC236}">
                <a16:creationId xmlns:a16="http://schemas.microsoft.com/office/drawing/2014/main" id="{EE60CCA7-8B78-4A73-8D2F-1FB58B4153D5}"/>
              </a:ext>
            </a:extLst>
          </p:cNvPr>
          <p:cNvCxnSpPr/>
          <p:nvPr/>
        </p:nvCxnSpPr>
        <p:spPr>
          <a:xfrm flipH="1">
            <a:off x="8670375" y="2497275"/>
            <a:ext cx="1078500" cy="401100"/>
          </a:xfrm>
          <a:prstGeom prst="straightConnector1">
            <a:avLst/>
          </a:prstGeom>
          <a:noFill/>
          <a:ln w="9525" cap="flat" cmpd="sng">
            <a:solidFill>
              <a:schemeClr val="dk2"/>
            </a:solidFill>
            <a:prstDash val="solid"/>
            <a:round/>
            <a:headEnd type="none" w="med" len="med"/>
            <a:tailEnd type="none" w="med" len="med"/>
          </a:ln>
        </p:spPr>
      </p:cxnSp>
      <p:cxnSp>
        <p:nvCxnSpPr>
          <p:cNvPr id="24" name="Google Shape;671;g129fb16c02f_0_22">
            <a:extLst>
              <a:ext uri="{FF2B5EF4-FFF2-40B4-BE49-F238E27FC236}">
                <a16:creationId xmlns:a16="http://schemas.microsoft.com/office/drawing/2014/main" id="{A4676C9E-AD5A-FE75-737F-D0269F8E1EF6}"/>
              </a:ext>
            </a:extLst>
          </p:cNvPr>
          <p:cNvCxnSpPr/>
          <p:nvPr/>
        </p:nvCxnSpPr>
        <p:spPr>
          <a:xfrm rot="10800000">
            <a:off x="8418025" y="3736450"/>
            <a:ext cx="1015500" cy="444300"/>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672;g129fb16c02f_0_22">
            <a:extLst>
              <a:ext uri="{FF2B5EF4-FFF2-40B4-BE49-F238E27FC236}">
                <a16:creationId xmlns:a16="http://schemas.microsoft.com/office/drawing/2014/main" id="{D93C6364-3E7F-D6EF-80B5-0F05DE81083C}"/>
              </a:ext>
            </a:extLst>
          </p:cNvPr>
          <p:cNvCxnSpPr>
            <a:endCxn id="15" idx="0"/>
          </p:cNvCxnSpPr>
          <p:nvPr/>
        </p:nvCxnSpPr>
        <p:spPr>
          <a:xfrm>
            <a:off x="7315738" y="3720942"/>
            <a:ext cx="0" cy="553800"/>
          </a:xfrm>
          <a:prstGeom prst="straightConnector1">
            <a:avLst/>
          </a:prstGeom>
          <a:noFill/>
          <a:ln w="9525" cap="flat" cmpd="sng">
            <a:solidFill>
              <a:schemeClr val="dk2"/>
            </a:solidFill>
            <a:prstDash val="solid"/>
            <a:round/>
            <a:headEnd type="none" w="med" len="med"/>
            <a:tailEnd type="none" w="med" len="med"/>
          </a:ln>
        </p:spPr>
      </p:cxnSp>
      <p:sp>
        <p:nvSpPr>
          <p:cNvPr id="26" name="Google Shape;655;g129fb16c02f_0_22">
            <a:extLst>
              <a:ext uri="{FF2B5EF4-FFF2-40B4-BE49-F238E27FC236}">
                <a16:creationId xmlns:a16="http://schemas.microsoft.com/office/drawing/2014/main" id="{9B29AD37-79E0-07E8-33BF-80E2AD0D6686}"/>
              </a:ext>
            </a:extLst>
          </p:cNvPr>
          <p:cNvSpPr txBox="1"/>
          <p:nvPr/>
        </p:nvSpPr>
        <p:spPr>
          <a:xfrm>
            <a:off x="4671261" y="12"/>
            <a:ext cx="6787500" cy="12084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EC7F20"/>
              </a:buClr>
              <a:buSzPts val="3200"/>
              <a:buFont typeface="Calibri"/>
              <a:buNone/>
            </a:pPr>
            <a:r>
              <a:rPr lang="en-US" sz="3200" b="1" dirty="0" err="1">
                <a:solidFill>
                  <a:srgbClr val="EC7F20"/>
                </a:solidFill>
                <a:latin typeface="Calibri"/>
                <a:ea typeface="Calibri"/>
                <a:cs typeface="Calibri"/>
                <a:sym typeface="Calibri"/>
              </a:rPr>
              <a:t>Quel</a:t>
            </a:r>
            <a:r>
              <a:rPr lang="en-US" sz="3200" b="1" dirty="0">
                <a:solidFill>
                  <a:srgbClr val="EC7F20"/>
                </a:solidFill>
                <a:latin typeface="Calibri"/>
                <a:ea typeface="Calibri"/>
                <a:cs typeface="Calibri"/>
                <a:sym typeface="Calibri"/>
              </a:rPr>
              <a:t> type de pro bono?</a:t>
            </a:r>
            <a:endParaRPr sz="3200" b="1" dirty="0">
              <a:solidFill>
                <a:srgbClr val="EC7F20"/>
              </a:solidFill>
              <a:latin typeface="Calibri"/>
              <a:ea typeface="Calibri"/>
              <a:cs typeface="Calibri"/>
              <a:sym typeface="Calibri"/>
            </a:endParaRPr>
          </a:p>
        </p:txBody>
      </p:sp>
      <p:pic>
        <p:nvPicPr>
          <p:cNvPr id="8" name="Image 7" descr="Une image contenant texte&#10;&#10;Description générée automatiquement">
            <a:extLst>
              <a:ext uri="{FF2B5EF4-FFF2-40B4-BE49-F238E27FC236}">
                <a16:creationId xmlns:a16="http://schemas.microsoft.com/office/drawing/2014/main" id="{C4CD1D45-CEFA-5FCF-F64F-5BF0AC4F5A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2857308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5759FC79-A880-4F68-9DAF-8208F35749D7}"/>
              </a:ext>
            </a:extLst>
          </p:cNvPr>
          <p:cNvSpPr txBox="1">
            <a:spLocks/>
          </p:cNvSpPr>
          <p:nvPr/>
        </p:nvSpPr>
        <p:spPr>
          <a:xfrm>
            <a:off x="3198758" y="1245266"/>
            <a:ext cx="9144000" cy="11328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FF9933"/>
                </a:solidFill>
              </a:rPr>
              <a:t>Le </a:t>
            </a:r>
            <a:r>
              <a:rPr lang="en-US" sz="3600" dirty="0" err="1">
                <a:solidFill>
                  <a:srgbClr val="FF9933"/>
                </a:solidFill>
              </a:rPr>
              <a:t>rôle</a:t>
            </a:r>
            <a:r>
              <a:rPr lang="en-US" sz="3600" dirty="0">
                <a:solidFill>
                  <a:srgbClr val="FF9933"/>
                </a:solidFill>
              </a:rPr>
              <a:t> de </a:t>
            </a:r>
            <a:r>
              <a:rPr lang="en-US" sz="3600" dirty="0" err="1">
                <a:solidFill>
                  <a:srgbClr val="FF9933"/>
                </a:solidFill>
              </a:rPr>
              <a:t>l’avocat.e</a:t>
            </a:r>
            <a:r>
              <a:rPr lang="en-US" sz="3600" dirty="0">
                <a:solidFill>
                  <a:srgbClr val="FF9933"/>
                </a:solidFill>
              </a:rPr>
              <a:t> des </a:t>
            </a:r>
            <a:r>
              <a:rPr lang="en-US" sz="3600" dirty="0" err="1">
                <a:solidFill>
                  <a:srgbClr val="FF9933"/>
                </a:solidFill>
              </a:rPr>
              <a:t>mineur.e.s</a:t>
            </a:r>
            <a:r>
              <a:rPr lang="en-US" sz="3600" dirty="0">
                <a:solidFill>
                  <a:srgbClr val="FF9933"/>
                </a:solidFill>
              </a:rPr>
              <a:t> FQI – le.la </a:t>
            </a:r>
            <a:r>
              <a:rPr lang="en-US" sz="3600" dirty="0" err="1">
                <a:solidFill>
                  <a:srgbClr val="FF9933"/>
                </a:solidFill>
              </a:rPr>
              <a:t>porte</a:t>
            </a:r>
            <a:r>
              <a:rPr lang="en-US" sz="3600" dirty="0">
                <a:solidFill>
                  <a:srgbClr val="FF9933"/>
                </a:solidFill>
              </a:rPr>
              <a:t>-parole</a:t>
            </a:r>
            <a:endParaRPr lang="fr-BE" sz="3600" dirty="0">
              <a:solidFill>
                <a:srgbClr val="FF9933"/>
              </a:solidFill>
            </a:endParaRPr>
          </a:p>
        </p:txBody>
      </p:sp>
      <p:pic>
        <p:nvPicPr>
          <p:cNvPr id="10" name="Image 9"/>
          <p:cNvPicPr/>
          <p:nvPr/>
        </p:nvPicPr>
        <p:blipFill>
          <a:blip r:embed="rId4"/>
          <a:stretch>
            <a:fillRect/>
          </a:stretch>
        </p:blipFill>
        <p:spPr>
          <a:xfrm>
            <a:off x="2749472" y="2502202"/>
            <a:ext cx="1589606" cy="1332660"/>
          </a:xfrm>
          <a:prstGeom prst="rect">
            <a:avLst/>
          </a:prstGeom>
        </p:spPr>
      </p:pic>
      <p:sp>
        <p:nvSpPr>
          <p:cNvPr id="11" name="ZoneTexte 10">
            <a:extLst>
              <a:ext uri="{FF2B5EF4-FFF2-40B4-BE49-F238E27FC236}">
                <a16:creationId xmlns:a16="http://schemas.microsoft.com/office/drawing/2014/main" id="{31378776-A142-408E-9964-67E8A49530E5}"/>
              </a:ext>
            </a:extLst>
          </p:cNvPr>
          <p:cNvSpPr txBox="1"/>
          <p:nvPr/>
        </p:nvSpPr>
        <p:spPr>
          <a:xfrm>
            <a:off x="2880948" y="3958981"/>
            <a:ext cx="2574587" cy="369332"/>
          </a:xfrm>
          <a:prstGeom prst="rect">
            <a:avLst/>
          </a:prstGeom>
          <a:noFill/>
        </p:spPr>
        <p:txBody>
          <a:bodyPr wrap="square" rtlCol="0">
            <a:spAutoFit/>
          </a:bodyPr>
          <a:lstStyle/>
          <a:p>
            <a:r>
              <a:rPr lang="en-GB" dirty="0">
                <a:solidFill>
                  <a:prstClr val="black"/>
                </a:solidFill>
              </a:rPr>
              <a:t>INDIQUER LA DUREE</a:t>
            </a:r>
          </a:p>
        </p:txBody>
      </p:sp>
      <p:sp>
        <p:nvSpPr>
          <p:cNvPr id="2" name="ZoneTexte 1"/>
          <p:cNvSpPr txBox="1"/>
          <p:nvPr/>
        </p:nvSpPr>
        <p:spPr>
          <a:xfrm>
            <a:off x="5950085" y="2765265"/>
            <a:ext cx="5556822" cy="1754326"/>
          </a:xfrm>
          <a:prstGeom prst="rect">
            <a:avLst/>
          </a:prstGeom>
          <a:noFill/>
        </p:spPr>
        <p:txBody>
          <a:bodyPr wrap="square" rtlCol="0">
            <a:spAutoFit/>
          </a:bodyPr>
          <a:lstStyle/>
          <a:p>
            <a:pPr marL="571500" indent="-571500">
              <a:buAutoNum type="romanUcPeriod"/>
            </a:pPr>
            <a:r>
              <a:rPr lang="fr-BE" i="1" dirty="0"/>
              <a:t>Dans la peau d’</a:t>
            </a:r>
            <a:r>
              <a:rPr lang="fr-BE" i="1" dirty="0" err="1"/>
              <a:t>un.e</a:t>
            </a:r>
            <a:r>
              <a:rPr lang="fr-BE" i="1" dirty="0"/>
              <a:t> jeune </a:t>
            </a:r>
          </a:p>
          <a:p>
            <a:pPr marL="571500" indent="-571500">
              <a:buAutoNum type="romanUcPeriod"/>
            </a:pPr>
            <a:r>
              <a:rPr lang="fr-BE" i="1" dirty="0"/>
              <a:t>Ecoutons de qu’en disent des jeunes</a:t>
            </a:r>
          </a:p>
          <a:p>
            <a:pPr marL="571500" indent="-571500">
              <a:buAutoNum type="romanUcPeriod"/>
            </a:pPr>
            <a:r>
              <a:rPr lang="fr-BE" i="1" dirty="0"/>
              <a:t>Qu’en disent les autres </a:t>
            </a:r>
            <a:r>
              <a:rPr lang="fr-BE" i="1" dirty="0" err="1"/>
              <a:t>professionnel.le.s</a:t>
            </a:r>
            <a:r>
              <a:rPr lang="fr-BE" i="1" dirty="0"/>
              <a:t> ?</a:t>
            </a:r>
          </a:p>
          <a:p>
            <a:pPr marL="571500" indent="-571500">
              <a:buAutoNum type="romanUcPeriod"/>
            </a:pPr>
            <a:r>
              <a:rPr lang="fr-BE" i="1" dirty="0"/>
              <a:t>Que disent les standards européens et internationaux?</a:t>
            </a:r>
          </a:p>
          <a:p>
            <a:pPr marL="342900" indent="-342900">
              <a:buAutoNum type="arabicPeriod"/>
            </a:pPr>
            <a:endParaRPr lang="en-GB" dirty="0"/>
          </a:p>
        </p:txBody>
      </p:sp>
      <p:sp>
        <p:nvSpPr>
          <p:cNvPr id="12" name="ZoneTexte 11">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pic>
        <p:nvPicPr>
          <p:cNvPr id="3" name="Image 2" descr="Une image contenant texte&#10;&#10;Description générée automatiquement">
            <a:extLst>
              <a:ext uri="{FF2B5EF4-FFF2-40B4-BE49-F238E27FC236}">
                <a16:creationId xmlns:a16="http://schemas.microsoft.com/office/drawing/2014/main" id="{8124C663-BF0F-71E7-6B64-94695F9546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2727821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12" name="ZoneTexte 11"/>
          <p:cNvSpPr txBox="1"/>
          <p:nvPr/>
        </p:nvSpPr>
        <p:spPr>
          <a:xfrm>
            <a:off x="4427539" y="2213346"/>
            <a:ext cx="5718410" cy="1908215"/>
          </a:xfrm>
          <a:prstGeom prst="rect">
            <a:avLst/>
          </a:prstGeom>
          <a:noFill/>
        </p:spPr>
        <p:txBody>
          <a:bodyPr wrap="square" rtlCol="0">
            <a:spAutoFit/>
          </a:bodyPr>
          <a:lstStyle/>
          <a:p>
            <a:endParaRPr lang="en-GB" dirty="0">
              <a:solidFill>
                <a:prstClr val="black"/>
              </a:solidFill>
            </a:endParaRPr>
          </a:p>
          <a:p>
            <a:pPr algn="ctr"/>
            <a:r>
              <a:rPr lang="en-GB" sz="2800" b="1" dirty="0">
                <a:solidFill>
                  <a:prstClr val="black"/>
                </a:solidFill>
              </a:rPr>
              <a:t>Merci pour </a:t>
            </a:r>
            <a:r>
              <a:rPr lang="en-GB" sz="2800" b="1" dirty="0" err="1">
                <a:solidFill>
                  <a:prstClr val="black"/>
                </a:solidFill>
              </a:rPr>
              <a:t>votre</a:t>
            </a:r>
            <a:r>
              <a:rPr lang="en-GB" sz="2800" b="1" dirty="0">
                <a:solidFill>
                  <a:prstClr val="black"/>
                </a:solidFill>
              </a:rPr>
              <a:t> participation !</a:t>
            </a:r>
          </a:p>
          <a:p>
            <a:pPr marL="285750" indent="-285750">
              <a:buFontTx/>
              <a:buChar char="-"/>
            </a:pPr>
            <a:endParaRPr lang="en-GB" dirty="0">
              <a:solidFill>
                <a:prstClr val="black"/>
              </a:solidFill>
            </a:endParaRPr>
          </a:p>
          <a:p>
            <a:endParaRPr lang="en-GB" dirty="0">
              <a:solidFill>
                <a:prstClr val="black"/>
              </a:solidFill>
            </a:endParaRPr>
          </a:p>
          <a:p>
            <a:endParaRPr lang="en-GB" dirty="0">
              <a:solidFill>
                <a:prstClr val="black"/>
              </a:solidFill>
            </a:endParaRPr>
          </a:p>
          <a:p>
            <a:endParaRPr lang="en-GB" dirty="0">
              <a:solidFill>
                <a:prstClr val="black"/>
              </a:solidFill>
            </a:endParaRPr>
          </a:p>
        </p:txBody>
      </p:sp>
      <p:pic>
        <p:nvPicPr>
          <p:cNvPr id="2" name="Image 1" descr="Une image contenant texte&#10;&#10;Description générée automatiquement">
            <a:extLst>
              <a:ext uri="{FF2B5EF4-FFF2-40B4-BE49-F238E27FC236}">
                <a16:creationId xmlns:a16="http://schemas.microsoft.com/office/drawing/2014/main" id="{4E68AD2F-94CE-C4CF-095B-CE6A63DFD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2131032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sp>
        <p:nvSpPr>
          <p:cNvPr id="10" name="Sous-titre 2">
            <a:extLst>
              <a:ext uri="{FF2B5EF4-FFF2-40B4-BE49-F238E27FC236}">
                <a16:creationId xmlns:a16="http://schemas.microsoft.com/office/drawing/2014/main" id="{5759FC79-A880-4F68-9DAF-8208F35749D7}"/>
              </a:ext>
            </a:extLst>
          </p:cNvPr>
          <p:cNvSpPr>
            <a:spLocks noGrp="1"/>
          </p:cNvSpPr>
          <p:nvPr>
            <p:ph type="subTitle" idx="1"/>
          </p:nvPr>
        </p:nvSpPr>
        <p:spPr>
          <a:xfrm>
            <a:off x="139700" y="229267"/>
            <a:ext cx="4159847" cy="1129633"/>
          </a:xfrm>
        </p:spPr>
        <p:txBody>
          <a:bodyPr>
            <a:noAutofit/>
          </a:bodyPr>
          <a:lstStyle/>
          <a:p>
            <a:pPr algn="l"/>
            <a:r>
              <a:rPr lang="en-US" sz="3100" dirty="0">
                <a:solidFill>
                  <a:schemeClr val="bg1"/>
                </a:solidFill>
              </a:rPr>
              <a:t>Part 1: In the shoes of a young person – role play with a case </a:t>
            </a:r>
          </a:p>
          <a:p>
            <a:pPr algn="l"/>
            <a:endParaRPr lang="fr-BE" sz="3100" dirty="0">
              <a:solidFill>
                <a:schemeClr val="bg1"/>
              </a:solidFill>
            </a:endParaRPr>
          </a:p>
        </p:txBody>
      </p:sp>
      <p:sp>
        <p:nvSpPr>
          <p:cNvPr id="3" name="Sous-titre 2">
            <a:extLst>
              <a:ext uri="{FF2B5EF4-FFF2-40B4-BE49-F238E27FC236}">
                <a16:creationId xmlns:a16="http://schemas.microsoft.com/office/drawing/2014/main" id="{4AE80EDE-8650-4C78-328F-37B2EE826592}"/>
              </a:ext>
            </a:extLst>
          </p:cNvPr>
          <p:cNvSpPr txBox="1">
            <a:spLocks/>
          </p:cNvSpPr>
          <p:nvPr/>
        </p:nvSpPr>
        <p:spPr>
          <a:xfrm>
            <a:off x="5651099" y="1782581"/>
            <a:ext cx="6372288" cy="33127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Tx/>
              <a:buChar char="-"/>
            </a:pPr>
            <a:r>
              <a:rPr lang="fr-BE" sz="1900" dirty="0">
                <a:solidFill>
                  <a:prstClr val="black"/>
                </a:solidFill>
              </a:rPr>
              <a:t>Créée des groupes  de 3 – 5 personnes (max. 5 groupes)</a:t>
            </a:r>
          </a:p>
          <a:p>
            <a:pPr marL="571500" indent="-571500" algn="l">
              <a:buFontTx/>
              <a:buChar char="-"/>
            </a:pPr>
            <a:r>
              <a:rPr lang="fr-BE" sz="1900" dirty="0">
                <a:solidFill>
                  <a:prstClr val="black"/>
                </a:solidFill>
              </a:rPr>
              <a:t>Découvre ton cas et mets toi dans la peau d’un enfant: Qu’attends tu de ton </a:t>
            </a:r>
            <a:r>
              <a:rPr lang="fr-BE" sz="1900" dirty="0" err="1">
                <a:solidFill>
                  <a:prstClr val="black"/>
                </a:solidFill>
              </a:rPr>
              <a:t>avocat.e</a:t>
            </a:r>
            <a:r>
              <a:rPr lang="fr-BE" sz="1900" dirty="0">
                <a:solidFill>
                  <a:prstClr val="black"/>
                </a:solidFill>
              </a:rPr>
              <a:t> dans cette situation? </a:t>
            </a:r>
          </a:p>
          <a:p>
            <a:pPr lvl="1" algn="l"/>
            <a:r>
              <a:rPr lang="fr-BE" sz="1900" dirty="0">
                <a:solidFill>
                  <a:prstClr val="black"/>
                </a:solidFill>
              </a:rPr>
              <a:t>	</a:t>
            </a:r>
            <a:r>
              <a:rPr lang="fr-BE" sz="1500" dirty="0">
                <a:solidFill>
                  <a:prstClr val="black"/>
                </a:solidFill>
              </a:rPr>
              <a:t>! A la place de l’enfant: parlez à la première personne!</a:t>
            </a:r>
          </a:p>
          <a:p>
            <a:pPr lvl="1"/>
            <a:r>
              <a:rPr lang="fr-BE" sz="1500" dirty="0">
                <a:solidFill>
                  <a:prstClr val="black"/>
                </a:solidFill>
              </a:rPr>
              <a:t>10 – 15 minutes </a:t>
            </a:r>
          </a:p>
          <a:p>
            <a:pPr algn="l"/>
            <a:endParaRPr lang="fr-BE" sz="1900" dirty="0">
              <a:solidFill>
                <a:prstClr val="black"/>
              </a:solidFill>
            </a:endParaRPr>
          </a:p>
          <a:p>
            <a:pPr marL="571500" indent="-571500" algn="l">
              <a:buFontTx/>
              <a:buChar char="-"/>
            </a:pPr>
            <a:r>
              <a:rPr lang="fr-BE" sz="1900" dirty="0">
                <a:solidFill>
                  <a:prstClr val="black"/>
                </a:solidFill>
              </a:rPr>
              <a:t>Présente à tous les participants ton cas et les idées de ton groupe</a:t>
            </a:r>
          </a:p>
          <a:p>
            <a:pPr lvl="1">
              <a:lnSpc>
                <a:spcPct val="100000"/>
              </a:lnSpc>
              <a:spcBef>
                <a:spcPts val="0"/>
              </a:spcBef>
            </a:pPr>
            <a:r>
              <a:rPr lang="fr-BE" sz="1500" dirty="0">
                <a:solidFill>
                  <a:prstClr val="black"/>
                </a:solidFill>
              </a:rPr>
              <a:t>15 - 20 minutes </a:t>
            </a:r>
          </a:p>
          <a:p>
            <a:pPr algn="l"/>
            <a:endParaRPr lang="fr-BE" sz="1900" dirty="0">
              <a:solidFill>
                <a:prstClr val="black"/>
              </a:solidFill>
            </a:endParaRPr>
          </a:p>
          <a:p>
            <a:pPr lvl="1" algn="l"/>
            <a:endParaRPr lang="fr-BE" sz="1500" dirty="0">
              <a:solidFill>
                <a:prstClr val="black"/>
              </a:solidFill>
            </a:endParaRPr>
          </a:p>
          <a:p>
            <a:pPr lvl="1" algn="l"/>
            <a:endParaRPr lang="fr-BE" sz="1500" dirty="0">
              <a:solidFill>
                <a:prstClr val="black"/>
              </a:solidFill>
            </a:endParaRPr>
          </a:p>
        </p:txBody>
      </p:sp>
      <p:pic>
        <p:nvPicPr>
          <p:cNvPr id="4" name="Image 3">
            <a:extLst>
              <a:ext uri="{FF2B5EF4-FFF2-40B4-BE49-F238E27FC236}">
                <a16:creationId xmlns:a16="http://schemas.microsoft.com/office/drawing/2014/main" id="{BF8C7DAF-0FB5-E70F-8B2F-23F22571E73B}"/>
              </a:ext>
            </a:extLst>
          </p:cNvPr>
          <p:cNvPicPr>
            <a:picLocks noChangeAspect="1"/>
          </p:cNvPicPr>
          <p:nvPr/>
        </p:nvPicPr>
        <p:blipFill>
          <a:blip r:embed="rId4"/>
          <a:stretch>
            <a:fillRect/>
          </a:stretch>
        </p:blipFill>
        <p:spPr>
          <a:xfrm>
            <a:off x="2819291" y="1962463"/>
            <a:ext cx="2551528" cy="2573461"/>
          </a:xfrm>
          <a:prstGeom prst="rect">
            <a:avLst/>
          </a:prstGeom>
        </p:spPr>
      </p:pic>
      <p:sp>
        <p:nvSpPr>
          <p:cNvPr id="5" name="Titre 1">
            <a:extLst>
              <a:ext uri="{FF2B5EF4-FFF2-40B4-BE49-F238E27FC236}">
                <a16:creationId xmlns:a16="http://schemas.microsoft.com/office/drawing/2014/main" id="{3B76335A-D9B6-D8A0-9147-8825CBE77076}"/>
              </a:ext>
            </a:extLst>
          </p:cNvPr>
          <p:cNvSpPr txBox="1">
            <a:spLocks/>
          </p:cNvSpPr>
          <p:nvPr/>
        </p:nvSpPr>
        <p:spPr>
          <a:xfrm>
            <a:off x="4095055" y="162890"/>
            <a:ext cx="7928332" cy="1208287"/>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C7F20"/>
                </a:solidFill>
              </a:rPr>
              <a:t>Dans la </a:t>
            </a:r>
            <a:r>
              <a:rPr lang="en-US" dirty="0" err="1">
                <a:solidFill>
                  <a:srgbClr val="EC7F20"/>
                </a:solidFill>
              </a:rPr>
              <a:t>peau</a:t>
            </a:r>
            <a:r>
              <a:rPr lang="en-US" dirty="0">
                <a:solidFill>
                  <a:srgbClr val="EC7F20"/>
                </a:solidFill>
              </a:rPr>
              <a:t> </a:t>
            </a:r>
            <a:r>
              <a:rPr lang="en-US" dirty="0" err="1">
                <a:solidFill>
                  <a:srgbClr val="EC7F20"/>
                </a:solidFill>
              </a:rPr>
              <a:t>d’un.e</a:t>
            </a:r>
            <a:r>
              <a:rPr lang="en-US" dirty="0">
                <a:solidFill>
                  <a:srgbClr val="EC7F20"/>
                </a:solidFill>
              </a:rPr>
              <a:t> </a:t>
            </a:r>
            <a:r>
              <a:rPr lang="en-US" dirty="0" err="1">
                <a:solidFill>
                  <a:srgbClr val="EC7F20"/>
                </a:solidFill>
              </a:rPr>
              <a:t>jeune</a:t>
            </a:r>
            <a:endParaRPr lang="fr-BE" dirty="0">
              <a:solidFill>
                <a:srgbClr val="FF6600"/>
              </a:solidFill>
            </a:endParaRPr>
          </a:p>
        </p:txBody>
      </p:sp>
      <p:pic>
        <p:nvPicPr>
          <p:cNvPr id="8" name="Image 7" descr="Une image contenant texte&#10;&#10;Description générée automatiquement">
            <a:extLst>
              <a:ext uri="{FF2B5EF4-FFF2-40B4-BE49-F238E27FC236}">
                <a16:creationId xmlns:a16="http://schemas.microsoft.com/office/drawing/2014/main" id="{33BCE7B7-FB55-1655-E8BF-20C60C1525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2195511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9" name="Sous-titre 2">
            <a:extLst>
              <a:ext uri="{FF2B5EF4-FFF2-40B4-BE49-F238E27FC236}">
                <a16:creationId xmlns:a16="http://schemas.microsoft.com/office/drawing/2014/main" id="{5759FC79-A880-4F68-9DAF-8208F35749D7}"/>
              </a:ext>
            </a:extLst>
          </p:cNvPr>
          <p:cNvSpPr txBox="1">
            <a:spLocks/>
          </p:cNvSpPr>
          <p:nvPr/>
        </p:nvSpPr>
        <p:spPr>
          <a:xfrm>
            <a:off x="2749472" y="2247301"/>
            <a:ext cx="9144000" cy="11328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err="1">
                <a:solidFill>
                  <a:srgbClr val="FF9933"/>
                </a:solidFill>
              </a:rPr>
              <a:t>Réflexion</a:t>
            </a:r>
            <a:r>
              <a:rPr lang="en-US" sz="3600" dirty="0">
                <a:solidFill>
                  <a:srgbClr val="FF9933"/>
                </a:solidFill>
              </a:rPr>
              <a:t> commune : dans la </a:t>
            </a:r>
            <a:r>
              <a:rPr lang="en-US" sz="3600" dirty="0" err="1">
                <a:solidFill>
                  <a:srgbClr val="FF9933"/>
                </a:solidFill>
              </a:rPr>
              <a:t>peau</a:t>
            </a:r>
            <a:r>
              <a:rPr lang="en-US" sz="3600" dirty="0">
                <a:solidFill>
                  <a:srgbClr val="FF9933"/>
                </a:solidFill>
              </a:rPr>
              <a:t> </a:t>
            </a:r>
            <a:r>
              <a:rPr lang="en-US" sz="3600" dirty="0" err="1">
                <a:solidFill>
                  <a:srgbClr val="FF9933"/>
                </a:solidFill>
              </a:rPr>
              <a:t>d’un.e</a:t>
            </a:r>
            <a:r>
              <a:rPr lang="en-US" sz="3600" dirty="0">
                <a:solidFill>
                  <a:srgbClr val="FF9933"/>
                </a:solidFill>
              </a:rPr>
              <a:t> </a:t>
            </a:r>
            <a:r>
              <a:rPr lang="en-US" sz="3600" dirty="0" err="1">
                <a:solidFill>
                  <a:srgbClr val="FF9933"/>
                </a:solidFill>
              </a:rPr>
              <a:t>jeune</a:t>
            </a:r>
            <a:r>
              <a:rPr lang="en-US" sz="3600" dirty="0">
                <a:solidFill>
                  <a:srgbClr val="FF9933"/>
                </a:solidFill>
              </a:rPr>
              <a:t>, </a:t>
            </a:r>
            <a:r>
              <a:rPr lang="en-US" sz="3600" dirty="0" err="1">
                <a:solidFill>
                  <a:srgbClr val="FF9933"/>
                </a:solidFill>
              </a:rPr>
              <a:t>qu’est-ce</a:t>
            </a:r>
            <a:r>
              <a:rPr lang="en-US" sz="3600" dirty="0">
                <a:solidFill>
                  <a:srgbClr val="FF9933"/>
                </a:solidFill>
              </a:rPr>
              <a:t> que </a:t>
            </a:r>
            <a:r>
              <a:rPr lang="en-US" sz="3600" dirty="0" err="1">
                <a:solidFill>
                  <a:srgbClr val="FF9933"/>
                </a:solidFill>
              </a:rPr>
              <a:t>j’attends</a:t>
            </a:r>
            <a:r>
              <a:rPr lang="en-US" sz="3600" dirty="0">
                <a:solidFill>
                  <a:srgbClr val="FF9933"/>
                </a:solidFill>
              </a:rPr>
              <a:t> de mon </a:t>
            </a:r>
            <a:r>
              <a:rPr lang="en-US" sz="3600" dirty="0" err="1">
                <a:solidFill>
                  <a:srgbClr val="FF9933"/>
                </a:solidFill>
              </a:rPr>
              <a:t>avocat.e</a:t>
            </a:r>
            <a:r>
              <a:rPr lang="en-US" sz="3600" dirty="0">
                <a:solidFill>
                  <a:srgbClr val="FF9933"/>
                </a:solidFill>
              </a:rPr>
              <a:t>? </a:t>
            </a:r>
            <a:endParaRPr lang="fr-BE" sz="3600" dirty="0">
              <a:solidFill>
                <a:srgbClr val="FF9933"/>
              </a:solidFill>
            </a:endParaRPr>
          </a:p>
        </p:txBody>
      </p:sp>
      <p:sp>
        <p:nvSpPr>
          <p:cNvPr id="12" name="ZoneTexte 11">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pic>
        <p:nvPicPr>
          <p:cNvPr id="2" name="Image 1" descr="Une image contenant texte&#10;&#10;Description générée automatiquement">
            <a:extLst>
              <a:ext uri="{FF2B5EF4-FFF2-40B4-BE49-F238E27FC236}">
                <a16:creationId xmlns:a16="http://schemas.microsoft.com/office/drawing/2014/main" id="{355D64CB-C9A1-BC9C-5AED-DE99033AE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705953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4" name="ZoneTexte 3"/>
          <p:cNvSpPr txBox="1"/>
          <p:nvPr/>
        </p:nvSpPr>
        <p:spPr>
          <a:xfrm>
            <a:off x="428404" y="164497"/>
            <a:ext cx="6032554" cy="4154984"/>
          </a:xfrm>
          <a:prstGeom prst="rect">
            <a:avLst/>
          </a:prstGeom>
          <a:noFill/>
        </p:spPr>
        <p:txBody>
          <a:bodyPr wrap="square" rtlCol="0">
            <a:spAutoFit/>
          </a:bodyPr>
          <a:lstStyle/>
          <a:p>
            <a:r>
              <a:rPr lang="en-GB" sz="4000" dirty="0">
                <a:solidFill>
                  <a:srgbClr val="FBA617"/>
                </a:solidFill>
                <a:latin typeface="+mj-lt"/>
                <a:ea typeface="+mj-ea"/>
                <a:cs typeface="+mj-cs"/>
              </a:rPr>
              <a:t>Situation 1 : </a:t>
            </a:r>
            <a:r>
              <a:rPr lang="en-GB" sz="4000" dirty="0" err="1">
                <a:solidFill>
                  <a:srgbClr val="FBA617"/>
                </a:solidFill>
                <a:latin typeface="+mj-lt"/>
                <a:ea typeface="+mj-ea"/>
                <a:cs typeface="+mj-cs"/>
              </a:rPr>
              <a:t>Eminé</a:t>
            </a:r>
            <a:endParaRPr lang="en-GB" sz="4000" dirty="0">
              <a:solidFill>
                <a:srgbClr val="FBA617"/>
              </a:solidFill>
              <a:latin typeface="+mj-lt"/>
              <a:ea typeface="+mj-ea"/>
              <a:cs typeface="+mj-cs"/>
            </a:endParaRPr>
          </a:p>
          <a:p>
            <a:r>
              <a:rPr lang="fr-BE" sz="1600" dirty="0"/>
              <a:t>Je m'appelle </a:t>
            </a:r>
            <a:r>
              <a:rPr lang="fr-BE" sz="1600" dirty="0" err="1"/>
              <a:t>Eminé</a:t>
            </a:r>
            <a:r>
              <a:rPr lang="fr-BE" sz="1600" dirty="0"/>
              <a:t> et j'ai 14 ans et demi. Je viens d'être arrêtée par la police qui a trouvé des téléphones portables volés dans mon sac. </a:t>
            </a:r>
          </a:p>
          <a:p>
            <a:endParaRPr lang="fr-BE" sz="1600" dirty="0"/>
          </a:p>
          <a:p>
            <a:r>
              <a:rPr lang="fr-BE" sz="1600" dirty="0"/>
              <a:t>Je suis au poste de police et j'attends que la police m'interroge. C'est la première fois que je suis ici. </a:t>
            </a:r>
          </a:p>
          <a:p>
            <a:endParaRPr lang="fr-BE" sz="1600" dirty="0"/>
          </a:p>
          <a:p>
            <a:r>
              <a:rPr lang="fr-BE" sz="1600" dirty="0"/>
              <a:t>Je ne comprends pas grand-chose au français, alors je ne sais pas vraiment pourquoi j'attends. J'ai peur mais je sais qu'il vaut mieux ne pas le montrer, alors je fais beaucoup d'efforts pour paraître très sûr de moi devant les adultes. </a:t>
            </a:r>
          </a:p>
          <a:p>
            <a:endParaRPr lang="fr-BE" sz="1600" dirty="0"/>
          </a:p>
          <a:p>
            <a:r>
              <a:rPr lang="fr-BE" sz="1600" dirty="0"/>
              <a:t>Une policière vient me dire que mon avocat est en route, que j'aurai le temps de lui parler avant que la police ne m'interroge. Je ne sais pas qui </a:t>
            </a:r>
            <a:r>
              <a:rPr lang="fr-BE" sz="1600" dirty="0" err="1"/>
              <a:t>il.elle</a:t>
            </a:r>
            <a:r>
              <a:rPr lang="fr-BE" sz="1600" dirty="0"/>
              <a:t> est. </a:t>
            </a:r>
            <a:endParaRPr lang="en-GB" sz="1600" dirty="0"/>
          </a:p>
        </p:txBody>
      </p:sp>
      <p:pic>
        <p:nvPicPr>
          <p:cNvPr id="5" name="Image 4"/>
          <p:cNvPicPr>
            <a:picLocks noChangeAspect="1"/>
          </p:cNvPicPr>
          <p:nvPr/>
        </p:nvPicPr>
        <p:blipFill rotWithShape="1">
          <a:blip r:embed="rId4"/>
          <a:srcRect l="24651"/>
          <a:stretch/>
        </p:blipFill>
        <p:spPr>
          <a:xfrm>
            <a:off x="3661249" y="4107735"/>
            <a:ext cx="4131483" cy="2706962"/>
          </a:xfrm>
          <a:prstGeom prst="rect">
            <a:avLst/>
          </a:prstGeom>
        </p:spPr>
      </p:pic>
      <p:sp>
        <p:nvSpPr>
          <p:cNvPr id="6" name="Pensées 5"/>
          <p:cNvSpPr/>
          <p:nvPr/>
        </p:nvSpPr>
        <p:spPr>
          <a:xfrm>
            <a:off x="6692122" y="616874"/>
            <a:ext cx="4894288" cy="3490861"/>
          </a:xfrm>
          <a:prstGeom prst="cloudCallout">
            <a:avLst>
              <a:gd name="adj1" fmla="val -46711"/>
              <a:gd name="adj2" fmla="val 81174"/>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ZoneTexte 1"/>
          <p:cNvSpPr txBox="1"/>
          <p:nvPr/>
        </p:nvSpPr>
        <p:spPr>
          <a:xfrm>
            <a:off x="7483643" y="1166620"/>
            <a:ext cx="3672195" cy="646331"/>
          </a:xfrm>
          <a:prstGeom prst="rect">
            <a:avLst/>
          </a:prstGeom>
          <a:noFill/>
        </p:spPr>
        <p:txBody>
          <a:bodyPr wrap="square" rtlCol="0">
            <a:spAutoFit/>
          </a:bodyPr>
          <a:lstStyle/>
          <a:p>
            <a:r>
              <a:rPr lang="en-GB" dirty="0"/>
              <a:t>Ce que </a:t>
            </a:r>
            <a:r>
              <a:rPr lang="en-GB" dirty="0" err="1"/>
              <a:t>j’attends</a:t>
            </a:r>
            <a:r>
              <a:rPr lang="en-GB" dirty="0"/>
              <a:t> de mon </a:t>
            </a:r>
            <a:r>
              <a:rPr lang="en-GB" dirty="0" err="1"/>
              <a:t>avocat.e</a:t>
            </a:r>
            <a:r>
              <a:rPr lang="en-GB" dirty="0"/>
              <a:t> </a:t>
            </a:r>
            <a:r>
              <a:rPr lang="en-GB" dirty="0" err="1"/>
              <a:t>aujourd’hui</a:t>
            </a:r>
            <a:r>
              <a:rPr lang="en-GB" dirty="0"/>
              <a:t> </a:t>
            </a:r>
            <a:r>
              <a:rPr lang="en-GB" dirty="0" err="1"/>
              <a:t>c’est</a:t>
            </a:r>
            <a:r>
              <a:rPr lang="en-GB" dirty="0"/>
              <a:t> … </a:t>
            </a:r>
          </a:p>
        </p:txBody>
      </p:sp>
      <p:pic>
        <p:nvPicPr>
          <p:cNvPr id="7" name="Image 6" descr="Une image contenant texte&#10;&#10;Description générée automatiquement">
            <a:extLst>
              <a:ext uri="{FF2B5EF4-FFF2-40B4-BE49-F238E27FC236}">
                <a16:creationId xmlns:a16="http://schemas.microsoft.com/office/drawing/2014/main" id="{20225D16-F22D-ABCF-F5DB-3933E2990E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152" y="5823799"/>
            <a:ext cx="2460448" cy="769441"/>
          </a:xfrm>
          <a:prstGeom prst="rect">
            <a:avLst/>
          </a:prstGeom>
        </p:spPr>
      </p:pic>
    </p:spTree>
    <p:extLst>
      <p:ext uri="{BB962C8B-B14F-4D97-AF65-F5344CB8AC3E}">
        <p14:creationId xmlns:p14="http://schemas.microsoft.com/office/powerpoint/2010/main" val="23033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6000" b="-76000"/>
          </a:stretch>
        </a:blip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488E8A8-1127-461C-B276-1561DA8E25BF}"/>
              </a:ext>
            </a:extLst>
          </p:cNvPr>
          <p:cNvSpPr txBox="1">
            <a:spLocks/>
          </p:cNvSpPr>
          <p:nvPr/>
        </p:nvSpPr>
        <p:spPr>
          <a:xfrm>
            <a:off x="4421659" y="351172"/>
            <a:ext cx="6663009" cy="120828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BE" dirty="0">
                <a:solidFill>
                  <a:srgbClr val="EC7F20"/>
                </a:solidFill>
              </a:rPr>
              <a:t>Situation 2: Maria </a:t>
            </a:r>
            <a:endParaRPr lang="fr-BE" dirty="0">
              <a:solidFill>
                <a:srgbClr val="FF6600"/>
              </a:solidFill>
            </a:endParaRPr>
          </a:p>
        </p:txBody>
      </p:sp>
      <p:pic>
        <p:nvPicPr>
          <p:cNvPr id="5" name="Maria sur son avoca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13" name="ZoneTexte 12">
            <a:extLst>
              <a:ext uri="{FF2B5EF4-FFF2-40B4-BE49-F238E27FC236}">
                <a16:creationId xmlns:a16="http://schemas.microsoft.com/office/drawing/2014/main" id="{17AE1109-6C0D-4307-9E6A-3A70E46A0740}"/>
              </a:ext>
            </a:extLst>
          </p:cNvPr>
          <p:cNvSpPr txBox="1"/>
          <p:nvPr/>
        </p:nvSpPr>
        <p:spPr>
          <a:xfrm>
            <a:off x="10145949" y="5938099"/>
            <a:ext cx="1877438" cy="769441"/>
          </a:xfrm>
          <a:prstGeom prst="rect">
            <a:avLst/>
          </a:prstGeom>
          <a:noFill/>
        </p:spPr>
        <p:txBody>
          <a:bodyPr wrap="square" rtlCol="0">
            <a:spAutoFit/>
          </a:bodyPr>
          <a:lstStyle/>
          <a:p>
            <a:r>
              <a:rPr lang="en-GB" sz="1100" dirty="0">
                <a:solidFill>
                  <a:prstClr val="black"/>
                </a:solidFill>
              </a:rPr>
              <a:t>Le </a:t>
            </a:r>
            <a:r>
              <a:rPr lang="en-GB" sz="1100" dirty="0" err="1">
                <a:solidFill>
                  <a:prstClr val="black"/>
                </a:solidFill>
              </a:rPr>
              <a:t>projet</a:t>
            </a:r>
            <a:r>
              <a:rPr lang="en-GB" sz="1100" dirty="0">
                <a:solidFill>
                  <a:prstClr val="black"/>
                </a:solidFill>
              </a:rPr>
              <a:t> </a:t>
            </a:r>
            <a:r>
              <a:rPr lang="en-GB" sz="1100" dirty="0" err="1">
                <a:solidFill>
                  <a:prstClr val="black"/>
                </a:solidFill>
              </a:rPr>
              <a:t>est</a:t>
            </a:r>
            <a:r>
              <a:rPr lang="en-GB" sz="1100" dirty="0">
                <a:solidFill>
                  <a:prstClr val="black"/>
                </a:solidFill>
              </a:rPr>
              <a:t> </a:t>
            </a:r>
            <a:r>
              <a:rPr lang="en-GB" sz="1100" dirty="0" err="1">
                <a:solidFill>
                  <a:prstClr val="black"/>
                </a:solidFill>
              </a:rPr>
              <a:t>financé</a:t>
            </a:r>
            <a:r>
              <a:rPr lang="en-GB" sz="1100" dirty="0">
                <a:solidFill>
                  <a:prstClr val="black"/>
                </a:solidFill>
              </a:rPr>
              <a:t> par le programme Justice de la Commission </a:t>
            </a:r>
            <a:r>
              <a:rPr lang="en-GB" sz="1100" dirty="0" err="1">
                <a:solidFill>
                  <a:prstClr val="black"/>
                </a:solidFill>
              </a:rPr>
              <a:t>Européenne</a:t>
            </a:r>
            <a:r>
              <a:rPr lang="en-GB" sz="1100" dirty="0">
                <a:solidFill>
                  <a:prstClr val="black"/>
                </a:solidFill>
              </a:rPr>
              <a:t> (2014 – 2020)</a:t>
            </a:r>
          </a:p>
        </p:txBody>
      </p:sp>
      <p:pic>
        <p:nvPicPr>
          <p:cNvPr id="3" name="Image 2" descr="Une image contenant texte&#10;&#10;Description générée automatiquement">
            <a:extLst>
              <a:ext uri="{FF2B5EF4-FFF2-40B4-BE49-F238E27FC236}">
                <a16:creationId xmlns:a16="http://schemas.microsoft.com/office/drawing/2014/main" id="{D3598186-8E39-7826-DB83-60D29A031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3414314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0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1E85E28-9EB0-5D97-FDF3-9F35695ACEFF}"/>
              </a:ext>
            </a:extLst>
          </p:cNvPr>
          <p:cNvSpPr txBox="1"/>
          <p:nvPr/>
        </p:nvSpPr>
        <p:spPr>
          <a:xfrm>
            <a:off x="524657" y="284813"/>
            <a:ext cx="7390150" cy="2369880"/>
          </a:xfrm>
          <a:prstGeom prst="rect">
            <a:avLst/>
          </a:prstGeom>
          <a:noFill/>
        </p:spPr>
        <p:txBody>
          <a:bodyPr wrap="square" rtlCol="0">
            <a:spAutoFit/>
          </a:bodyPr>
          <a:lstStyle/>
          <a:p>
            <a:r>
              <a:rPr lang="en-GB" sz="4000" dirty="0">
                <a:solidFill>
                  <a:srgbClr val="FBA617"/>
                </a:solidFill>
                <a:latin typeface="+mj-lt"/>
                <a:ea typeface="+mj-ea"/>
                <a:cs typeface="+mj-cs"/>
              </a:rPr>
              <a:t>Situation 3: Jules</a:t>
            </a:r>
          </a:p>
          <a:p>
            <a:r>
              <a:rPr lang="fr-FR" sz="1200" dirty="0"/>
              <a:t>Je m'appelle Jules, j'ai 15 ans. Demain, je dois voir mon juge pour des délits. Je ne sais pas si c'est pour le vol du téléphone portable ou le trafic de drogue. Demain, ce sera apparemment différent de d'habitude, ce sera dans une grande salle avec d'autres personnes.  Je ne comprends pas vraiment pourquoi et je suis nerveux à l'idée de devoir parler devant plusieurs adultes. Aujourd'hui, j'ai rendez-vous avec mon avocat qui vient me voir dans le centre de détention où je suis détenu. Je le connais depuis que j'ai 8 ans, j'aime bien parler avec lui, c'est quelqu'un de bien. Aujourd'hui, ce que j'attends de lui, c'est ...</a:t>
            </a:r>
          </a:p>
          <a:p>
            <a:endParaRPr lang="en-US" sz="1200" dirty="0"/>
          </a:p>
          <a:p>
            <a:r>
              <a:rPr lang="en-US" sz="1200" dirty="0"/>
              <a:t>Ce que </a:t>
            </a:r>
            <a:r>
              <a:rPr lang="en-US" sz="1200" dirty="0" err="1"/>
              <a:t>j’attends</a:t>
            </a:r>
            <a:r>
              <a:rPr lang="en-US" sz="1200" dirty="0"/>
              <a:t> de </a:t>
            </a:r>
            <a:r>
              <a:rPr lang="en-US" sz="1200" dirty="0" err="1"/>
              <a:t>mon</a:t>
            </a:r>
            <a:r>
              <a:rPr lang="en-US" sz="1200" dirty="0"/>
              <a:t> avocat </a:t>
            </a:r>
            <a:r>
              <a:rPr lang="en-US" sz="1200" dirty="0" err="1"/>
              <a:t>aujourd’hui</a:t>
            </a:r>
            <a:r>
              <a:rPr lang="en-US" sz="1200" dirty="0"/>
              <a:t> </a:t>
            </a:r>
            <a:r>
              <a:rPr lang="en-US" sz="1200" dirty="0" err="1"/>
              <a:t>c’est</a:t>
            </a:r>
            <a:r>
              <a:rPr lang="en-US" sz="1200" dirty="0"/>
              <a:t> que…</a:t>
            </a:r>
            <a:endParaRPr lang="en-GB" sz="1200" dirty="0"/>
          </a:p>
          <a:p>
            <a:r>
              <a:rPr lang="en-US" sz="1200" dirty="0"/>
              <a:t>Ce </a:t>
            </a:r>
            <a:r>
              <a:rPr lang="en-US" sz="1200" dirty="0" err="1"/>
              <a:t>dont</a:t>
            </a:r>
            <a:r>
              <a:rPr lang="en-US" sz="1200" dirty="0"/>
              <a:t> </a:t>
            </a:r>
            <a:r>
              <a:rPr lang="en-US" sz="1200" dirty="0" err="1"/>
              <a:t>j’ai</a:t>
            </a:r>
            <a:r>
              <a:rPr lang="en-US" sz="1200" dirty="0"/>
              <a:t> </a:t>
            </a:r>
            <a:r>
              <a:rPr lang="en-US" sz="1200" dirty="0" err="1"/>
              <a:t>besoin</a:t>
            </a:r>
            <a:r>
              <a:rPr lang="en-US" sz="1200" dirty="0"/>
              <a:t> de la part de </a:t>
            </a:r>
            <a:r>
              <a:rPr lang="en-US" sz="1200" dirty="0" err="1"/>
              <a:t>mon</a:t>
            </a:r>
            <a:r>
              <a:rPr lang="en-US" sz="1200" dirty="0"/>
              <a:t> </a:t>
            </a:r>
            <a:r>
              <a:rPr lang="en-US" sz="1200" dirty="0" err="1"/>
              <a:t>avocat.e</a:t>
            </a:r>
            <a:r>
              <a:rPr lang="en-US" sz="1200" dirty="0"/>
              <a:t> </a:t>
            </a:r>
            <a:r>
              <a:rPr lang="en-US" sz="1200" dirty="0" err="1"/>
              <a:t>aujourd’hui</a:t>
            </a:r>
            <a:r>
              <a:rPr lang="en-US" sz="1200" dirty="0"/>
              <a:t> </a:t>
            </a:r>
            <a:r>
              <a:rPr lang="en-US" sz="1200" dirty="0" err="1"/>
              <a:t>c’est</a:t>
            </a:r>
            <a:r>
              <a:rPr lang="en-US" sz="1200" dirty="0"/>
              <a:t> que…</a:t>
            </a:r>
          </a:p>
        </p:txBody>
      </p:sp>
      <p:pic>
        <p:nvPicPr>
          <p:cNvPr id="8" name="Image 7">
            <a:extLst>
              <a:ext uri="{FF2B5EF4-FFF2-40B4-BE49-F238E27FC236}">
                <a16:creationId xmlns:a16="http://schemas.microsoft.com/office/drawing/2014/main" id="{42BEBB36-3EA0-B4BA-CB67-BE90D55B508C}"/>
              </a:ext>
            </a:extLst>
          </p:cNvPr>
          <p:cNvPicPr>
            <a:picLocks noChangeAspect="1"/>
          </p:cNvPicPr>
          <p:nvPr/>
        </p:nvPicPr>
        <p:blipFill>
          <a:blip r:embed="rId4"/>
          <a:stretch>
            <a:fillRect/>
          </a:stretch>
        </p:blipFill>
        <p:spPr>
          <a:xfrm>
            <a:off x="10448144" y="284813"/>
            <a:ext cx="1268661" cy="1279567"/>
          </a:xfrm>
          <a:prstGeom prst="rect">
            <a:avLst/>
          </a:prstGeom>
        </p:spPr>
      </p:pic>
      <p:sp>
        <p:nvSpPr>
          <p:cNvPr id="9" name="Flèche droite 8">
            <a:extLst>
              <a:ext uri="{FF2B5EF4-FFF2-40B4-BE49-F238E27FC236}">
                <a16:creationId xmlns:a16="http://schemas.microsoft.com/office/drawing/2014/main" id="{50CFA9E9-516A-1A82-0214-D964B6323393}"/>
              </a:ext>
            </a:extLst>
          </p:cNvPr>
          <p:cNvSpPr/>
          <p:nvPr/>
        </p:nvSpPr>
        <p:spPr>
          <a:xfrm>
            <a:off x="632088" y="367508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0" name="Flèche droite 9">
            <a:extLst>
              <a:ext uri="{FF2B5EF4-FFF2-40B4-BE49-F238E27FC236}">
                <a16:creationId xmlns:a16="http://schemas.microsoft.com/office/drawing/2014/main" id="{5BCE37B0-EDC3-392E-233F-E7984E6B2AEA}"/>
              </a:ext>
            </a:extLst>
          </p:cNvPr>
          <p:cNvSpPr/>
          <p:nvPr/>
        </p:nvSpPr>
        <p:spPr>
          <a:xfrm>
            <a:off x="632088" y="444208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1" name="Flèche droite 10">
            <a:extLst>
              <a:ext uri="{FF2B5EF4-FFF2-40B4-BE49-F238E27FC236}">
                <a16:creationId xmlns:a16="http://schemas.microsoft.com/office/drawing/2014/main" id="{685D8A2C-8271-555C-F269-5E799050E2C9}"/>
              </a:ext>
            </a:extLst>
          </p:cNvPr>
          <p:cNvSpPr/>
          <p:nvPr/>
        </p:nvSpPr>
        <p:spPr>
          <a:xfrm>
            <a:off x="644578" y="520907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2" name="Flèche droite 12">
            <a:extLst>
              <a:ext uri="{FF2B5EF4-FFF2-40B4-BE49-F238E27FC236}">
                <a16:creationId xmlns:a16="http://schemas.microsoft.com/office/drawing/2014/main" id="{DCB02D16-8010-CA3E-F032-CE2FB0D7223B}"/>
              </a:ext>
            </a:extLst>
          </p:cNvPr>
          <p:cNvSpPr/>
          <p:nvPr/>
        </p:nvSpPr>
        <p:spPr>
          <a:xfrm>
            <a:off x="4529531" y="3690074"/>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3" name="Flèche droite 13">
            <a:extLst>
              <a:ext uri="{FF2B5EF4-FFF2-40B4-BE49-F238E27FC236}">
                <a16:creationId xmlns:a16="http://schemas.microsoft.com/office/drawing/2014/main" id="{0F074CC2-55F3-3ABA-3464-36FD7F531E08}"/>
              </a:ext>
            </a:extLst>
          </p:cNvPr>
          <p:cNvSpPr/>
          <p:nvPr/>
        </p:nvSpPr>
        <p:spPr>
          <a:xfrm>
            <a:off x="4529531" y="4467327"/>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4" name="Flèche droite 16">
            <a:extLst>
              <a:ext uri="{FF2B5EF4-FFF2-40B4-BE49-F238E27FC236}">
                <a16:creationId xmlns:a16="http://schemas.microsoft.com/office/drawing/2014/main" id="{C06BC4E0-5C34-B1EA-08E4-3555C924E1F6}"/>
              </a:ext>
            </a:extLst>
          </p:cNvPr>
          <p:cNvSpPr/>
          <p:nvPr/>
        </p:nvSpPr>
        <p:spPr>
          <a:xfrm>
            <a:off x="7699950" y="3630380"/>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pic>
        <p:nvPicPr>
          <p:cNvPr id="15" name="Image 14">
            <a:extLst>
              <a:ext uri="{FF2B5EF4-FFF2-40B4-BE49-F238E27FC236}">
                <a16:creationId xmlns:a16="http://schemas.microsoft.com/office/drawing/2014/main" id="{84D7D3D4-722A-F3F9-0886-1F8E8282A8E0}"/>
              </a:ext>
            </a:extLst>
          </p:cNvPr>
          <p:cNvPicPr>
            <a:picLocks noChangeAspect="1"/>
          </p:cNvPicPr>
          <p:nvPr/>
        </p:nvPicPr>
        <p:blipFill>
          <a:blip r:embed="rId5"/>
          <a:stretch>
            <a:fillRect/>
          </a:stretch>
        </p:blipFill>
        <p:spPr>
          <a:xfrm>
            <a:off x="6292341" y="4442083"/>
            <a:ext cx="3244932" cy="2313126"/>
          </a:xfrm>
          <a:prstGeom prst="rect">
            <a:avLst/>
          </a:prstGeom>
        </p:spPr>
      </p:pic>
      <p:sp>
        <p:nvSpPr>
          <p:cNvPr id="16" name="Pensées 5">
            <a:extLst>
              <a:ext uri="{FF2B5EF4-FFF2-40B4-BE49-F238E27FC236}">
                <a16:creationId xmlns:a16="http://schemas.microsoft.com/office/drawing/2014/main" id="{C7739C96-8BD7-0F68-248E-323379342295}"/>
              </a:ext>
            </a:extLst>
          </p:cNvPr>
          <p:cNvSpPr/>
          <p:nvPr/>
        </p:nvSpPr>
        <p:spPr>
          <a:xfrm>
            <a:off x="9243428" y="3646923"/>
            <a:ext cx="2473377" cy="1334125"/>
          </a:xfrm>
          <a:prstGeom prst="cloudCallout">
            <a:avLst>
              <a:gd name="adj1" fmla="val -53840"/>
              <a:gd name="adj2" fmla="val 67732"/>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èche droite 7">
            <a:extLst>
              <a:ext uri="{FF2B5EF4-FFF2-40B4-BE49-F238E27FC236}">
                <a16:creationId xmlns:a16="http://schemas.microsoft.com/office/drawing/2014/main" id="{B2080717-84BA-65EB-21C0-246B8DBA3637}"/>
              </a:ext>
            </a:extLst>
          </p:cNvPr>
          <p:cNvSpPr/>
          <p:nvPr/>
        </p:nvSpPr>
        <p:spPr>
          <a:xfrm>
            <a:off x="644578"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19" name="Flèche droite 11">
            <a:extLst>
              <a:ext uri="{FF2B5EF4-FFF2-40B4-BE49-F238E27FC236}">
                <a16:creationId xmlns:a16="http://schemas.microsoft.com/office/drawing/2014/main" id="{CFE2EE54-5BA2-E4FD-95AE-009449E1B06A}"/>
              </a:ext>
            </a:extLst>
          </p:cNvPr>
          <p:cNvSpPr/>
          <p:nvPr/>
        </p:nvSpPr>
        <p:spPr>
          <a:xfrm>
            <a:off x="4529531"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0" name="Flèche droite 15">
            <a:extLst>
              <a:ext uri="{FF2B5EF4-FFF2-40B4-BE49-F238E27FC236}">
                <a16:creationId xmlns:a16="http://schemas.microsoft.com/office/drawing/2014/main" id="{E9B29315-1AAE-88AE-F1D1-AF66B6C92991}"/>
              </a:ext>
            </a:extLst>
          </p:cNvPr>
          <p:cNvSpPr/>
          <p:nvPr/>
        </p:nvSpPr>
        <p:spPr>
          <a:xfrm>
            <a:off x="7699950" y="2780935"/>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pic>
        <p:nvPicPr>
          <p:cNvPr id="2" name="Image 1" descr="Une image contenant texte&#10;&#10;Description générée automatiquement">
            <a:extLst>
              <a:ext uri="{FF2B5EF4-FFF2-40B4-BE49-F238E27FC236}">
                <a16:creationId xmlns:a16="http://schemas.microsoft.com/office/drawing/2014/main" id="{0F9B8DA4-C725-8A97-DB97-95A0BC08D5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5552" y="5938099"/>
            <a:ext cx="2460448" cy="769441"/>
          </a:xfrm>
          <a:prstGeom prst="rect">
            <a:avLst/>
          </a:prstGeom>
        </p:spPr>
      </p:pic>
    </p:spTree>
    <p:extLst>
      <p:ext uri="{BB962C8B-B14F-4D97-AF65-F5344CB8AC3E}">
        <p14:creationId xmlns:p14="http://schemas.microsoft.com/office/powerpoint/2010/main" val="43737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6000" b="-76000"/>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DB01E42-D96C-B435-351C-E8359315AE4B}"/>
              </a:ext>
            </a:extLst>
          </p:cNvPr>
          <p:cNvSpPr txBox="1"/>
          <p:nvPr/>
        </p:nvSpPr>
        <p:spPr>
          <a:xfrm>
            <a:off x="524657" y="284813"/>
            <a:ext cx="7390150" cy="2185214"/>
          </a:xfrm>
          <a:prstGeom prst="rect">
            <a:avLst/>
          </a:prstGeom>
          <a:noFill/>
        </p:spPr>
        <p:txBody>
          <a:bodyPr wrap="square" rtlCol="0">
            <a:spAutoFit/>
          </a:bodyPr>
          <a:lstStyle/>
          <a:p>
            <a:r>
              <a:rPr lang="en-GB" sz="4000" dirty="0">
                <a:solidFill>
                  <a:srgbClr val="FBA617"/>
                </a:solidFill>
                <a:latin typeface="+mj-lt"/>
                <a:ea typeface="+mj-ea"/>
                <a:cs typeface="+mj-cs"/>
              </a:rPr>
              <a:t>Situation 4 : Andreas</a:t>
            </a:r>
          </a:p>
          <a:p>
            <a:r>
              <a:rPr lang="fr-FR" sz="1200" dirty="0"/>
              <a:t>Je m'appelle Andreas, j'ai 17 ans et je suis dans un centre de détention depuis plusieurs semaines. Je ne sais pas quand je pourrai en sortir. Je me suis vu dans le miroir ce matin et j'ai de grosses cernes sous les yeux, en même temps je ne dors pas beaucoup depuis que je suis dans le centre de détention car je me réveille plusieurs fois par nuit. Demain, je dois aller voir un juge. L'éducateur du centre de détention me dit que j'aurai un rendez-vous avec mon avocat. Je ne savais pas que j'avais un avocat et le nom que l'éducateur m'a donné ne me dit rien. </a:t>
            </a:r>
          </a:p>
          <a:p>
            <a:endParaRPr lang="en-US" sz="1200" dirty="0"/>
          </a:p>
          <a:p>
            <a:r>
              <a:rPr lang="en-US" sz="1200" dirty="0"/>
              <a:t>Ce que </a:t>
            </a:r>
            <a:r>
              <a:rPr lang="en-US" sz="1200" dirty="0" err="1"/>
              <a:t>j’attends</a:t>
            </a:r>
            <a:r>
              <a:rPr lang="en-US" sz="1200" dirty="0"/>
              <a:t> de </a:t>
            </a:r>
            <a:r>
              <a:rPr lang="en-US" sz="1200" dirty="0" err="1"/>
              <a:t>mon</a:t>
            </a:r>
            <a:r>
              <a:rPr lang="en-US" sz="1200" dirty="0"/>
              <a:t> avocat </a:t>
            </a:r>
            <a:r>
              <a:rPr lang="en-US" sz="1200" dirty="0" err="1"/>
              <a:t>aujourd’hui</a:t>
            </a:r>
            <a:r>
              <a:rPr lang="en-US" sz="1200" dirty="0"/>
              <a:t> </a:t>
            </a:r>
            <a:r>
              <a:rPr lang="en-US" sz="1200" dirty="0" err="1"/>
              <a:t>c’est</a:t>
            </a:r>
            <a:r>
              <a:rPr lang="en-US" sz="1200" dirty="0"/>
              <a:t> que…</a:t>
            </a:r>
            <a:endParaRPr lang="en-GB" sz="1200" dirty="0"/>
          </a:p>
          <a:p>
            <a:r>
              <a:rPr lang="en-US" sz="1200" dirty="0"/>
              <a:t>Ce </a:t>
            </a:r>
            <a:r>
              <a:rPr lang="en-US" sz="1200" dirty="0" err="1"/>
              <a:t>dont</a:t>
            </a:r>
            <a:r>
              <a:rPr lang="en-US" sz="1200" dirty="0"/>
              <a:t> </a:t>
            </a:r>
            <a:r>
              <a:rPr lang="en-US" sz="1200" dirty="0" err="1"/>
              <a:t>j’ai</a:t>
            </a:r>
            <a:r>
              <a:rPr lang="en-US" sz="1200" dirty="0"/>
              <a:t> </a:t>
            </a:r>
            <a:r>
              <a:rPr lang="en-US" sz="1200" dirty="0" err="1"/>
              <a:t>besoin</a:t>
            </a:r>
            <a:r>
              <a:rPr lang="en-US" sz="1200" dirty="0"/>
              <a:t> de la part de </a:t>
            </a:r>
            <a:r>
              <a:rPr lang="en-US" sz="1200" dirty="0" err="1"/>
              <a:t>mon</a:t>
            </a:r>
            <a:r>
              <a:rPr lang="en-US" sz="1200" dirty="0"/>
              <a:t> </a:t>
            </a:r>
            <a:r>
              <a:rPr lang="en-US" sz="1200" dirty="0" err="1"/>
              <a:t>avocat.e</a:t>
            </a:r>
            <a:r>
              <a:rPr lang="en-US" sz="1200" dirty="0"/>
              <a:t> </a:t>
            </a:r>
            <a:r>
              <a:rPr lang="en-US" sz="1200" dirty="0" err="1"/>
              <a:t>aujourd’hui</a:t>
            </a:r>
            <a:r>
              <a:rPr lang="en-US" sz="1200" dirty="0"/>
              <a:t> </a:t>
            </a:r>
            <a:r>
              <a:rPr lang="en-US" sz="1200" dirty="0" err="1"/>
              <a:t>c’est</a:t>
            </a:r>
            <a:r>
              <a:rPr lang="en-US" sz="1200" dirty="0"/>
              <a:t> que…</a:t>
            </a:r>
          </a:p>
        </p:txBody>
      </p:sp>
      <p:sp>
        <p:nvSpPr>
          <p:cNvPr id="4" name="Flèche droite 7">
            <a:extLst>
              <a:ext uri="{FF2B5EF4-FFF2-40B4-BE49-F238E27FC236}">
                <a16:creationId xmlns:a16="http://schemas.microsoft.com/office/drawing/2014/main" id="{F0CD6C31-00D6-8BAF-C4E6-9E4F57867849}"/>
              </a:ext>
            </a:extLst>
          </p:cNvPr>
          <p:cNvSpPr/>
          <p:nvPr/>
        </p:nvSpPr>
        <p:spPr>
          <a:xfrm>
            <a:off x="644578"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5" name="Flèche droite 8">
            <a:extLst>
              <a:ext uri="{FF2B5EF4-FFF2-40B4-BE49-F238E27FC236}">
                <a16:creationId xmlns:a16="http://schemas.microsoft.com/office/drawing/2014/main" id="{5B306E5F-20B5-F814-1E45-5B60ADEB4179}"/>
              </a:ext>
            </a:extLst>
          </p:cNvPr>
          <p:cNvSpPr/>
          <p:nvPr/>
        </p:nvSpPr>
        <p:spPr>
          <a:xfrm>
            <a:off x="632088" y="367508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6" name="Flèche droite 9">
            <a:extLst>
              <a:ext uri="{FF2B5EF4-FFF2-40B4-BE49-F238E27FC236}">
                <a16:creationId xmlns:a16="http://schemas.microsoft.com/office/drawing/2014/main" id="{3E1F2EDE-9E58-98DE-BD05-5C44458893F1}"/>
              </a:ext>
            </a:extLst>
          </p:cNvPr>
          <p:cNvSpPr/>
          <p:nvPr/>
        </p:nvSpPr>
        <p:spPr>
          <a:xfrm>
            <a:off x="632088" y="444208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1" name="Flèche droite 10">
            <a:extLst>
              <a:ext uri="{FF2B5EF4-FFF2-40B4-BE49-F238E27FC236}">
                <a16:creationId xmlns:a16="http://schemas.microsoft.com/office/drawing/2014/main" id="{CEE29B5F-06B3-6DFB-B893-EACD31173A96}"/>
              </a:ext>
            </a:extLst>
          </p:cNvPr>
          <p:cNvSpPr/>
          <p:nvPr/>
        </p:nvSpPr>
        <p:spPr>
          <a:xfrm>
            <a:off x="644578" y="5209078"/>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2" name="Flèche droite 11">
            <a:extLst>
              <a:ext uri="{FF2B5EF4-FFF2-40B4-BE49-F238E27FC236}">
                <a16:creationId xmlns:a16="http://schemas.microsoft.com/office/drawing/2014/main" id="{C0D7FB18-8927-CDCA-853C-CA593453D8B7}"/>
              </a:ext>
            </a:extLst>
          </p:cNvPr>
          <p:cNvSpPr/>
          <p:nvPr/>
        </p:nvSpPr>
        <p:spPr>
          <a:xfrm>
            <a:off x="4529531" y="2908093"/>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3" name="Flèche droite 12">
            <a:extLst>
              <a:ext uri="{FF2B5EF4-FFF2-40B4-BE49-F238E27FC236}">
                <a16:creationId xmlns:a16="http://schemas.microsoft.com/office/drawing/2014/main" id="{31F8941E-F9A5-303A-C8F2-A8557228FD2D}"/>
              </a:ext>
            </a:extLst>
          </p:cNvPr>
          <p:cNvSpPr/>
          <p:nvPr/>
        </p:nvSpPr>
        <p:spPr>
          <a:xfrm>
            <a:off x="4529531" y="3690074"/>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4" name="Flèche droite 13">
            <a:extLst>
              <a:ext uri="{FF2B5EF4-FFF2-40B4-BE49-F238E27FC236}">
                <a16:creationId xmlns:a16="http://schemas.microsoft.com/office/drawing/2014/main" id="{DFC8E1CC-746D-8F30-DFB3-50D361405D18}"/>
              </a:ext>
            </a:extLst>
          </p:cNvPr>
          <p:cNvSpPr/>
          <p:nvPr/>
        </p:nvSpPr>
        <p:spPr>
          <a:xfrm>
            <a:off x="4529531" y="4467327"/>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5" name="Flèche droite 15">
            <a:extLst>
              <a:ext uri="{FF2B5EF4-FFF2-40B4-BE49-F238E27FC236}">
                <a16:creationId xmlns:a16="http://schemas.microsoft.com/office/drawing/2014/main" id="{1FE54B85-21B4-5207-73B9-90AD2266D9D8}"/>
              </a:ext>
            </a:extLst>
          </p:cNvPr>
          <p:cNvSpPr/>
          <p:nvPr/>
        </p:nvSpPr>
        <p:spPr>
          <a:xfrm>
            <a:off x="7699950" y="2780935"/>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sp>
        <p:nvSpPr>
          <p:cNvPr id="26" name="Flèche droite 16">
            <a:extLst>
              <a:ext uri="{FF2B5EF4-FFF2-40B4-BE49-F238E27FC236}">
                <a16:creationId xmlns:a16="http://schemas.microsoft.com/office/drawing/2014/main" id="{C0CDBDDF-7B42-3E43-8421-0C6F9B1FE345}"/>
              </a:ext>
            </a:extLst>
          </p:cNvPr>
          <p:cNvSpPr/>
          <p:nvPr/>
        </p:nvSpPr>
        <p:spPr>
          <a:xfrm>
            <a:off x="7699950" y="3630380"/>
            <a:ext cx="539646" cy="194872"/>
          </a:xfrm>
          <a:prstGeom prst="rightArrow">
            <a:avLst/>
          </a:prstGeom>
          <a:solidFill>
            <a:srgbClr val="FBA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BA617"/>
              </a:solidFill>
            </a:endParaRPr>
          </a:p>
        </p:txBody>
      </p:sp>
      <p:pic>
        <p:nvPicPr>
          <p:cNvPr id="29" name="Image 28">
            <a:extLst>
              <a:ext uri="{FF2B5EF4-FFF2-40B4-BE49-F238E27FC236}">
                <a16:creationId xmlns:a16="http://schemas.microsoft.com/office/drawing/2014/main" id="{5CF3CBCB-4267-62E5-8F22-F5E3482E0EE0}"/>
              </a:ext>
            </a:extLst>
          </p:cNvPr>
          <p:cNvPicPr>
            <a:picLocks noChangeAspect="1"/>
          </p:cNvPicPr>
          <p:nvPr/>
        </p:nvPicPr>
        <p:blipFill>
          <a:blip r:embed="rId4"/>
          <a:stretch>
            <a:fillRect/>
          </a:stretch>
        </p:blipFill>
        <p:spPr>
          <a:xfrm>
            <a:off x="5646821" y="4442083"/>
            <a:ext cx="4462783" cy="2200741"/>
          </a:xfrm>
          <a:prstGeom prst="rect">
            <a:avLst/>
          </a:prstGeom>
        </p:spPr>
      </p:pic>
      <p:sp>
        <p:nvSpPr>
          <p:cNvPr id="27" name="Pensées 5">
            <a:extLst>
              <a:ext uri="{FF2B5EF4-FFF2-40B4-BE49-F238E27FC236}">
                <a16:creationId xmlns:a16="http://schemas.microsoft.com/office/drawing/2014/main" id="{1201BC89-D91A-137E-ACC2-4A821FA02054}"/>
              </a:ext>
            </a:extLst>
          </p:cNvPr>
          <p:cNvSpPr/>
          <p:nvPr/>
        </p:nvSpPr>
        <p:spPr>
          <a:xfrm>
            <a:off x="9411871" y="2975807"/>
            <a:ext cx="2473377" cy="1334125"/>
          </a:xfrm>
          <a:prstGeom prst="cloudCallout">
            <a:avLst>
              <a:gd name="adj1" fmla="val -53840"/>
              <a:gd name="adj2" fmla="val 67732"/>
            </a:avLst>
          </a:prstGeom>
          <a:solidFill>
            <a:schemeClr val="bg1"/>
          </a:solidFill>
          <a:ln>
            <a:solidFill>
              <a:srgbClr val="5CB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 2" descr="Une image contenant texte&#10;&#10;Description générée automatiquement">
            <a:extLst>
              <a:ext uri="{FF2B5EF4-FFF2-40B4-BE49-F238E27FC236}">
                <a16:creationId xmlns:a16="http://schemas.microsoft.com/office/drawing/2014/main" id="{7EE3C1F6-1860-87F6-4D95-B536EBE87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8729" y="5803746"/>
            <a:ext cx="2460448" cy="769441"/>
          </a:xfrm>
          <a:prstGeom prst="rect">
            <a:avLst/>
          </a:prstGeom>
        </p:spPr>
      </p:pic>
    </p:spTree>
    <p:extLst>
      <p:ext uri="{BB962C8B-B14F-4D97-AF65-F5344CB8AC3E}">
        <p14:creationId xmlns:p14="http://schemas.microsoft.com/office/powerpoint/2010/main" val="44458843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11476</Words>
  <Application>Microsoft Office PowerPoint</Application>
  <PresentationFormat>Grand écran</PresentationFormat>
  <Paragraphs>551</Paragraphs>
  <Slides>30</Slides>
  <Notes>30</Notes>
  <HiddenSlides>0</HiddenSlides>
  <MMClips>2</MMClips>
  <ScaleCrop>false</ScaleCrop>
  <HeadingPairs>
    <vt:vector size="6" baseType="variant">
      <vt:variant>
        <vt:lpstr>Polices utilisées</vt:lpstr>
      </vt:variant>
      <vt:variant>
        <vt:i4>3</vt:i4>
      </vt:variant>
      <vt:variant>
        <vt:lpstr>Thème</vt:lpstr>
      </vt:variant>
      <vt:variant>
        <vt:i4>3</vt:i4>
      </vt:variant>
      <vt:variant>
        <vt:lpstr>Titres des diapositives</vt:lpstr>
      </vt:variant>
      <vt:variant>
        <vt:i4>30</vt:i4>
      </vt:variant>
    </vt:vector>
  </HeadingPairs>
  <TitlesOfParts>
    <vt:vector size="36" baseType="lpstr">
      <vt:lpstr>Arial</vt:lpstr>
      <vt:lpstr>Calibri</vt:lpstr>
      <vt:lpstr>Calibri Light</vt:lpstr>
      <vt:lpstr>Thème Office</vt:lpstr>
      <vt:lpstr>2_Thème Office</vt:lpstr>
      <vt:lpstr>3_Thème Office</vt:lpstr>
      <vt:lpstr>Titre de la formation/session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training/session</dc:title>
  <dc:creator>Eva Gangneux</dc:creator>
  <cp:lastModifiedBy>Andrea Thomas</cp:lastModifiedBy>
  <cp:revision>196</cp:revision>
  <cp:lastPrinted>2022-09-05T16:00:31Z</cp:lastPrinted>
  <dcterms:created xsi:type="dcterms:W3CDTF">2022-03-30T08:32:07Z</dcterms:created>
  <dcterms:modified xsi:type="dcterms:W3CDTF">2023-03-22T14:03:11Z</dcterms:modified>
</cp:coreProperties>
</file>